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sldIdLst>
    <p:sldId id="256" r:id="rId2"/>
    <p:sldId id="383" r:id="rId3"/>
    <p:sldId id="274" r:id="rId4"/>
    <p:sldId id="279" r:id="rId5"/>
    <p:sldId id="341" r:id="rId6"/>
    <p:sldId id="296" r:id="rId7"/>
    <p:sldId id="364" r:id="rId8"/>
    <p:sldId id="365" r:id="rId9"/>
    <p:sldId id="388" r:id="rId10"/>
    <p:sldId id="352" r:id="rId11"/>
    <p:sldId id="324" r:id="rId12"/>
    <p:sldId id="402" r:id="rId13"/>
    <p:sldId id="403" r:id="rId14"/>
    <p:sldId id="400" r:id="rId15"/>
    <p:sldId id="396" r:id="rId16"/>
    <p:sldId id="404" r:id="rId17"/>
    <p:sldId id="409" r:id="rId18"/>
    <p:sldId id="410" r:id="rId19"/>
    <p:sldId id="393" r:id="rId20"/>
    <p:sldId id="395" r:id="rId21"/>
    <p:sldId id="406" r:id="rId22"/>
    <p:sldId id="407" r:id="rId23"/>
    <p:sldId id="411" r:id="rId24"/>
    <p:sldId id="270" r:id="rId25"/>
    <p:sldId id="408" r:id="rId26"/>
    <p:sldId id="398" r:id="rId27"/>
    <p:sldId id="399" r:id="rId28"/>
    <p:sldId id="405" r:id="rId29"/>
    <p:sldId id="342" r:id="rId30"/>
    <p:sldId id="370" r:id="rId31"/>
    <p:sldId id="343" r:id="rId32"/>
    <p:sldId id="382" r:id="rId33"/>
    <p:sldId id="381" r:id="rId34"/>
    <p:sldId id="387" r:id="rId35"/>
    <p:sldId id="309" r:id="rId36"/>
    <p:sldId id="355" r:id="rId37"/>
    <p:sldId id="358" r:id="rId38"/>
    <p:sldId id="359" r:id="rId39"/>
    <p:sldId id="390" r:id="rId40"/>
    <p:sldId id="391" r:id="rId41"/>
    <p:sldId id="302" r:id="rId42"/>
    <p:sldId id="371" r:id="rId43"/>
    <p:sldId id="389" r:id="rId44"/>
    <p:sldId id="368" r:id="rId45"/>
    <p:sldId id="33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2EAE95"/>
    <a:srgbClr val="35AE72"/>
    <a:srgbClr val="E2F0D9"/>
    <a:srgbClr val="FFFFFF"/>
    <a:srgbClr val="87F231"/>
    <a:srgbClr val="619F6C"/>
    <a:srgbClr val="C5E0B4"/>
    <a:srgbClr val="30CD32"/>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2"/>
    <p:restoredTop sz="95928"/>
  </p:normalViewPr>
  <p:slideViewPr>
    <p:cSldViewPr snapToGrid="0" snapToObjects="1">
      <p:cViewPr>
        <p:scale>
          <a:sx n="79" d="100"/>
          <a:sy n="79" d="100"/>
        </p:scale>
        <p:origin x="1624" y="480"/>
      </p:cViewPr>
      <p:guideLst/>
    </p:cSldViewPr>
  </p:slideViewPr>
  <p:outlineViewPr>
    <p:cViewPr>
      <p:scale>
        <a:sx n="33" d="100"/>
        <a:sy n="33" d="100"/>
      </p:scale>
      <p:origin x="0" y="0"/>
    </p:cViewPr>
  </p:outlineViewPr>
  <p:notesTextViewPr>
    <p:cViewPr>
      <p:scale>
        <a:sx n="160" d="100"/>
        <a:sy n="160" d="100"/>
      </p:scale>
      <p:origin x="0" y="0"/>
    </p:cViewPr>
  </p:notesTextViewPr>
  <p:sorterViewPr>
    <p:cViewPr>
      <p:scale>
        <a:sx n="80" d="100"/>
        <a:sy n="80" d="100"/>
      </p:scale>
      <p:origin x="0" y="0"/>
    </p:cViewPr>
  </p:sorterViewPr>
  <p:notesViewPr>
    <p:cSldViewPr snapToGrid="0" snapToObjects="1">
      <p:cViewPr>
        <p:scale>
          <a:sx n="69" d="100"/>
          <a:sy n="69" d="100"/>
        </p:scale>
        <p:origin x="3440" y="5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03BBE-0943-6849-92F1-8DF2D48015B3}" type="datetimeFigureOut">
              <a:rPr kumimoji="1" lang="ja-JP" altLang="en-US" smtClean="0"/>
              <a:t>2024/1/16</a:t>
            </a:fld>
            <a:endParaRPr kumimoji="1" lang="ja-JP" altLang="en-US"/>
          </a:p>
        </p:txBody>
      </p:sp>
      <p:sp>
        <p:nvSpPr>
          <p:cNvPr id="4" name="スライド イメージ プレースホルダー 3"/>
          <p:cNvSpPr>
            <a:spLocks noGrp="1" noRot="1" noChangeAspect="1"/>
          </p:cNvSpPr>
          <p:nvPr>
            <p:ph type="sldImg" idx="2"/>
          </p:nvPr>
        </p:nvSpPr>
        <p:spPr>
          <a:xfrm>
            <a:off x="2533261" y="0"/>
            <a:ext cx="1791478" cy="134360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1343608"/>
            <a:ext cx="5486400" cy="717174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57782-F024-4D49-9EDB-D9F873810B73}" type="slidenum">
              <a:rPr kumimoji="1" lang="ja-JP" altLang="en-US" smtClean="0"/>
              <a:t>‹#›</a:t>
            </a:fld>
            <a:endParaRPr kumimoji="1" lang="ja-JP" altLang="en-US"/>
          </a:p>
        </p:txBody>
      </p:sp>
    </p:spTree>
    <p:extLst>
      <p:ext uri="{BB962C8B-B14F-4D97-AF65-F5344CB8AC3E}">
        <p14:creationId xmlns:p14="http://schemas.microsoft.com/office/powerpoint/2010/main" val="6568785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Today, I’ll talk about the physical state of hot plasma formed by stellar wind collision in </a:t>
            </a:r>
            <a:r>
              <a:rPr lang="en-US" altLang="ja-JP" sz="1800" kern="100" baseline="0" dirty="0" err="1">
                <a:effectLst/>
                <a:latin typeface="游明朝" panose="02020400000000000000" pitchFamily="18" charset="-128"/>
                <a:ea typeface="游明朝" panose="02020400000000000000" pitchFamily="18" charset="-128"/>
                <a:cs typeface="Times New Roman" panose="02020603050405020304" pitchFamily="18" charset="0"/>
              </a:rPr>
              <a:t>WR140</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I’m</a:t>
            </a:r>
            <a:r>
              <a:rPr lang="ja-JP" altLang="ja-JP" sz="1800" kern="100" baseline="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baseline="0" dirty="0" err="1">
                <a:effectLst/>
                <a:latin typeface="游明朝" panose="02020400000000000000" pitchFamily="18" charset="-128"/>
                <a:ea typeface="游明朝" panose="02020400000000000000" pitchFamily="18" charset="-128"/>
                <a:cs typeface="Times New Roman" panose="02020603050405020304" pitchFamily="18" charset="0"/>
              </a:rPr>
              <a:t>aska</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from </a:t>
            </a:r>
            <a:r>
              <a:rPr lang="en-US" altLang="ja-JP" sz="1800" kern="100" baseline="0" dirty="0" err="1">
                <a:effectLst/>
                <a:latin typeface="游明朝" panose="02020400000000000000" pitchFamily="18" charset="-128"/>
                <a:ea typeface="游明朝" panose="02020400000000000000" pitchFamily="18" charset="-128"/>
                <a:cs typeface="Times New Roman" panose="02020603050405020304" pitchFamily="18" charset="0"/>
              </a:rPr>
              <a:t>tokyo</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metropolitan university in japan. My talk is based on these papers. These are my collaborators.</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a:t>
            </a:fld>
            <a:endParaRPr kumimoji="1" lang="ja-JP" altLang="en-US"/>
          </a:p>
        </p:txBody>
      </p:sp>
    </p:spTree>
    <p:extLst>
      <p:ext uri="{BB962C8B-B14F-4D97-AF65-F5344CB8AC3E}">
        <p14:creationId xmlns:p14="http://schemas.microsoft.com/office/powerpoint/2010/main" val="155600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Next, we estimate the electron number density using The intensity-ratios of the He-like neon triplet.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It’s well known that in He-like ions, as the plasma density increases,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intensity of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intercombination</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lines become larger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while that of the forbidden line decreases. </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10</a:t>
            </a:fld>
            <a:endParaRPr kumimoji="1" lang="ja-JP" altLang="en-US"/>
          </a:p>
        </p:txBody>
      </p:sp>
    </p:spTree>
    <p:extLst>
      <p:ext uri="{BB962C8B-B14F-4D97-AF65-F5344CB8AC3E}">
        <p14:creationId xmlns:p14="http://schemas.microsoft.com/office/powerpoint/2010/main" val="256025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First, we obtain The observed intensities at each phase.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performed Gaussian-fitting for the f, i, and r lines-components.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Second, we compare these intensities with the theoretical values as shown here.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Here we used the f and i components normalized by the resonance line calculated with the plasma code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SPEX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From The intersections with the curves, we estimate the electron number density, and the result is here.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phases K and A, we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can constrain the densities. They are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about ten to the power of twelve per cubic centi-meter.</a:t>
            </a:r>
          </a:p>
          <a:p>
            <a:pPr algn="just">
              <a:lnSpc>
                <a:spcPts val="2000"/>
              </a:lnSpc>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11</a:t>
            </a:fld>
            <a:endParaRPr kumimoji="1" lang="ja-JP" altLang="en-US"/>
          </a:p>
        </p:txBody>
      </p:sp>
    </p:spTree>
    <p:extLst>
      <p:ext uri="{BB962C8B-B14F-4D97-AF65-F5344CB8AC3E}">
        <p14:creationId xmlns:p14="http://schemas.microsoft.com/office/powerpoint/2010/main" val="3682492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First, we obtain The observed intensities at each phase.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performed Gaussian-fitting for the f, i, and r lines-components.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Second, we compare these intensities with the theoretical values as shown here.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Here we used the f and i components normalized by the resonance line calculated with the plasma code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SPEX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From The intersections with the curves, we estimate the electron number density, and the result is here.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phases K and A, we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can constrain the densities. They are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about ten to the power of twelve per cubic centi-meter.</a:t>
            </a:r>
          </a:p>
          <a:p>
            <a:pPr algn="just">
              <a:lnSpc>
                <a:spcPts val="2000"/>
              </a:lnSpc>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12</a:t>
            </a:fld>
            <a:endParaRPr kumimoji="1" lang="ja-JP" altLang="en-US"/>
          </a:p>
        </p:txBody>
      </p:sp>
    </p:spTree>
    <p:extLst>
      <p:ext uri="{BB962C8B-B14F-4D97-AF65-F5344CB8AC3E}">
        <p14:creationId xmlns:p14="http://schemas.microsoft.com/office/powerpoint/2010/main" val="3235784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The densities obtained in this study can be considered reliable only if the rate of collisional excitation is much larger than that of photo-excitation. So we here estimate The effect of the photo-excitation by the O star‘s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EUV</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radiation. </a:t>
            </a:r>
            <a:endParaRPr lang="ja-JP" altLang="ja-JP" sz="1800" strike="sngStrike" kern="100">
              <a:effectLst/>
              <a:latin typeface="Yu Mincho" panose="02020400000000000000" pitchFamily="18" charset="-128"/>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Here are the calculation results. At phase K, the rate of photo-excitation is at most 9.6% of that of collisional excitation. So We can say that The estimated value is reasonably reliable at this phase. </a:t>
            </a: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At</a:t>
            </a:r>
            <a:r>
              <a:rPr lang="en-US" altLang="ja-JP" sz="1800" baseline="0" dirty="0">
                <a:effectLst/>
                <a:latin typeface="Yu Mincho" panose="02020400000000000000" pitchFamily="18" charset="-128"/>
                <a:ea typeface="Yu Mincho" panose="02020400000000000000" pitchFamily="18" charset="-128"/>
                <a:cs typeface="Times New Roman" panose="02020603050405020304" pitchFamily="18" charset="0"/>
              </a:rPr>
              <a:t> phases A, L, B and D</a:t>
            </a: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 we need a careful evaluation of the photo-excitation.</a:t>
            </a:r>
            <a:r>
              <a:rPr lang="ja-JP" altLang="ja-JP" sz="1800">
                <a:effectLst/>
                <a:latin typeface="Yu Mincho" panose="02020400000000000000" pitchFamily="18" charset="-128"/>
                <a:ea typeface="Yu Mincho" panose="02020400000000000000" pitchFamily="18" charset="-128"/>
              </a:rPr>
              <a:t> </a:t>
            </a:r>
            <a:endPar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Here we used the values we obtained for the electron number density and the distance to the Ne line-emission site. The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othe</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parameters such as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q_ij</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oscillator strength and O star’s parameters are taken from these references.</a:t>
            </a:r>
          </a:p>
          <a:p>
            <a:endParaRPr lang="en-US" altLang="ja-JP" sz="1800" dirty="0">
              <a:effectLst/>
              <a:latin typeface="Yu Mincho" panose="02020400000000000000" pitchFamily="18" charset="-128"/>
              <a:ea typeface="Yu Mincho" panose="02020400000000000000" pitchFamily="18" charset="-128"/>
            </a:endParaRPr>
          </a:p>
          <a:p>
            <a:endParaRPr lang="en-US" altLang="ja-JP" sz="1800" dirty="0">
              <a:effectLst/>
              <a:latin typeface="Yu Mincho" panose="02020400000000000000" pitchFamily="18" charset="-128"/>
              <a:ea typeface="Yu Mincho" panose="02020400000000000000" pitchFamily="18" charset="-128"/>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13</a:t>
            </a:fld>
            <a:endParaRPr kumimoji="1" lang="ja-JP" altLang="en-US"/>
          </a:p>
        </p:txBody>
      </p:sp>
    </p:spTree>
    <p:extLst>
      <p:ext uri="{BB962C8B-B14F-4D97-AF65-F5344CB8AC3E}">
        <p14:creationId xmlns:p14="http://schemas.microsoft.com/office/powerpoint/2010/main" val="22373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r>
              <a:rPr kumimoji="1" lang="en" altLang="ja-JP" dirty="0"/>
              <a:t>We simulate what the spectrum would obtain during these phases.</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14</a:t>
            </a:fld>
            <a:endParaRPr kumimoji="1" lang="ja-JP" altLang="en-US"/>
          </a:p>
        </p:txBody>
      </p:sp>
    </p:spTree>
    <p:extLst>
      <p:ext uri="{BB962C8B-B14F-4D97-AF65-F5344CB8AC3E}">
        <p14:creationId xmlns:p14="http://schemas.microsoft.com/office/powerpoint/2010/main" val="3937850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游明朝" panose="02020400000000000000" pitchFamily="18" charset="-128"/>
                <a:cs typeface="Times New Roman" panose="02020603050405020304" pitchFamily="18" charset="0"/>
              </a:rPr>
              <a:t>This is the </a:t>
            </a:r>
            <a:r>
              <a:rPr lang="en-US" altLang="ja-JP" sz="1800" dirty="0" err="1">
                <a:effectLst/>
                <a:latin typeface="游明朝" panose="02020400000000000000" pitchFamily="18" charset="-128"/>
                <a:cs typeface="Times New Roman" panose="02020603050405020304" pitchFamily="18" charset="0"/>
              </a:rPr>
              <a:t>XRISM</a:t>
            </a:r>
            <a:r>
              <a:rPr lang="en-US" altLang="ja-JP" sz="1800" dirty="0">
                <a:effectLst/>
                <a:latin typeface="游明朝" panose="02020400000000000000" pitchFamily="18" charset="-128"/>
                <a:cs typeface="Times New Roman" panose="02020603050405020304" pitchFamily="18" charset="0"/>
              </a:rPr>
              <a:t> simulation of the Iron 25 spectrum at phase D. and this is the </a:t>
            </a:r>
            <a:r>
              <a:rPr lang="en-US" altLang="ja-JP" sz="1800" dirty="0" err="1">
                <a:effectLst/>
                <a:latin typeface="游明朝" panose="02020400000000000000" pitchFamily="18" charset="-128"/>
                <a:cs typeface="Times New Roman" panose="02020603050405020304" pitchFamily="18" charset="0"/>
              </a:rPr>
              <a:t>suzaku’s</a:t>
            </a:r>
            <a:r>
              <a:rPr lang="en-US" altLang="ja-JP" sz="1800" dirty="0">
                <a:effectLst/>
                <a:latin typeface="游明朝" panose="02020400000000000000" pitchFamily="18" charset="-128"/>
                <a:cs typeface="Times New Roman" panose="02020603050405020304" pitchFamily="18" charset="0"/>
              </a:rPr>
              <a:t> spectrum at the same phase. This simulation is run under the following conditions.</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15</a:t>
            </a:fld>
            <a:endParaRPr kumimoji="1" lang="ja-JP" altLang="en-US"/>
          </a:p>
        </p:txBody>
      </p:sp>
    </p:spTree>
    <p:extLst>
      <p:ext uri="{BB962C8B-B14F-4D97-AF65-F5344CB8AC3E}">
        <p14:creationId xmlns:p14="http://schemas.microsoft.com/office/powerpoint/2010/main" val="320754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16</a:t>
            </a:fld>
            <a:endParaRPr kumimoji="1" lang="ja-JP" altLang="en-US"/>
          </a:p>
        </p:txBody>
      </p:sp>
    </p:spTree>
    <p:extLst>
      <p:ext uri="{BB962C8B-B14F-4D97-AF65-F5344CB8AC3E}">
        <p14:creationId xmlns:p14="http://schemas.microsoft.com/office/powerpoint/2010/main" val="239987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dirty="0"/>
              <a:t>If there were no redshift, the spectrum would appear like this. The He-like triplet is clearly separated.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dirty="0"/>
              <a:t>When spectra are added around the entire cone, The large and small red-shifted lines </a:t>
            </a:r>
            <a:r>
              <a:rPr lang="en" altLang="ja-JP" sz="1800" dirty="0"/>
              <a:t>appear more intense,</a:t>
            </a:r>
            <a:endParaRPr lang="en-US" altLang="ja-JP" sz="1800" dirty="0">
              <a:effectLst/>
              <a:latin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17</a:t>
            </a:fld>
            <a:endParaRPr kumimoji="1" lang="ja-JP" altLang="en-US"/>
          </a:p>
        </p:txBody>
      </p:sp>
    </p:spTree>
    <p:extLst>
      <p:ext uri="{BB962C8B-B14F-4D97-AF65-F5344CB8AC3E}">
        <p14:creationId xmlns:p14="http://schemas.microsoft.com/office/powerpoint/2010/main" val="442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800" dirty="0"/>
              <a:t>around the resonance line. Like Rim brightening. And, the forbidden line and </a:t>
            </a:r>
            <a:r>
              <a:rPr lang="en" altLang="ja-JP" sz="1800" dirty="0" err="1"/>
              <a:t>intercombination</a:t>
            </a:r>
            <a:r>
              <a:rPr lang="en" altLang="ja-JP" sz="1800" dirty="0"/>
              <a:t> lines are blended. From </a:t>
            </a:r>
            <a:r>
              <a:rPr lang="en" altLang="ja-JP" sz="1800" dirty="0" err="1"/>
              <a:t>XRISM</a:t>
            </a:r>
            <a:r>
              <a:rPr lang="en" altLang="ja-JP" sz="1800" dirty="0"/>
              <a:t> spectrum,</a:t>
            </a:r>
            <a:endParaRPr lang="en-US" altLang="ja-JP" sz="1800" dirty="0">
              <a:effectLst/>
              <a:latin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18</a:t>
            </a:fld>
            <a:endParaRPr kumimoji="1" lang="ja-JP" altLang="en-US"/>
          </a:p>
        </p:txBody>
      </p:sp>
    </p:spTree>
    <p:extLst>
      <p:ext uri="{BB962C8B-B14F-4D97-AF65-F5344CB8AC3E}">
        <p14:creationId xmlns:p14="http://schemas.microsoft.com/office/powerpoint/2010/main" val="23303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游明朝" panose="02020400000000000000" pitchFamily="18" charset="-128"/>
                <a:cs typeface="Times New Roman" panose="02020603050405020304" pitchFamily="18" charset="0"/>
              </a:rPr>
              <a:t>We could perform the density diagnosis from the He-like triplet on Si, S, </a:t>
            </a:r>
            <a:r>
              <a:rPr lang="en-US" altLang="ja-JP" sz="1800" dirty="0" err="1">
                <a:effectLst/>
                <a:latin typeface="游明朝" panose="02020400000000000000" pitchFamily="18" charset="-128"/>
                <a:cs typeface="Times New Roman" panose="02020603050405020304" pitchFamily="18" charset="0"/>
              </a:rPr>
              <a:t>Ar</a:t>
            </a:r>
            <a:r>
              <a:rPr lang="en-US" altLang="ja-JP" sz="1800" dirty="0">
                <a:effectLst/>
                <a:latin typeface="游明朝" panose="02020400000000000000" pitchFamily="18" charset="-128"/>
                <a:cs typeface="Times New Roman" panose="02020603050405020304" pitchFamily="18" charset="0"/>
              </a:rPr>
              <a:t>, Ca and Iron, and identify the Iron line-emission site.</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19</a:t>
            </a:fld>
            <a:endParaRPr kumimoji="1" lang="ja-JP" altLang="en-US"/>
          </a:p>
        </p:txBody>
      </p:sp>
    </p:spTree>
    <p:extLst>
      <p:ext uri="{BB962C8B-B14F-4D97-AF65-F5344CB8AC3E}">
        <p14:creationId xmlns:p14="http://schemas.microsoft.com/office/powerpoint/2010/main" val="356596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Wolf-Rayet 140, my target, is a binary of a</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baseline="0" dirty="0" err="1">
                <a:effectLst/>
                <a:latin typeface="游明朝" panose="02020400000000000000" pitchFamily="18" charset="-128"/>
                <a:ea typeface="游明朝" panose="02020400000000000000" pitchFamily="18" charset="-128"/>
                <a:cs typeface="Times New Roman" panose="02020603050405020304" pitchFamily="18" charset="0"/>
              </a:rPr>
              <a:t>WR</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star and an O star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orbiting each other with a period of about 8 years.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Both stars expel high-velocity supersonic stellar winds, have high Mass-loss rates, and their collision forms a shock</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cone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that heats and compresses a hot plasma which emits X-rays. Because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WR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star's wind is more intense, the shock cone is open to the O star.</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a:t>
            </a:fld>
            <a:endParaRPr kumimoji="1" lang="ja-JP" altLang="en-US"/>
          </a:p>
        </p:txBody>
      </p:sp>
    </p:spTree>
    <p:extLst>
      <p:ext uri="{BB962C8B-B14F-4D97-AF65-F5344CB8AC3E}">
        <p14:creationId xmlns:p14="http://schemas.microsoft.com/office/powerpoint/2010/main" val="402538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If we can determine the Iron line-of-sight velocity and its dispersion from observations, we can fill in Iron components of this figure from Pollock et al. 2005. </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20</a:t>
            </a:fld>
            <a:endParaRPr kumimoji="1" lang="ja-JP" altLang="en-US"/>
          </a:p>
        </p:txBody>
      </p:sp>
    </p:spTree>
    <p:extLst>
      <p:ext uri="{BB962C8B-B14F-4D97-AF65-F5344CB8AC3E}">
        <p14:creationId xmlns:p14="http://schemas.microsoft.com/office/powerpoint/2010/main" val="159716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If They are small values, Iron lines mainly emit from the top of the shock cone. It means this is cooling plasma.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21</a:t>
            </a:fld>
            <a:endParaRPr kumimoji="1" lang="ja-JP" altLang="en-US"/>
          </a:p>
        </p:txBody>
      </p:sp>
    </p:spTree>
    <p:extLst>
      <p:ext uri="{BB962C8B-B14F-4D97-AF65-F5344CB8AC3E}">
        <p14:creationId xmlns:p14="http://schemas.microsoft.com/office/powerpoint/2010/main" val="529691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on the other hand, If They are large values, Iron lines mainly emit from around here, so It means this is heating plasma.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22</a:t>
            </a:fld>
            <a:endParaRPr kumimoji="1" lang="ja-JP" altLang="en-US"/>
          </a:p>
        </p:txBody>
      </p:sp>
    </p:spTree>
    <p:extLst>
      <p:ext uri="{BB962C8B-B14F-4D97-AF65-F5344CB8AC3E}">
        <p14:creationId xmlns:p14="http://schemas.microsoft.com/office/powerpoint/2010/main" val="301681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so we can understand the dynamic state of the plasma near the top of the shock cone by </a:t>
            </a:r>
            <a:r>
              <a:rPr lang="en" altLang="ja-JP" dirty="0" err="1"/>
              <a:t>XRISM</a:t>
            </a:r>
            <a:r>
              <a:rPr lang="en" altLang="ja-JP" dirty="0"/>
              <a:t>.</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23</a:t>
            </a:fld>
            <a:endParaRPr kumimoji="1" lang="ja-JP" altLang="en-US"/>
          </a:p>
        </p:txBody>
      </p:sp>
    </p:spTree>
    <p:extLst>
      <p:ext uri="{BB962C8B-B14F-4D97-AF65-F5344CB8AC3E}">
        <p14:creationId xmlns:p14="http://schemas.microsoft.com/office/powerpoint/2010/main" val="173338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r>
              <a:rPr kumimoji="1" lang="en-US" altLang="ja-JP" dirty="0"/>
              <a:t>This is the summary slide. thank you for listening!</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24</a:t>
            </a:fld>
            <a:endParaRPr kumimoji="1" lang="ja-JP" altLang="en-US"/>
          </a:p>
        </p:txBody>
      </p:sp>
    </p:spTree>
    <p:extLst>
      <p:ext uri="{BB962C8B-B14F-4D97-AF65-F5344CB8AC3E}">
        <p14:creationId xmlns:p14="http://schemas.microsoft.com/office/powerpoint/2010/main" val="272427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The densities obtained in this study can be considered reliable only if the rate of collisional excitation is much larger than that of photo-excitation. So we here estimate The effect of the photo-excitation by the O star‘s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EUV</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radiation. </a:t>
            </a:r>
            <a:endParaRPr lang="ja-JP" altLang="ja-JP" sz="1800" strike="sngStrike" kern="100">
              <a:effectLst/>
              <a:latin typeface="Yu Mincho" panose="02020400000000000000" pitchFamily="18" charset="-128"/>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Here are the calculation results. At phase K, the rate of photo-excitation is at most 9.6% of that of collisional excitation. So We can say that The estimated value is reasonably reliable at this phase. </a:t>
            </a: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At</a:t>
            </a:r>
            <a:r>
              <a:rPr lang="en-US" altLang="ja-JP" sz="1800" baseline="0" dirty="0">
                <a:effectLst/>
                <a:latin typeface="Yu Mincho" panose="02020400000000000000" pitchFamily="18" charset="-128"/>
                <a:ea typeface="Yu Mincho" panose="02020400000000000000" pitchFamily="18" charset="-128"/>
                <a:cs typeface="Times New Roman" panose="02020603050405020304" pitchFamily="18" charset="0"/>
              </a:rPr>
              <a:t> phases A, L, B and D</a:t>
            </a: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 we need a careful evaluation of the photo-excitation.</a:t>
            </a:r>
            <a:r>
              <a:rPr lang="ja-JP" altLang="ja-JP" sz="1800">
                <a:effectLst/>
                <a:latin typeface="Yu Mincho" panose="02020400000000000000" pitchFamily="18" charset="-128"/>
                <a:ea typeface="Yu Mincho" panose="02020400000000000000" pitchFamily="18" charset="-128"/>
              </a:rPr>
              <a:t> </a:t>
            </a:r>
            <a:endPar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Here we used the values we obtained for the electron number density and the distance to the Ne line-emission site. The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othe</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parameters such as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q_ij</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oscillator strength and O star’s parameters are taken from these references.</a:t>
            </a:r>
          </a:p>
          <a:p>
            <a:endParaRPr lang="en-US" altLang="ja-JP" sz="1800" dirty="0">
              <a:effectLst/>
              <a:latin typeface="Yu Mincho" panose="02020400000000000000" pitchFamily="18" charset="-128"/>
              <a:ea typeface="Yu Mincho" panose="02020400000000000000" pitchFamily="18" charset="-128"/>
            </a:endParaRPr>
          </a:p>
          <a:p>
            <a:endParaRPr lang="en-US" altLang="ja-JP" sz="1800" dirty="0">
              <a:effectLst/>
              <a:latin typeface="Yu Mincho" panose="02020400000000000000" pitchFamily="18" charset="-128"/>
              <a:ea typeface="Yu Mincho" panose="02020400000000000000" pitchFamily="18" charset="-128"/>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25</a:t>
            </a:fld>
            <a:endParaRPr kumimoji="1" lang="ja-JP" altLang="en-US"/>
          </a:p>
        </p:txBody>
      </p:sp>
    </p:spTree>
    <p:extLst>
      <p:ext uri="{BB962C8B-B14F-4D97-AF65-F5344CB8AC3E}">
        <p14:creationId xmlns:p14="http://schemas.microsoft.com/office/powerpoint/2010/main" val="1367186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26</a:t>
            </a:fld>
            <a:endParaRPr kumimoji="1" lang="ja-JP" altLang="en-US"/>
          </a:p>
        </p:txBody>
      </p:sp>
    </p:spTree>
    <p:extLst>
      <p:ext uri="{BB962C8B-B14F-4D97-AF65-F5344CB8AC3E}">
        <p14:creationId xmlns:p14="http://schemas.microsoft.com/office/powerpoint/2010/main" val="227719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27</a:t>
            </a:fld>
            <a:endParaRPr kumimoji="1" lang="ja-JP" altLang="en-US"/>
          </a:p>
        </p:txBody>
      </p:sp>
    </p:spTree>
    <p:extLst>
      <p:ext uri="{BB962C8B-B14F-4D97-AF65-F5344CB8AC3E}">
        <p14:creationId xmlns:p14="http://schemas.microsoft.com/office/powerpoint/2010/main" val="2937974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If we can determine the Iron line-of-sight velocity and its dispersion from observations, we can fill in Iron components of this figure from Pollock et al. 2005. and obtain information about the dynamic state of the plasma near the top of the shock cone.</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28</a:t>
            </a:fld>
            <a:endParaRPr kumimoji="1" lang="ja-JP" altLang="en-US"/>
          </a:p>
        </p:txBody>
      </p:sp>
    </p:spTree>
    <p:extLst>
      <p:ext uri="{BB962C8B-B14F-4D97-AF65-F5344CB8AC3E}">
        <p14:creationId xmlns:p14="http://schemas.microsoft.com/office/powerpoint/2010/main" val="2592141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 do this, we first calculate the shape of the shock cone. It’s</a:t>
            </a:r>
            <a:r>
              <a:rPr lang="en-US"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 derived from balance of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ram-pressure between the stellar winds.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ram-pressure can be expressed like this, using the stellar wind-velocity and mass-loss rate. </a:t>
            </a:r>
          </a:p>
          <a:p>
            <a:pPr algn="just">
              <a:lnSpc>
                <a:spcPts val="2000"/>
              </a:lnSpc>
            </a:pP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29</a:t>
            </a:fld>
            <a:endParaRPr kumimoji="1" lang="ja-JP" altLang="en-US"/>
          </a:p>
        </p:txBody>
      </p:sp>
    </p:spTree>
    <p:extLst>
      <p:ext uri="{BB962C8B-B14F-4D97-AF65-F5344CB8AC3E}">
        <p14:creationId xmlns:p14="http://schemas.microsoft.com/office/powerpoint/2010/main" val="131423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orbit of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WR140</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is shown here.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W</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 fix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WR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star at one of the foci of The elliptical orbit,</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and</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plot</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he O star at</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phases we observed</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Please imagine The observer views this system from a position elevated about 60 degrees from the plane of the paper. Except for phases F and G, The O star is on The observer's side.</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a:t>
            </a:fld>
            <a:endParaRPr kumimoji="1" lang="ja-JP" altLang="en-US"/>
          </a:p>
        </p:txBody>
      </p:sp>
    </p:spTree>
    <p:extLst>
      <p:ext uri="{BB962C8B-B14F-4D97-AF65-F5344CB8AC3E}">
        <p14:creationId xmlns:p14="http://schemas.microsoft.com/office/powerpoint/2010/main" val="365612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results are shown here.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coordinates x and y are normalized by the binary separation 'd', and written as ‘xi' and 'eta’.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shape of the shock cones is almost the same among the phases</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but we find a slight decrease in The opening-angle as the binary-separation decreases.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800" dirty="0">
                <a:effectLst/>
                <a:latin typeface="游明朝" panose="02020400000000000000" pitchFamily="18" charset="-128"/>
                <a:cs typeface="Times New Roman" panose="02020603050405020304" pitchFamily="18" charset="0"/>
              </a:rPr>
              <a:t>It’s because as the binary separation-decreases, the shock cone is formed before The acceleration of The O star's wind completes.</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30</a:t>
            </a:fld>
            <a:endParaRPr kumimoji="1" lang="ja-JP" altLang="en-US"/>
          </a:p>
        </p:txBody>
      </p:sp>
    </p:spTree>
    <p:extLst>
      <p:ext uri="{BB962C8B-B14F-4D97-AF65-F5344CB8AC3E}">
        <p14:creationId xmlns:p14="http://schemas.microsoft.com/office/powerpoint/2010/main" val="2406536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Next, we calculate the plasma flow velocity along the shock cone. In this figure,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Δr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is a small vector</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along the shock cone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This</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small panel is a blow-up around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Δr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plasma flow entering into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Δr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receives the tangential component of the momentum from the stellar winds, and increases after passing through it according to this equation.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The second term v*</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cosθ</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is the tangential component of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WR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star wind, and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ΔΩ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is the solid angle subtended by the annulus containing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Δr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over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WR</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star.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800" dirty="0">
                <a:effectLst/>
                <a:latin typeface="游明朝" panose="02020400000000000000" pitchFamily="18" charset="-128"/>
                <a:cs typeface="Times New Roman" panose="02020603050405020304" pitchFamily="18" charset="0"/>
              </a:rPr>
              <a:t>The third term represents the momentum-increase by The O star. </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31</a:t>
            </a:fld>
            <a:endParaRPr kumimoji="1" lang="ja-JP" altLang="en-US"/>
          </a:p>
        </p:txBody>
      </p:sp>
    </p:spTree>
    <p:extLst>
      <p:ext uri="{BB962C8B-B14F-4D97-AF65-F5344CB8AC3E}">
        <p14:creationId xmlns:p14="http://schemas.microsoft.com/office/powerpoint/2010/main" val="3613653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this study, we give eighty million cent meter/sec as an initial velocity, that is the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sound velocity of the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plasma having a temperature of 3.5 keV at the stagnation point.</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32</a:t>
            </a:fld>
            <a:endParaRPr kumimoji="1" lang="ja-JP" altLang="en-US"/>
          </a:p>
        </p:txBody>
      </p:sp>
    </p:spTree>
    <p:extLst>
      <p:ext uri="{BB962C8B-B14F-4D97-AF65-F5344CB8AC3E}">
        <p14:creationId xmlns:p14="http://schemas.microsoft.com/office/powerpoint/2010/main" val="927629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Next, we calculate the line-of-sight velocities. </a:t>
            </a: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It’s the line-of-sight velocity versus the distance from the stagnation point (xi). </a:t>
            </a:r>
            <a:endPar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Assuming the shock plasma is laminar and flows along the shock cone, we can determine the line-of-sight velocity using The inclination (i), argument periastron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ω</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and </a:t>
            </a:r>
            <a:r>
              <a:rPr lang="en-US" altLang="ja-JP" sz="1800" kern="100" dirty="0" err="1">
                <a:effectLst/>
                <a:latin typeface="Yu Mincho" panose="02020400000000000000" pitchFamily="18" charset="-128"/>
                <a:ea typeface="Yu Mincho" panose="02020400000000000000" pitchFamily="18" charset="-128"/>
                <a:cs typeface="Times New Roman" panose="02020603050405020304" pitchFamily="18" charset="0"/>
              </a:rPr>
              <a:t>Δx</a:t>
            </a: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like this. where theta is the true anomaly. </a:t>
            </a:r>
            <a:r>
              <a:rPr lang="en-US" altLang="ja-JP" sz="1800" b="1" kern="100" dirty="0">
                <a:effectLst/>
                <a:latin typeface="Yu Mincho" panose="02020400000000000000" pitchFamily="18" charset="-128"/>
                <a:ea typeface="Yu Mincho" panose="02020400000000000000" pitchFamily="18" charset="-128"/>
                <a:cs typeface="Times New Roman" panose="02020603050405020304" pitchFamily="18" charset="0"/>
              </a:rPr>
              <a:t>We use the flow velocity V calculated in the previous slide.</a:t>
            </a:r>
            <a:endParaRPr lang="ja-JP" altLang="ja-JP" sz="1800" b="1" strike="sngStrike" kern="100">
              <a:effectLst/>
              <a:latin typeface="Yu Mincho" panose="02020400000000000000" pitchFamily="18" charset="-128"/>
              <a:ea typeface="Yu Mincho" panose="02020400000000000000" pitchFamily="18" charset="-128"/>
              <a:cs typeface="Times New Roman" panose="02020603050405020304" pitchFamily="18" charset="0"/>
            </a:endParaRPr>
          </a:p>
          <a:p>
            <a:pPr algn="just">
              <a:lnSpc>
                <a:spcPts val="2000"/>
              </a:lnSpc>
            </a:pPr>
            <a:r>
              <a:rPr lang="en-US" altLang="ja-JP" sz="1800" kern="100" dirty="0">
                <a:effectLst/>
                <a:latin typeface="Yu Mincho" panose="02020400000000000000" pitchFamily="18" charset="-128"/>
                <a:ea typeface="Yu Mincho" panose="02020400000000000000" pitchFamily="18" charset="-128"/>
                <a:cs typeface="Times New Roman" panose="02020603050405020304" pitchFamily="18" charset="0"/>
              </a:rPr>
              <a:t> </a:t>
            </a:r>
            <a:endParaRPr lang="ja-JP" altLang="ja-JP" sz="1800" kern="100">
              <a:effectLst/>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33</a:t>
            </a:fld>
            <a:endParaRPr kumimoji="1" lang="ja-JP" altLang="en-US"/>
          </a:p>
        </p:txBody>
      </p:sp>
    </p:spTree>
    <p:extLst>
      <p:ext uri="{BB962C8B-B14F-4D97-AF65-F5344CB8AC3E}">
        <p14:creationId xmlns:p14="http://schemas.microsoft.com/office/powerpoint/2010/main" val="4119990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Yu Mincho" panose="02020400000000000000" pitchFamily="18" charset="-128"/>
                <a:ea typeface="Yu Mincho" panose="02020400000000000000" pitchFamily="18" charset="-128"/>
                <a:cs typeface="Times New Roman" panose="02020603050405020304" pitchFamily="18" charset="0"/>
              </a:rPr>
              <a:t>In this result, We can determine the line-emission site from </a:t>
            </a:r>
            <a:r>
              <a:rPr lang="en-US" altLang="ja-JP" sz="1800" dirty="0">
                <a:effectLst/>
                <a:latin typeface="游明朝" panose="02020400000000000000" pitchFamily="18" charset="-128"/>
                <a:cs typeface="Times New Roman" panose="02020603050405020304" pitchFamily="18" charset="0"/>
              </a:rPr>
              <a:t>The intersection point.</a:t>
            </a:r>
            <a:r>
              <a:rPr lang="ja-JP" altLang="ja-JP" sz="2800">
                <a:effectLst/>
              </a:rPr>
              <a:t> </a:t>
            </a:r>
            <a:endParaRPr lang="en-US" altLang="ja-JP" sz="2800" dirty="0">
              <a:effectLst/>
            </a:endParaRPr>
          </a:p>
          <a:p>
            <a:r>
              <a:rPr lang="en-US" altLang="ja-JP" sz="1800" dirty="0">
                <a:effectLst/>
                <a:latin typeface="游明朝" panose="02020400000000000000" pitchFamily="18" charset="-128"/>
                <a:cs typeface="Times New Roman" panose="02020603050405020304" pitchFamily="18" charset="0"/>
              </a:rPr>
              <a:t>At phase A, We find it’s about ten to the power of thirteen</a:t>
            </a:r>
            <a:r>
              <a:rPr lang="ja-JP" altLang="ja-JP" sz="2800">
                <a:effectLst/>
              </a:rPr>
              <a:t> </a:t>
            </a:r>
            <a:r>
              <a:rPr lang="en-US" altLang="ja-JP" sz="1800" dirty="0">
                <a:effectLst/>
                <a:latin typeface="游明朝" panose="02020400000000000000" pitchFamily="18" charset="-128"/>
                <a:cs typeface="Times New Roman" panose="02020603050405020304" pitchFamily="18" charset="0"/>
              </a:rPr>
              <a:t>cent meter for Ne. </a:t>
            </a:r>
            <a:endParaRPr kumimoji="1" lang="ja-JP" altLang="en-US" sz="1800"/>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34</a:t>
            </a:fld>
            <a:endParaRPr kumimoji="1" lang="ja-JP" altLang="en-US"/>
          </a:p>
        </p:txBody>
      </p:sp>
    </p:spTree>
    <p:extLst>
      <p:ext uri="{BB962C8B-B14F-4D97-AF65-F5344CB8AC3E}">
        <p14:creationId xmlns:p14="http://schemas.microsoft.com/office/powerpoint/2010/main" val="1994764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performed the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same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calculations at other phases,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are able to constrain the locations of The emission regions at all phases. It's about 10 to the power of 13 to 14 cm.</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35</a:t>
            </a:fld>
            <a:endParaRPr kumimoji="1" lang="ja-JP" altLang="en-US"/>
          </a:p>
        </p:txBody>
      </p:sp>
    </p:spTree>
    <p:extLst>
      <p:ext uri="{BB962C8B-B14F-4D97-AF65-F5344CB8AC3E}">
        <p14:creationId xmlns:p14="http://schemas.microsoft.com/office/powerpoint/2010/main" val="327116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36</a:t>
            </a:fld>
            <a:endParaRPr kumimoji="1" lang="ja-JP" altLang="en-US"/>
          </a:p>
        </p:txBody>
      </p:sp>
    </p:spTree>
    <p:extLst>
      <p:ext uri="{BB962C8B-B14F-4D97-AF65-F5344CB8AC3E}">
        <p14:creationId xmlns:p14="http://schemas.microsoft.com/office/powerpoint/2010/main" val="184388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37</a:t>
            </a:fld>
            <a:endParaRPr kumimoji="1" lang="ja-JP" altLang="en-US"/>
          </a:p>
        </p:txBody>
      </p:sp>
    </p:spTree>
    <p:extLst>
      <p:ext uri="{BB962C8B-B14F-4D97-AF65-F5344CB8AC3E}">
        <p14:creationId xmlns:p14="http://schemas.microsoft.com/office/powerpoint/2010/main" val="315426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38</a:t>
            </a:fld>
            <a:endParaRPr kumimoji="1" lang="ja-JP" altLang="en-US"/>
          </a:p>
        </p:txBody>
      </p:sp>
    </p:spTree>
    <p:extLst>
      <p:ext uri="{BB962C8B-B14F-4D97-AF65-F5344CB8AC3E}">
        <p14:creationId xmlns:p14="http://schemas.microsoft.com/office/powerpoint/2010/main" val="1891755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41</a:t>
            </a:fld>
            <a:endParaRPr kumimoji="1" lang="ja-JP" altLang="en-US"/>
          </a:p>
        </p:txBody>
      </p:sp>
    </p:spTree>
    <p:extLst>
      <p:ext uri="{BB962C8B-B14F-4D97-AF65-F5344CB8AC3E}">
        <p14:creationId xmlns:p14="http://schemas.microsoft.com/office/powerpoint/2010/main" val="296740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slide is the RGS spectral gallery of </a:t>
            </a:r>
            <a:r>
              <a:rPr lang="en-US" altLang="ja-JP" sz="1800" kern="100" baseline="0" dirty="0" err="1">
                <a:effectLst/>
                <a:latin typeface="游明朝" panose="02020400000000000000" pitchFamily="18" charset="-128"/>
                <a:ea typeface="游明朝" panose="02020400000000000000" pitchFamily="18" charset="-128"/>
                <a:cs typeface="Times New Roman" panose="02020603050405020304" pitchFamily="18" charset="0"/>
              </a:rPr>
              <a:t>WR140</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It’s bright enough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a:t>
            </a:fld>
            <a:endParaRPr kumimoji="1" lang="ja-JP" altLang="en-US"/>
          </a:p>
        </p:txBody>
      </p:sp>
    </p:spTree>
    <p:extLst>
      <p:ext uri="{BB962C8B-B14F-4D97-AF65-F5344CB8AC3E}">
        <p14:creationId xmlns:p14="http://schemas.microsoft.com/office/powerpoint/2010/main" val="757435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42</a:t>
            </a:fld>
            <a:endParaRPr kumimoji="1" lang="ja-JP" altLang="en-US"/>
          </a:p>
        </p:txBody>
      </p:sp>
    </p:spTree>
    <p:extLst>
      <p:ext uri="{BB962C8B-B14F-4D97-AF65-F5344CB8AC3E}">
        <p14:creationId xmlns:p14="http://schemas.microsoft.com/office/powerpoint/2010/main" val="737650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43</a:t>
            </a:fld>
            <a:endParaRPr kumimoji="1" lang="ja-JP" altLang="en-US"/>
          </a:p>
        </p:txBody>
      </p:sp>
    </p:spTree>
    <p:extLst>
      <p:ext uri="{BB962C8B-B14F-4D97-AF65-F5344CB8AC3E}">
        <p14:creationId xmlns:p14="http://schemas.microsoft.com/office/powerpoint/2010/main" val="484939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44</a:t>
            </a:fld>
            <a:endParaRPr kumimoji="1" lang="ja-JP" altLang="en-US"/>
          </a:p>
        </p:txBody>
      </p:sp>
    </p:spTree>
    <p:extLst>
      <p:ext uri="{BB962C8B-B14F-4D97-AF65-F5344CB8AC3E}">
        <p14:creationId xmlns:p14="http://schemas.microsoft.com/office/powerpoint/2010/main" val="3511446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45</a:t>
            </a:fld>
            <a:endParaRPr kumimoji="1" lang="ja-JP" altLang="en-US"/>
          </a:p>
        </p:txBody>
      </p:sp>
    </p:spTree>
    <p:extLst>
      <p:ext uri="{BB962C8B-B14F-4D97-AF65-F5344CB8AC3E}">
        <p14:creationId xmlns:p14="http://schemas.microsoft.com/office/powerpoint/2010/main" val="3580563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r>
              <a:rPr lang="en-US" altLang="ja-JP" sz="1800" dirty="0">
                <a:effectLst/>
                <a:latin typeface="游明朝" panose="02020400000000000000" pitchFamily="18" charset="-128"/>
                <a:cs typeface="Times New Roman" panose="02020603050405020304" pitchFamily="18" charset="0"/>
              </a:rPr>
              <a:t>at phases K, A, L, B, and D. At these phases, the observer is positioned inside the shock cone, viewing the system from The O star’s side. For subsequent analysis, we use the datasets from these five phases.</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5</a:t>
            </a:fld>
            <a:endParaRPr kumimoji="1" lang="ja-JP" altLang="en-US"/>
          </a:p>
        </p:txBody>
      </p:sp>
    </p:spTree>
    <p:extLst>
      <p:ext uri="{BB962C8B-B14F-4D97-AF65-F5344CB8AC3E}">
        <p14:creationId xmlns:p14="http://schemas.microsoft.com/office/powerpoint/2010/main" val="218528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游明朝" panose="02020400000000000000" pitchFamily="18" charset="-128"/>
                <a:cs typeface="Times New Roman" panose="02020603050405020304" pitchFamily="18" charset="0"/>
              </a:rPr>
              <a:t>Here we</a:t>
            </a:r>
            <a:r>
              <a:rPr lang="en-US" altLang="ja-JP" sz="1800" baseline="0" dirty="0">
                <a:effectLst/>
                <a:latin typeface="游明朝" panose="02020400000000000000" pitchFamily="18" charset="-128"/>
                <a:cs typeface="Times New Roman" panose="02020603050405020304" pitchFamily="18" charset="0"/>
              </a:rPr>
              <a:t> show the </a:t>
            </a:r>
            <a:r>
              <a:rPr lang="en-US" altLang="ja-JP" sz="1800" dirty="0">
                <a:effectLst/>
                <a:latin typeface="游明朝" panose="02020400000000000000" pitchFamily="18" charset="-128"/>
                <a:cs typeface="Times New Roman" panose="02020603050405020304" pitchFamily="18" charset="0"/>
              </a:rPr>
              <a:t>spectra at phase A,</a:t>
            </a:r>
            <a:r>
              <a:rPr lang="en-US" altLang="ja-JP" sz="1800" baseline="0" dirty="0">
                <a:effectLst/>
                <a:latin typeface="游明朝" panose="02020400000000000000" pitchFamily="18" charset="-128"/>
                <a:cs typeface="Times New Roman" panose="02020603050405020304" pitchFamily="18" charset="0"/>
              </a:rPr>
              <a:t> for example</a:t>
            </a:r>
            <a:r>
              <a:rPr lang="en-US" altLang="ja-JP" sz="1800" dirty="0">
                <a:effectLst/>
                <a:latin typeface="游明朝" panose="02020400000000000000" pitchFamily="18" charset="-128"/>
                <a:cs typeface="Times New Roman" panose="02020603050405020304" pitchFamily="18" charset="0"/>
              </a:rPr>
              <a:t>. The data mainly show K lines of Ne and O, as well as L lines of Iron. With these spectra,</a:t>
            </a:r>
            <a:r>
              <a:rPr lang="en-US" altLang="ja-JP" sz="1800" baseline="0" dirty="0">
                <a:effectLst/>
                <a:latin typeface="游明朝" panose="02020400000000000000" pitchFamily="18" charset="-128"/>
                <a:cs typeface="Times New Roman" panose="02020603050405020304" pitchFamily="18" charset="0"/>
              </a:rPr>
              <a:t> we aim </a:t>
            </a:r>
            <a:r>
              <a:rPr lang="en-US" altLang="ja-JP" sz="1800" dirty="0">
                <a:effectLst/>
                <a:latin typeface="游明朝" panose="02020400000000000000" pitchFamily="18" charset="-128"/>
                <a:cs typeface="Times New Roman" panose="02020603050405020304" pitchFamily="18" charset="0"/>
              </a:rPr>
              <a:t>to understand the state of the wind-collision plasma, specifically by deriving physical quantities from spectrum, understanding the shape of the shock cone, identifying the line-emission site and solving the density distribution. </a:t>
            </a:r>
            <a:endParaRPr kumimoji="1" lang="ja-JP" altLang="en-US"/>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6</a:t>
            </a:fld>
            <a:endParaRPr kumimoji="1" lang="ja-JP" altLang="en-US"/>
          </a:p>
        </p:txBody>
      </p:sp>
    </p:spTree>
    <p:extLst>
      <p:ext uri="{BB962C8B-B14F-4D97-AF65-F5344CB8AC3E}">
        <p14:creationId xmlns:p14="http://schemas.microsoft.com/office/powerpoint/2010/main" val="155919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First, we perform a model fitting to</a:t>
            </a:r>
            <a:r>
              <a:rPr lang="en-US" altLang="ja-JP" sz="1800" strike="noStrike" kern="100" baseline="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spectra. </a:t>
            </a:r>
            <a:endParaRPr lang="en-US" altLang="ja-JP" sz="1800" strike="sngStrike"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use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energy bands near the target</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lines,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and reperform a fitting with the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bvvapec</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tbabs</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model. We can determine the plasma temperature, line-of-sight velocity, its dispersion. </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7</a:t>
            </a:fld>
            <a:endParaRPr kumimoji="1" lang="ja-JP" altLang="en-US"/>
          </a:p>
        </p:txBody>
      </p:sp>
    </p:spTree>
    <p:extLst>
      <p:ext uri="{BB962C8B-B14F-4D97-AF65-F5344CB8AC3E}">
        <p14:creationId xmlns:p14="http://schemas.microsoft.com/office/powerpoint/2010/main" val="174321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graph shows The</a:t>
            </a:r>
            <a:r>
              <a:rPr lang="en-US" altLang="ja-JP" sz="1800" kern="100" baseline="0" dirty="0">
                <a:effectLst/>
                <a:latin typeface="游明朝" panose="02020400000000000000" pitchFamily="18" charset="-128"/>
                <a:ea typeface="游明朝" panose="02020400000000000000" pitchFamily="18" charset="-128"/>
                <a:cs typeface="Times New Roman" panose="02020603050405020304" pitchFamily="18" charset="0"/>
              </a:rPr>
              <a:t> observed</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line-of-sight velocity and its dispersion versus The orbital phase. We find all line-of-sight velocities are negative, indicating all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O,iron,Ne</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lines are blue-shifted.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And the maximum values are observed at phases L and B. </a:t>
            </a:r>
          </a:p>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These black datapoints are from Chandra observation near  phase D by Pollock et al. 2005. Their results and ours are consistent.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8</a:t>
            </a:fld>
            <a:endParaRPr kumimoji="1" lang="ja-JP" altLang="en-US"/>
          </a:p>
        </p:txBody>
      </p:sp>
    </p:spTree>
    <p:extLst>
      <p:ext uri="{BB962C8B-B14F-4D97-AF65-F5344CB8AC3E}">
        <p14:creationId xmlns:p14="http://schemas.microsoft.com/office/powerpoint/2010/main" val="290108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3650" y="0"/>
            <a:ext cx="1790700" cy="134302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游明朝" panose="02020400000000000000" pitchFamily="18" charset="-128"/>
                <a:cs typeface="Times New Roman" panose="02020603050405020304" pitchFamily="18" charset="0"/>
              </a:rPr>
              <a:t>In this figure, The O star’s inferior conjunction occurs</a:t>
            </a:r>
            <a:r>
              <a:rPr lang="en-US" altLang="ja-JP" sz="1800" baseline="0" dirty="0">
                <a:effectLst/>
                <a:latin typeface="游明朝" panose="02020400000000000000" pitchFamily="18" charset="-128"/>
                <a:cs typeface="Times New Roman" panose="02020603050405020304" pitchFamily="18" charset="0"/>
              </a:rPr>
              <a:t> </a:t>
            </a:r>
            <a:r>
              <a:rPr lang="en-US" altLang="ja-JP" sz="1800" dirty="0">
                <a:effectLst/>
                <a:latin typeface="游明朝" panose="02020400000000000000" pitchFamily="18" charset="-128"/>
                <a:cs typeface="Times New Roman" panose="02020603050405020304" pitchFamily="18" charset="0"/>
              </a:rPr>
              <a:t>between phases L and B, where The observer</a:t>
            </a:r>
            <a:r>
              <a:rPr lang="en-US" altLang="ja-JP" sz="1800" strike="noStrike" dirty="0">
                <a:effectLst/>
                <a:latin typeface="游明朝" panose="02020400000000000000" pitchFamily="18" charset="-128"/>
                <a:cs typeface="Times New Roman" panose="02020603050405020304" pitchFamily="18" charset="0"/>
              </a:rPr>
              <a:t> </a:t>
            </a:r>
            <a:r>
              <a:rPr lang="en-US" altLang="ja-JP" sz="1800" dirty="0">
                <a:effectLst/>
                <a:latin typeface="游明朝" panose="02020400000000000000" pitchFamily="18" charset="-128"/>
                <a:cs typeface="Times New Roman" panose="02020603050405020304" pitchFamily="18" charset="0"/>
              </a:rPr>
              <a:t>views the system closest to the shock cone-axis. So, we ex</a:t>
            </a:r>
            <a:r>
              <a:rPr lang="en-US" altLang="ja-JP" sz="1800" b="1" dirty="0">
                <a:solidFill>
                  <a:srgbClr val="FF0000"/>
                </a:solidFill>
                <a:effectLst/>
                <a:latin typeface="游明朝" panose="02020400000000000000" pitchFamily="18" charset="-128"/>
                <a:cs typeface="Times New Roman" panose="02020603050405020304" pitchFamily="18" charset="0"/>
              </a:rPr>
              <a:t>p</a:t>
            </a:r>
            <a:r>
              <a:rPr lang="en-US" altLang="ja-JP" sz="1800" b="0" dirty="0">
                <a:solidFill>
                  <a:srgbClr val="FF0000"/>
                </a:solidFill>
                <a:effectLst/>
                <a:latin typeface="游明朝" panose="02020400000000000000" pitchFamily="18" charset="-128"/>
                <a:cs typeface="Times New Roman" panose="02020603050405020304" pitchFamily="18" charset="0"/>
              </a:rPr>
              <a:t>e</a:t>
            </a:r>
            <a:r>
              <a:rPr lang="en-US" altLang="ja-JP" sz="1800" dirty="0">
                <a:effectLst/>
                <a:latin typeface="游明朝" panose="02020400000000000000" pitchFamily="18" charset="-128"/>
                <a:cs typeface="Times New Roman" panose="02020603050405020304" pitchFamily="18" charset="0"/>
              </a:rPr>
              <a:t>ct the line-of-sight velocity to reach its maximum-value and the dispersion of the line-of-sight</a:t>
            </a:r>
            <a:r>
              <a:rPr lang="en-US" altLang="ja-JP" sz="1800" baseline="0" dirty="0">
                <a:effectLst/>
                <a:latin typeface="游明朝" panose="02020400000000000000" pitchFamily="18" charset="-128"/>
                <a:cs typeface="Times New Roman" panose="02020603050405020304" pitchFamily="18" charset="0"/>
              </a:rPr>
              <a:t> velocity </a:t>
            </a:r>
            <a:r>
              <a:rPr lang="en-US" altLang="ja-JP" sz="1800" dirty="0">
                <a:effectLst/>
                <a:latin typeface="游明朝" panose="02020400000000000000" pitchFamily="18" charset="-128"/>
                <a:cs typeface="Times New Roman" panose="02020603050405020304" pitchFamily="18" charset="0"/>
              </a:rPr>
              <a:t>to be at its minimum. The results indeed show a good reproduction of this fact.</a:t>
            </a:r>
          </a:p>
        </p:txBody>
      </p:sp>
      <p:sp>
        <p:nvSpPr>
          <p:cNvPr id="4" name="スライド番号プレースホルダー 3"/>
          <p:cNvSpPr>
            <a:spLocks noGrp="1"/>
          </p:cNvSpPr>
          <p:nvPr>
            <p:ph type="sldNum" sz="quarter" idx="5"/>
          </p:nvPr>
        </p:nvSpPr>
        <p:spPr/>
        <p:txBody>
          <a:bodyPr/>
          <a:lstStyle/>
          <a:p>
            <a:fld id="{BA657782-F024-4D49-9EDB-D9F873810B73}" type="slidenum">
              <a:rPr kumimoji="1" lang="ja-JP" altLang="en-US" smtClean="0"/>
              <a:t>9</a:t>
            </a:fld>
            <a:endParaRPr kumimoji="1" lang="ja-JP" altLang="en-US"/>
          </a:p>
        </p:txBody>
      </p:sp>
    </p:spTree>
    <p:extLst>
      <p:ext uri="{BB962C8B-B14F-4D97-AF65-F5344CB8AC3E}">
        <p14:creationId xmlns:p14="http://schemas.microsoft.com/office/powerpoint/2010/main" val="170200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8B4FC6E-3E5B-F64A-9D89-4E6DD46864DF}" type="datetime1">
              <a:rPr kumimoji="1" lang="ja-JP" altLang="en-US" smtClean="0"/>
              <a:t>2024/1/16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90507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26B65BD-F31F-994B-856D-A7F63DF00D57}" type="datetime1">
              <a:rPr kumimoji="1" lang="ja-JP" altLang="en-US" smtClean="0"/>
              <a:t>2024/1/16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428454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4F252D-BCDF-7B47-94AA-F3DD51B8CD41}" type="datetime1">
              <a:rPr kumimoji="1" lang="ja-JP" altLang="en-US" smtClean="0"/>
              <a:t>2024/1/16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10425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D41093-72D9-5449-A49B-84965A3364FD}" type="datetime1">
              <a:rPr kumimoji="1" lang="ja-JP" altLang="en-US" smtClean="0"/>
              <a:t>2024/1/16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267944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D3BA6A-7371-FC4C-8DBF-A210D5E54DEB}" type="datetime1">
              <a:rPr kumimoji="1" lang="ja-JP" altLang="en-US" smtClean="0"/>
              <a:t>2024/1/16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19750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3BDCC7C-F280-A646-9E30-77C0819A775E}" type="datetime1">
              <a:rPr kumimoji="1" lang="ja-JP" altLang="en-US" smtClean="0"/>
              <a:t>2024/1/16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370839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680B0ED-1D61-4447-A970-84D29ADAF9B9}" type="datetime1">
              <a:rPr kumimoji="1" lang="ja-JP" altLang="en-US" smtClean="0"/>
              <a:t>2024/1/16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353986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5F8AB5F-274A-DB4E-BD75-514AF1E74022}" type="datetime1">
              <a:rPr kumimoji="1" lang="ja-JP" altLang="en-US" smtClean="0"/>
              <a:t>2024/1/16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53942" y="6558190"/>
            <a:ext cx="2057400" cy="365125"/>
          </a:xfrm>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79691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9A200-89EF-E04F-B672-A4D3D6B037C1}" type="datetime1">
              <a:rPr kumimoji="1" lang="ja-JP" altLang="en-US" smtClean="0"/>
              <a:t>2024/1/16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251896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4F1A7CF-EEB8-8643-94EC-B397052351DC}" type="datetime1">
              <a:rPr kumimoji="1" lang="ja-JP" altLang="en-US" smtClean="0"/>
              <a:t>2024/1/16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182797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735B95-0714-9946-88E9-6151E9DF8DA0}" type="datetime1">
              <a:rPr kumimoji="1" lang="ja-JP" altLang="en-US" smtClean="0"/>
              <a:t>2024/1/16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258091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0BAB9-5203-EA48-A6E1-8CB8B98401A6}" type="datetime1">
              <a:rPr kumimoji="1" lang="ja-JP" altLang="en-US" smtClean="0"/>
              <a:t>2024/1/16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4EF4D-BFD3-914F-BA8C-24B15462B872}" type="slidenum">
              <a:rPr kumimoji="1" lang="ja-JP" altLang="en-US" smtClean="0"/>
              <a:t>‹#›</a:t>
            </a:fld>
            <a:endParaRPr kumimoji="1" lang="ja-JP" altLang="en-US"/>
          </a:p>
        </p:txBody>
      </p:sp>
    </p:spTree>
    <p:extLst>
      <p:ext uri="{BB962C8B-B14F-4D97-AF65-F5344CB8AC3E}">
        <p14:creationId xmlns:p14="http://schemas.microsoft.com/office/powerpoint/2010/main" val="2310661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90.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90.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511.png"/><Relationship Id="rId3" Type="http://schemas.openxmlformats.org/officeDocument/2006/relationships/image" Target="../media/image9.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480.png"/><Relationship Id="rId4" Type="http://schemas.openxmlformats.org/officeDocument/2006/relationships/image" Target="../media/image62.png"/><Relationship Id="rId9" Type="http://schemas.openxmlformats.org/officeDocument/2006/relationships/image" Target="../media/image52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550.png"/></Relationships>
</file>

<file path=ppt/slides/_rels/slide4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60.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19.emf"/><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5A4AF85-550F-D495-1B2C-5BB47F6D91C3}"/>
              </a:ext>
            </a:extLst>
          </p:cNvPr>
          <p:cNvPicPr>
            <a:picLocks noChangeAspect="1"/>
          </p:cNvPicPr>
          <p:nvPr/>
        </p:nvPicPr>
        <p:blipFill rotWithShape="1">
          <a:blip r:embed="rId3"/>
          <a:srcRect t="9091" r="19091"/>
          <a:stretch/>
        </p:blipFill>
        <p:spPr>
          <a:xfrm>
            <a:off x="20" y="1"/>
            <a:ext cx="9143980" cy="6857999"/>
          </a:xfrm>
          <a:prstGeom prst="rect">
            <a:avLst/>
          </a:prstGeom>
        </p:spPr>
      </p:pic>
      <p:pic>
        <p:nvPicPr>
          <p:cNvPr id="12" name="図 11">
            <a:extLst>
              <a:ext uri="{FF2B5EF4-FFF2-40B4-BE49-F238E27FC236}">
                <a16:creationId xmlns:a16="http://schemas.microsoft.com/office/drawing/2014/main" id="{BB075737-0D71-6E4D-A353-057D43E20B79}"/>
              </a:ext>
            </a:extLst>
          </p:cNvPr>
          <p:cNvPicPr>
            <a:picLocks noChangeAspect="1"/>
          </p:cNvPicPr>
          <p:nvPr/>
        </p:nvPicPr>
        <p:blipFill rotWithShape="1">
          <a:blip r:embed="rId4"/>
          <a:srcRect b="8081"/>
          <a:stretch/>
        </p:blipFill>
        <p:spPr>
          <a:xfrm>
            <a:off x="1330035" y="3360124"/>
            <a:ext cx="6483927" cy="1821676"/>
          </a:xfrm>
          <a:prstGeom prst="rect">
            <a:avLst/>
          </a:prstGeom>
        </p:spPr>
      </p:pic>
      <p:sp>
        <p:nvSpPr>
          <p:cNvPr id="13" name="タイトル 5">
            <a:extLst>
              <a:ext uri="{FF2B5EF4-FFF2-40B4-BE49-F238E27FC236}">
                <a16:creationId xmlns:a16="http://schemas.microsoft.com/office/drawing/2014/main" id="{9A87E716-3C22-EB43-86D4-AEB8FD903815}"/>
              </a:ext>
            </a:extLst>
          </p:cNvPr>
          <p:cNvSpPr>
            <a:spLocks noGrp="1"/>
          </p:cNvSpPr>
          <p:nvPr>
            <p:ph type="ctrTitle"/>
          </p:nvPr>
        </p:nvSpPr>
        <p:spPr>
          <a:xfrm>
            <a:off x="685799" y="-7222"/>
            <a:ext cx="7791773" cy="2640019"/>
          </a:xfrm>
        </p:spPr>
        <p:txBody>
          <a:bodyPr>
            <a:noAutofit/>
          </a:bodyPr>
          <a:lstStyle/>
          <a:p>
            <a:r>
              <a:rPr lang="en" altLang="ja-JP" sz="3600" dirty="0"/>
              <a:t>Understanding the physical state of hot plasma formed through stellar wind collision in </a:t>
            </a:r>
            <a:r>
              <a:rPr lang="en" altLang="ja-JP" sz="3600" dirty="0" err="1"/>
              <a:t>WR140</a:t>
            </a:r>
            <a:r>
              <a:rPr lang="en" altLang="ja-JP" sz="3600" dirty="0"/>
              <a:t> using high-resolution X-ray spectroscopy</a:t>
            </a:r>
            <a:endParaRPr lang="ja-JP" altLang="en-US" sz="3600"/>
          </a:p>
        </p:txBody>
      </p:sp>
      <p:sp>
        <p:nvSpPr>
          <p:cNvPr id="14" name="字幕 2">
            <a:extLst>
              <a:ext uri="{FF2B5EF4-FFF2-40B4-BE49-F238E27FC236}">
                <a16:creationId xmlns:a16="http://schemas.microsoft.com/office/drawing/2014/main" id="{CD89AAD3-0D82-014F-B4C5-6CFBD4AF36B7}"/>
              </a:ext>
            </a:extLst>
          </p:cNvPr>
          <p:cNvSpPr>
            <a:spLocks noGrp="1"/>
          </p:cNvSpPr>
          <p:nvPr>
            <p:ph type="subTitle" idx="1"/>
          </p:nvPr>
        </p:nvSpPr>
        <p:spPr>
          <a:xfrm>
            <a:off x="1142999" y="2632794"/>
            <a:ext cx="6858000" cy="985838"/>
          </a:xfrm>
        </p:spPr>
        <p:txBody>
          <a:bodyPr>
            <a:normAutofit/>
          </a:bodyPr>
          <a:lstStyle/>
          <a:p>
            <a:r>
              <a:rPr lang="en-US" altLang="ja-JP" sz="2200" dirty="0">
                <a:latin typeface="+mn-ea"/>
              </a:rPr>
              <a:t> </a:t>
            </a:r>
            <a:r>
              <a:rPr lang="en-US" altLang="ja-JP" sz="1400" dirty="0">
                <a:latin typeface="+mn-ea"/>
              </a:rPr>
              <a:t>Tokyo Metropolitan University</a:t>
            </a:r>
            <a:endParaRPr lang="en-US" altLang="ja-JP" sz="2200" dirty="0">
              <a:latin typeface="+mn-ea"/>
            </a:endParaRPr>
          </a:p>
          <a:p>
            <a:r>
              <a:rPr lang="en-US" altLang="ja-JP" sz="2200" dirty="0">
                <a:latin typeface="+mn-ea"/>
              </a:rPr>
              <a:t>Miyamoto, </a:t>
            </a:r>
            <a:r>
              <a:rPr lang="en-US" altLang="ja-JP" sz="2200" dirty="0" err="1">
                <a:latin typeface="+mn-ea"/>
              </a:rPr>
              <a:t>Asca</a:t>
            </a:r>
            <a:endParaRPr lang="en-US" altLang="ja-JP" sz="2200" dirty="0">
              <a:latin typeface="+mn-ea"/>
            </a:endParaRPr>
          </a:p>
        </p:txBody>
      </p:sp>
      <p:pic>
        <p:nvPicPr>
          <p:cNvPr id="4" name="図 3">
            <a:extLst>
              <a:ext uri="{FF2B5EF4-FFF2-40B4-BE49-F238E27FC236}">
                <a16:creationId xmlns:a16="http://schemas.microsoft.com/office/drawing/2014/main" id="{CC77296E-5A92-FD3F-945E-5A4A157788F7}"/>
              </a:ext>
            </a:extLst>
          </p:cNvPr>
          <p:cNvPicPr>
            <a:picLocks noChangeAspect="1"/>
          </p:cNvPicPr>
          <p:nvPr/>
        </p:nvPicPr>
        <p:blipFill>
          <a:blip r:embed="rId5"/>
          <a:stretch>
            <a:fillRect/>
          </a:stretch>
        </p:blipFill>
        <p:spPr>
          <a:xfrm>
            <a:off x="1028700" y="5265590"/>
            <a:ext cx="7086599" cy="1504688"/>
          </a:xfrm>
          <a:prstGeom prst="rect">
            <a:avLst/>
          </a:prstGeom>
        </p:spPr>
      </p:pic>
      <p:sp>
        <p:nvSpPr>
          <p:cNvPr id="3" name="テキスト ボックス 2">
            <a:extLst>
              <a:ext uri="{FF2B5EF4-FFF2-40B4-BE49-F238E27FC236}">
                <a16:creationId xmlns:a16="http://schemas.microsoft.com/office/drawing/2014/main" id="{D5D7E0F0-E6D7-3A6F-BC0D-64358A0F1F35}"/>
              </a:ext>
            </a:extLst>
          </p:cNvPr>
          <p:cNvSpPr txBox="1"/>
          <p:nvPr/>
        </p:nvSpPr>
        <p:spPr>
          <a:xfrm>
            <a:off x="7430445" y="6017934"/>
            <a:ext cx="1039067" cy="369332"/>
          </a:xfrm>
          <a:prstGeom prst="rect">
            <a:avLst/>
          </a:prstGeom>
          <a:noFill/>
        </p:spPr>
        <p:txBody>
          <a:bodyPr wrap="none" rtlCol="0">
            <a:spAutoFit/>
          </a:bodyPr>
          <a:lstStyle/>
          <a:p>
            <a:r>
              <a:rPr kumimoji="1" lang="en-US" altLang="ja-JP" dirty="0">
                <a:solidFill>
                  <a:srgbClr val="FF0000"/>
                </a:solidFill>
              </a:rPr>
              <a:t>accepted</a:t>
            </a:r>
            <a:endParaRPr kumimoji="1" lang="ja-JP" altLang="en-US">
              <a:solidFill>
                <a:srgbClr val="FF0000"/>
              </a:solidFill>
            </a:endParaRPr>
          </a:p>
        </p:txBody>
      </p:sp>
    </p:spTree>
    <p:extLst>
      <p:ext uri="{BB962C8B-B14F-4D97-AF65-F5344CB8AC3E}">
        <p14:creationId xmlns:p14="http://schemas.microsoft.com/office/powerpoint/2010/main" val="120906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010E1CF2-0ABA-604D-81BD-1ED06DBECEDF}"/>
              </a:ext>
            </a:extLst>
          </p:cNvPr>
          <p:cNvGrpSpPr/>
          <p:nvPr/>
        </p:nvGrpSpPr>
        <p:grpSpPr>
          <a:xfrm>
            <a:off x="803625" y="1245969"/>
            <a:ext cx="3727304" cy="2821211"/>
            <a:chOff x="309429" y="1877499"/>
            <a:chExt cx="4414679" cy="3189188"/>
          </a:xfrm>
        </p:grpSpPr>
        <p:grpSp>
          <p:nvGrpSpPr>
            <p:cNvPr id="7" name="グループ化 6">
              <a:extLst>
                <a:ext uri="{FF2B5EF4-FFF2-40B4-BE49-F238E27FC236}">
                  <a16:creationId xmlns:a16="http://schemas.microsoft.com/office/drawing/2014/main" id="{FB254F45-E04B-F748-920D-96600A226D0D}"/>
                </a:ext>
              </a:extLst>
            </p:cNvPr>
            <p:cNvGrpSpPr/>
            <p:nvPr/>
          </p:nvGrpSpPr>
          <p:grpSpPr>
            <a:xfrm>
              <a:off x="309430" y="1877499"/>
              <a:ext cx="4414678" cy="2896207"/>
              <a:chOff x="4062844" y="3614307"/>
              <a:chExt cx="4414678" cy="2896207"/>
            </a:xfrm>
          </p:grpSpPr>
          <p:pic>
            <p:nvPicPr>
              <p:cNvPr id="5" name="図 4">
                <a:extLst>
                  <a:ext uri="{FF2B5EF4-FFF2-40B4-BE49-F238E27FC236}">
                    <a16:creationId xmlns:a16="http://schemas.microsoft.com/office/drawing/2014/main" id="{AE56F745-AD6A-444A-B94D-424C7F72CDF4}"/>
                  </a:ext>
                </a:extLst>
              </p:cNvPr>
              <p:cNvPicPr>
                <a:picLocks noChangeAspect="1"/>
              </p:cNvPicPr>
              <p:nvPr/>
            </p:nvPicPr>
            <p:blipFill>
              <a:blip r:embed="rId3"/>
              <a:stretch>
                <a:fillRect/>
              </a:stretch>
            </p:blipFill>
            <p:spPr>
              <a:xfrm>
                <a:off x="4062844" y="3614307"/>
                <a:ext cx="4414678" cy="2896207"/>
              </a:xfrm>
              <a:prstGeom prst="rect">
                <a:avLst/>
              </a:prstGeom>
            </p:spPr>
          </p:pic>
          <p:sp>
            <p:nvSpPr>
              <p:cNvPr id="19" name="正方形/長方形 18">
                <a:extLst>
                  <a:ext uri="{FF2B5EF4-FFF2-40B4-BE49-F238E27FC236}">
                    <a16:creationId xmlns:a16="http://schemas.microsoft.com/office/drawing/2014/main" id="{A272D4BE-581F-DA48-8A35-974520A3B9FC}"/>
                  </a:ext>
                </a:extLst>
              </p:cNvPr>
              <p:cNvSpPr/>
              <p:nvPr/>
            </p:nvSpPr>
            <p:spPr>
              <a:xfrm>
                <a:off x="5081138" y="4812340"/>
                <a:ext cx="2000280" cy="1077218"/>
              </a:xfrm>
              <a:prstGeom prst="rect">
                <a:avLst/>
              </a:prstGeom>
            </p:spPr>
            <p:txBody>
              <a:bodyPr wrap="square">
                <a:spAutoFit/>
              </a:bodyPr>
              <a:lstStyle/>
              <a:p>
                <a:r>
                  <a:rPr lang="en-US" altLang="ja-JP" sz="1600" i="1">
                    <a:solidFill>
                      <a:srgbClr val="FF0000"/>
                    </a:solidFill>
                  </a:rPr>
                  <a:t>r</a:t>
                </a:r>
                <a:br>
                  <a:rPr lang="en-US" altLang="ja-JP" sz="1600" i="1">
                    <a:solidFill>
                      <a:srgbClr val="FF0000"/>
                    </a:solidFill>
                  </a:rPr>
                </a:br>
                <a:r>
                  <a:rPr lang="en-US" altLang="ja-JP" sz="1600" i="1">
                    <a:solidFill>
                      <a:srgbClr val="FF0000"/>
                    </a:solidFill>
                  </a:rPr>
                  <a:t>           i </a:t>
                </a:r>
                <a:br>
                  <a:rPr lang="en-US" altLang="ja-JP" sz="1600" i="1">
                    <a:solidFill>
                      <a:srgbClr val="FF0000"/>
                    </a:solidFill>
                  </a:rPr>
                </a:br>
                <a:br>
                  <a:rPr lang="en-US" altLang="ja-JP" sz="1600" i="1">
                    <a:solidFill>
                      <a:srgbClr val="FF0000"/>
                    </a:solidFill>
                  </a:rPr>
                </a:br>
                <a:r>
                  <a:rPr lang="en-US" altLang="ja-JP" sz="1600" i="1">
                    <a:solidFill>
                      <a:srgbClr val="FF0000"/>
                    </a:solidFill>
                  </a:rPr>
                  <a:t>                          f</a:t>
                </a:r>
                <a:endParaRPr lang="ja-JP" altLang="en-US" sz="1600" i="1">
                  <a:solidFill>
                    <a:srgbClr val="FF0000"/>
                  </a:solidFill>
                </a:endParaRPr>
              </a:p>
            </p:txBody>
          </p:sp>
        </p:grpSp>
        <p:sp>
          <p:nvSpPr>
            <p:cNvPr id="23" name="テキスト ボックス 22">
              <a:extLst>
                <a:ext uri="{FF2B5EF4-FFF2-40B4-BE49-F238E27FC236}">
                  <a16:creationId xmlns:a16="http://schemas.microsoft.com/office/drawing/2014/main" id="{AEE2F687-2B0F-CC40-B7A2-6521D19113B5}"/>
                </a:ext>
              </a:extLst>
            </p:cNvPr>
            <p:cNvSpPr txBox="1"/>
            <p:nvPr/>
          </p:nvSpPr>
          <p:spPr>
            <a:xfrm>
              <a:off x="309429" y="4649182"/>
              <a:ext cx="2699360" cy="417505"/>
            </a:xfrm>
            <a:prstGeom prst="rect">
              <a:avLst/>
            </a:prstGeom>
            <a:noFill/>
          </p:spPr>
          <p:txBody>
            <a:bodyPr wrap="square">
              <a:spAutoFit/>
            </a:bodyPr>
            <a:lstStyle/>
            <a:p>
              <a:r>
                <a:rPr lang="en" altLang="ja-JP" b="1" dirty="0" err="1">
                  <a:solidFill>
                    <a:schemeClr val="accent6">
                      <a:lumMod val="75000"/>
                    </a:schemeClr>
                  </a:solidFill>
                  <a:effectLst/>
                </a:rPr>
                <a:t>Porquet</a:t>
              </a:r>
              <a:r>
                <a:rPr lang="en-US" altLang="ja-JP" b="1" dirty="0">
                  <a:solidFill>
                    <a:schemeClr val="accent6">
                      <a:lumMod val="75000"/>
                    </a:schemeClr>
                  </a:solidFill>
                  <a:effectLst/>
                </a:rPr>
                <a:t>+</a:t>
              </a:r>
              <a:r>
                <a:rPr lang="en" altLang="ja-JP" b="1" dirty="0">
                  <a:solidFill>
                    <a:schemeClr val="accent6">
                      <a:lumMod val="75000"/>
                    </a:schemeClr>
                  </a:solidFill>
                  <a:effectLst/>
                </a:rPr>
                <a:t>2001</a:t>
              </a:r>
              <a:endParaRPr lang="ja-JP" altLang="en-US" b="1">
                <a:solidFill>
                  <a:schemeClr val="accent6">
                    <a:lumMod val="75000"/>
                  </a:schemeClr>
                </a:solidFill>
              </a:endParaRPr>
            </a:p>
          </p:txBody>
        </p:sp>
      </p:gr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160638" y="365127"/>
            <a:ext cx="8983362" cy="425706"/>
          </a:xfrm>
        </p:spPr>
        <p:txBody>
          <a:bodyPr>
            <a:noAutofit/>
          </a:bodyPr>
          <a:lstStyle/>
          <a:p>
            <a:pPr algn="ctr"/>
            <a:r>
              <a:rPr kumimoji="1" lang="en-US" altLang="ja-JP" sz="2800" dirty="0">
                <a:latin typeface="+mn-ea"/>
                <a:ea typeface="+mn-ea"/>
              </a:rPr>
              <a:t>Density diagnosis at line-emission site</a:t>
            </a:r>
            <a:br>
              <a:rPr kumimoji="1" lang="en-US" altLang="ja-JP" sz="2800" dirty="0">
                <a:latin typeface="+mn-ea"/>
                <a:ea typeface="+mn-ea"/>
              </a:rPr>
            </a:br>
            <a:r>
              <a:rPr kumimoji="1" lang="en-US" altLang="ja-JP" sz="2800" dirty="0">
                <a:latin typeface="+mn-ea"/>
                <a:ea typeface="+mn-ea"/>
              </a:rPr>
              <a:t>with He-like triplet</a:t>
            </a:r>
            <a:endParaRPr kumimoji="1" lang="ja-JP" altLang="en-US" sz="2800">
              <a:latin typeface="+mn-ea"/>
              <a:ea typeface="+mn-ea"/>
            </a:endParaRPr>
          </a:p>
        </p:txBody>
      </p:sp>
      <p:sp>
        <p:nvSpPr>
          <p:cNvPr id="8" name="正方形/長方形 7">
            <a:extLst>
              <a:ext uri="{FF2B5EF4-FFF2-40B4-BE49-F238E27FC236}">
                <a16:creationId xmlns:a16="http://schemas.microsoft.com/office/drawing/2014/main" id="{9DCF7977-0BAB-9044-B4A3-985444F40114}"/>
              </a:ext>
            </a:extLst>
          </p:cNvPr>
          <p:cNvSpPr/>
          <p:nvPr/>
        </p:nvSpPr>
        <p:spPr>
          <a:xfrm>
            <a:off x="470293" y="947509"/>
            <a:ext cx="3786893" cy="400110"/>
          </a:xfrm>
          <a:prstGeom prst="rect">
            <a:avLst/>
          </a:prstGeom>
        </p:spPr>
        <p:txBody>
          <a:bodyPr wrap="square">
            <a:spAutoFit/>
          </a:bodyPr>
          <a:lstStyle/>
          <a:p>
            <a:pPr marL="285750" indent="-285750">
              <a:buFont typeface="Wingdings" pitchFamily="2" charset="2"/>
              <a:buChar char="n"/>
            </a:pPr>
            <a:r>
              <a:rPr lang="en-US" altLang="ja-JP" sz="2000" dirty="0"/>
              <a:t>He-like ion</a:t>
            </a:r>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10</a:t>
            </a:fld>
            <a:endParaRPr kumimoji="1" lang="ja-JP" altLang="en-US"/>
          </a:p>
        </p:txBody>
      </p:sp>
      <p:pic>
        <p:nvPicPr>
          <p:cNvPr id="10" name="図 9">
            <a:extLst>
              <a:ext uri="{FF2B5EF4-FFF2-40B4-BE49-F238E27FC236}">
                <a16:creationId xmlns:a16="http://schemas.microsoft.com/office/drawing/2014/main" id="{348EA934-2B39-0D01-222F-68D9619D5BF7}"/>
              </a:ext>
            </a:extLst>
          </p:cNvPr>
          <p:cNvPicPr>
            <a:picLocks noChangeAspect="1"/>
          </p:cNvPicPr>
          <p:nvPr/>
        </p:nvPicPr>
        <p:blipFill>
          <a:blip r:embed="rId4"/>
          <a:stretch>
            <a:fillRect/>
          </a:stretch>
        </p:blipFill>
        <p:spPr>
          <a:xfrm>
            <a:off x="1319231" y="4170732"/>
            <a:ext cx="6505538" cy="2639627"/>
          </a:xfrm>
          <a:prstGeom prst="rect">
            <a:avLst/>
          </a:prstGeom>
        </p:spPr>
      </p:pic>
      <p:pic>
        <p:nvPicPr>
          <p:cNvPr id="12" name="図 11">
            <a:extLst>
              <a:ext uri="{FF2B5EF4-FFF2-40B4-BE49-F238E27FC236}">
                <a16:creationId xmlns:a16="http://schemas.microsoft.com/office/drawing/2014/main" id="{75F8BFD6-CBF3-A984-330B-71AD0A2CEFD7}"/>
              </a:ext>
            </a:extLst>
          </p:cNvPr>
          <p:cNvPicPr>
            <a:picLocks noChangeAspect="1"/>
          </p:cNvPicPr>
          <p:nvPr/>
        </p:nvPicPr>
        <p:blipFill>
          <a:blip r:embed="rId5"/>
          <a:stretch>
            <a:fillRect/>
          </a:stretch>
        </p:blipFill>
        <p:spPr>
          <a:xfrm>
            <a:off x="4514568" y="933576"/>
            <a:ext cx="3947751" cy="3237156"/>
          </a:xfrm>
          <a:prstGeom prst="rect">
            <a:avLst/>
          </a:prstGeom>
        </p:spPr>
      </p:pic>
    </p:spTree>
    <p:extLst>
      <p:ext uri="{BB962C8B-B14F-4D97-AF65-F5344CB8AC3E}">
        <p14:creationId xmlns:p14="http://schemas.microsoft.com/office/powerpoint/2010/main" val="289426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160638" y="365127"/>
            <a:ext cx="8983362" cy="425706"/>
          </a:xfrm>
        </p:spPr>
        <p:txBody>
          <a:bodyPr>
            <a:noAutofit/>
          </a:bodyPr>
          <a:lstStyle/>
          <a:p>
            <a:pPr algn="ctr"/>
            <a:r>
              <a:rPr lang="en-US" altLang="ja-JP" sz="2800">
                <a:latin typeface="+mn-ea"/>
                <a:ea typeface="+mn-ea"/>
              </a:rPr>
              <a:t>Result : Electron number density</a:t>
            </a:r>
            <a:endParaRPr kumimoji="1" lang="ja-JP" altLang="en-US" sz="2800">
              <a:latin typeface="+mn-ea"/>
              <a:ea typeface="+mn-ea"/>
            </a:endParaRPr>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11</a:t>
            </a:fld>
            <a:endParaRPr kumimoji="1" lang="ja-JP" altLang="en-US"/>
          </a:p>
        </p:txBody>
      </p:sp>
      <p:sp>
        <p:nvSpPr>
          <p:cNvPr id="34" name="正方形/長方形 33">
            <a:extLst>
              <a:ext uri="{FF2B5EF4-FFF2-40B4-BE49-F238E27FC236}">
                <a16:creationId xmlns:a16="http://schemas.microsoft.com/office/drawing/2014/main" id="{70CFC246-31C0-1B4A-A904-8BE6FDDA7061}"/>
              </a:ext>
            </a:extLst>
          </p:cNvPr>
          <p:cNvSpPr/>
          <p:nvPr/>
        </p:nvSpPr>
        <p:spPr>
          <a:xfrm>
            <a:off x="112703" y="863773"/>
            <a:ext cx="2766421" cy="400110"/>
          </a:xfrm>
          <a:prstGeom prst="rect">
            <a:avLst/>
          </a:prstGeom>
        </p:spPr>
        <p:txBody>
          <a:bodyPr wrap="square">
            <a:spAutoFit/>
          </a:bodyPr>
          <a:lstStyle/>
          <a:p>
            <a:pPr marL="285750" indent="-285750">
              <a:buFont typeface="Wingdings" pitchFamily="2" charset="2"/>
              <a:buChar char="n"/>
            </a:pPr>
            <a:r>
              <a:rPr lang="en-US" altLang="ja-JP" sz="2000" dirty="0"/>
              <a:t>Ne IX (for ex.)</a:t>
            </a:r>
          </a:p>
        </p:txBody>
      </p:sp>
      <p:pic>
        <p:nvPicPr>
          <p:cNvPr id="18" name="図 17">
            <a:extLst>
              <a:ext uri="{FF2B5EF4-FFF2-40B4-BE49-F238E27FC236}">
                <a16:creationId xmlns:a16="http://schemas.microsoft.com/office/drawing/2014/main" id="{6DB1F5B2-41CA-3546-A1EB-59A20BDAA56C}"/>
              </a:ext>
            </a:extLst>
          </p:cNvPr>
          <p:cNvPicPr>
            <a:picLocks noChangeAspect="1"/>
          </p:cNvPicPr>
          <p:nvPr/>
        </p:nvPicPr>
        <p:blipFill rotWithShape="1">
          <a:blip r:embed="rId3"/>
          <a:srcRect t="-367" r="32467"/>
          <a:stretch/>
        </p:blipFill>
        <p:spPr>
          <a:xfrm>
            <a:off x="5408836" y="4351942"/>
            <a:ext cx="2793056" cy="2206248"/>
          </a:xfrm>
          <a:prstGeom prst="rect">
            <a:avLst/>
          </a:prstGeom>
        </p:spPr>
      </p:pic>
      <p:sp>
        <p:nvSpPr>
          <p:cNvPr id="46" name="テキスト ボックス 45">
            <a:extLst>
              <a:ext uri="{FF2B5EF4-FFF2-40B4-BE49-F238E27FC236}">
                <a16:creationId xmlns:a16="http://schemas.microsoft.com/office/drawing/2014/main" id="{004B97B8-4EC9-E049-9F60-F70944195B5D}"/>
              </a:ext>
            </a:extLst>
          </p:cNvPr>
          <p:cNvSpPr txBox="1"/>
          <p:nvPr/>
        </p:nvSpPr>
        <p:spPr>
          <a:xfrm>
            <a:off x="628438" y="4329638"/>
            <a:ext cx="4224233" cy="646331"/>
          </a:xfrm>
          <a:prstGeom prst="rect">
            <a:avLst/>
          </a:prstGeom>
          <a:noFill/>
        </p:spPr>
        <p:txBody>
          <a:bodyPr wrap="none" rtlCol="0">
            <a:spAutoFit/>
          </a:bodyPr>
          <a:lstStyle/>
          <a:p>
            <a:pPr marL="285750" indent="-285750">
              <a:buFont typeface="Wingdings" pitchFamily="2" charset="2"/>
              <a:buChar char="n"/>
            </a:pPr>
            <a:r>
              <a:rPr kumimoji="1" lang="en-US" altLang="ja-JP" dirty="0">
                <a:latin typeface="+mn-ea"/>
              </a:rPr>
              <a:t>Obtaining the observed intensities</a:t>
            </a:r>
            <a:r>
              <a:rPr kumimoji="1" lang="en-US" altLang="ja-JP" i="1" dirty="0"/>
              <a:t> </a:t>
            </a:r>
            <a:r>
              <a:rPr kumimoji="1" lang="en-US" altLang="ja-JP" dirty="0">
                <a:solidFill>
                  <a:schemeClr val="accent6">
                    <a:lumMod val="75000"/>
                  </a:schemeClr>
                </a:solidFill>
                <a:latin typeface="+mj-lt"/>
              </a:rPr>
              <a:t> </a:t>
            </a:r>
          </a:p>
          <a:p>
            <a:pPr marL="676275" lvl="1" indent="-219075">
              <a:buFont typeface="Wingdings" pitchFamily="2" charset="2"/>
              <a:buChar char="l"/>
            </a:pPr>
            <a:r>
              <a:rPr kumimoji="1" lang="en-US" altLang="ja-JP" i="1" dirty="0"/>
              <a:t>f, i, r</a:t>
            </a:r>
            <a:r>
              <a:rPr kumimoji="1" lang="en-US" altLang="ja-JP" dirty="0">
                <a:latin typeface="+mn-ea"/>
              </a:rPr>
              <a:t> </a:t>
            </a:r>
            <a:r>
              <a:rPr kumimoji="1" lang="ja-JP" altLang="en-US">
                <a:solidFill>
                  <a:schemeClr val="accent6">
                    <a:lumMod val="75000"/>
                  </a:schemeClr>
                </a:solidFill>
                <a:latin typeface="+mn-ea"/>
              </a:rPr>
              <a:t>←</a:t>
            </a:r>
            <a:r>
              <a:rPr kumimoji="1" lang="en-US" altLang="ja-JP" dirty="0">
                <a:solidFill>
                  <a:schemeClr val="accent6">
                    <a:lumMod val="75000"/>
                  </a:schemeClr>
                </a:solidFill>
                <a:latin typeface="+mn-ea"/>
              </a:rPr>
              <a:t>gaussian fitting</a:t>
            </a:r>
            <a:endParaRPr kumimoji="1" lang="ja-JP" altLang="en-US">
              <a:solidFill>
                <a:schemeClr val="accent6">
                  <a:lumMod val="75000"/>
                </a:schemeClr>
              </a:solidFill>
              <a:latin typeface="+mn-ea"/>
            </a:endParaRPr>
          </a:p>
        </p:txBody>
      </p:sp>
      <p:sp>
        <p:nvSpPr>
          <p:cNvPr id="48" name="テキスト ボックス 47">
            <a:extLst>
              <a:ext uri="{FF2B5EF4-FFF2-40B4-BE49-F238E27FC236}">
                <a16:creationId xmlns:a16="http://schemas.microsoft.com/office/drawing/2014/main" id="{A81B18A5-3F7E-6845-ACFC-7731CA974C70}"/>
              </a:ext>
            </a:extLst>
          </p:cNvPr>
          <p:cNvSpPr txBox="1"/>
          <p:nvPr/>
        </p:nvSpPr>
        <p:spPr>
          <a:xfrm>
            <a:off x="592271" y="5343135"/>
            <a:ext cx="4631396" cy="1138773"/>
          </a:xfrm>
          <a:prstGeom prst="rect">
            <a:avLst/>
          </a:prstGeom>
          <a:noFill/>
        </p:spPr>
        <p:txBody>
          <a:bodyPr wrap="none" rtlCol="0">
            <a:spAutoFit/>
          </a:bodyPr>
          <a:lstStyle/>
          <a:p>
            <a:pPr marL="285750" indent="-285750">
              <a:buFont typeface="Wingdings" pitchFamily="2" charset="2"/>
              <a:buChar char="n"/>
            </a:pPr>
            <a:r>
              <a:rPr kumimoji="1" lang="en-US" altLang="ja-JP" dirty="0">
                <a:latin typeface="+mn-ea"/>
              </a:rPr>
              <a:t>Comparing these intensities</a:t>
            </a:r>
            <a:br>
              <a:rPr kumimoji="1" lang="en-US" altLang="ja-JP" dirty="0">
                <a:latin typeface="+mn-ea"/>
              </a:rPr>
            </a:br>
            <a:r>
              <a:rPr kumimoji="1" lang="en-US" altLang="ja-JP" dirty="0">
                <a:latin typeface="+mn-ea"/>
              </a:rPr>
              <a:t>with the theoretical values</a:t>
            </a:r>
          </a:p>
          <a:p>
            <a:pPr marL="742950" lvl="1" indent="-285750">
              <a:buFont typeface="Wingdings" pitchFamily="2" charset="2"/>
              <a:buChar char="l"/>
            </a:pPr>
            <a:r>
              <a:rPr kumimoji="1" lang="en-US" altLang="ja-JP" sz="1600" dirty="0">
                <a:latin typeface="+mn-ea"/>
              </a:rPr>
              <a:t>From the intersections with the curves,</a:t>
            </a:r>
            <a:br>
              <a:rPr kumimoji="1" lang="en-US" altLang="ja-JP" sz="1600" dirty="0">
                <a:latin typeface="+mn-ea"/>
              </a:rPr>
            </a:br>
            <a:r>
              <a:rPr kumimoji="1" lang="en-US" altLang="ja-JP" sz="1600" dirty="0">
                <a:latin typeface="+mn-ea"/>
              </a:rPr>
              <a:t>we estimate </a:t>
            </a:r>
            <a:r>
              <a:rPr kumimoji="1" lang="en-US" altLang="ja-JP" sz="1600" i="1" dirty="0">
                <a:latin typeface="+mj-lt"/>
              </a:rPr>
              <a:t>n</a:t>
            </a:r>
            <a:r>
              <a:rPr kumimoji="1" lang="en-US" altLang="ja-JP" sz="1600" baseline="-25000" dirty="0">
                <a:latin typeface="+mn-ea"/>
              </a:rPr>
              <a:t>e</a:t>
            </a:r>
            <a:r>
              <a:rPr kumimoji="1" lang="en-US" altLang="ja-JP" sz="1600" dirty="0">
                <a:latin typeface="+mn-ea"/>
              </a:rPr>
              <a:t>.</a:t>
            </a:r>
          </a:p>
        </p:txBody>
      </p:sp>
      <p:pic>
        <p:nvPicPr>
          <p:cNvPr id="21" name="図 20">
            <a:extLst>
              <a:ext uri="{FF2B5EF4-FFF2-40B4-BE49-F238E27FC236}">
                <a16:creationId xmlns:a16="http://schemas.microsoft.com/office/drawing/2014/main" id="{7775C110-2F41-4A4E-8106-045B0C2154C8}"/>
              </a:ext>
            </a:extLst>
          </p:cNvPr>
          <p:cNvPicPr>
            <a:picLocks noChangeAspect="1"/>
          </p:cNvPicPr>
          <p:nvPr/>
        </p:nvPicPr>
        <p:blipFill rotWithShape="1">
          <a:blip r:embed="rId4"/>
          <a:srcRect l="51071" b="66269"/>
          <a:stretch/>
        </p:blipFill>
        <p:spPr>
          <a:xfrm>
            <a:off x="694983" y="1165346"/>
            <a:ext cx="3673360" cy="2952588"/>
          </a:xfrm>
          <a:prstGeom prst="rect">
            <a:avLst/>
          </a:prstGeom>
        </p:spPr>
      </p:pic>
      <p:sp>
        <p:nvSpPr>
          <p:cNvPr id="17" name="テキスト ボックス 16">
            <a:extLst>
              <a:ext uri="{FF2B5EF4-FFF2-40B4-BE49-F238E27FC236}">
                <a16:creationId xmlns:a16="http://schemas.microsoft.com/office/drawing/2014/main" id="{F2D07326-6A4C-0E46-AD82-A2322A876A1F}"/>
              </a:ext>
            </a:extLst>
          </p:cNvPr>
          <p:cNvSpPr txBox="1"/>
          <p:nvPr/>
        </p:nvSpPr>
        <p:spPr>
          <a:xfrm>
            <a:off x="2156176" y="1744380"/>
            <a:ext cx="1007347" cy="1323439"/>
          </a:xfrm>
          <a:prstGeom prst="rect">
            <a:avLst/>
          </a:prstGeom>
          <a:noFill/>
        </p:spPr>
        <p:txBody>
          <a:bodyPr wrap="square" rtlCol="0">
            <a:spAutoFit/>
          </a:bodyPr>
          <a:lstStyle/>
          <a:p>
            <a:r>
              <a:rPr kumimoji="1" lang="en-US" altLang="ja-JP" sz="2000" i="1" dirty="0">
                <a:solidFill>
                  <a:srgbClr val="FF0000"/>
                </a:solidFill>
              </a:rPr>
              <a:t>           r</a:t>
            </a:r>
          </a:p>
          <a:p>
            <a:endParaRPr kumimoji="1" lang="en-US" altLang="ja-JP" sz="2000" i="1" dirty="0">
              <a:solidFill>
                <a:srgbClr val="FF0000"/>
              </a:solidFill>
            </a:endParaRPr>
          </a:p>
          <a:p>
            <a:r>
              <a:rPr kumimoji="1" lang="en-US" altLang="ja-JP" sz="2000" i="1" dirty="0">
                <a:solidFill>
                  <a:srgbClr val="FF0000"/>
                </a:solidFill>
              </a:rPr>
              <a:t>f </a:t>
            </a:r>
          </a:p>
          <a:p>
            <a:r>
              <a:rPr kumimoji="1" lang="en-US" altLang="ja-JP" sz="2000" i="1" dirty="0">
                <a:solidFill>
                  <a:srgbClr val="FF0000"/>
                </a:solidFill>
              </a:rPr>
              <a:t>      i </a:t>
            </a:r>
          </a:p>
        </p:txBody>
      </p:sp>
      <p:sp>
        <p:nvSpPr>
          <p:cNvPr id="4" name="テキスト ボックス 3">
            <a:extLst>
              <a:ext uri="{FF2B5EF4-FFF2-40B4-BE49-F238E27FC236}">
                <a16:creationId xmlns:a16="http://schemas.microsoft.com/office/drawing/2014/main" id="{BF81DBCD-15B7-6F40-8124-3B1A12DCB757}"/>
              </a:ext>
            </a:extLst>
          </p:cNvPr>
          <p:cNvSpPr txBox="1"/>
          <p:nvPr/>
        </p:nvSpPr>
        <p:spPr>
          <a:xfrm>
            <a:off x="5297109" y="3994059"/>
            <a:ext cx="3447995" cy="646331"/>
          </a:xfrm>
          <a:prstGeom prst="rect">
            <a:avLst/>
          </a:prstGeom>
          <a:noFill/>
        </p:spPr>
        <p:txBody>
          <a:bodyPr wrap="none" rtlCol="0">
            <a:spAutoFit/>
          </a:bodyPr>
          <a:lstStyle/>
          <a:p>
            <a:r>
              <a:rPr kumimoji="1" lang="en-US" altLang="ja-JP" dirty="0" err="1">
                <a:solidFill>
                  <a:schemeClr val="accent6">
                    <a:lumMod val="50000"/>
                  </a:schemeClr>
                </a:solidFill>
              </a:rPr>
              <a:t>SPEX</a:t>
            </a:r>
            <a:r>
              <a:rPr kumimoji="1" lang="en-US" altLang="ja-JP" dirty="0">
                <a:solidFill>
                  <a:schemeClr val="accent6">
                    <a:lumMod val="50000"/>
                  </a:schemeClr>
                </a:solidFill>
              </a:rPr>
              <a:t>: </a:t>
            </a:r>
            <a:r>
              <a:rPr lang="en" altLang="ja-JP" sz="1200" dirty="0">
                <a:solidFill>
                  <a:schemeClr val="accent6">
                    <a:lumMod val="50000"/>
                  </a:schemeClr>
                </a:solidFill>
                <a:effectLst/>
                <a:latin typeface="Helvetica" pitchFamily="2" charset="0"/>
              </a:rPr>
              <a:t>https:// </a:t>
            </a:r>
            <a:r>
              <a:rPr lang="en" altLang="ja-JP" sz="1200" dirty="0" err="1">
                <a:solidFill>
                  <a:schemeClr val="accent6">
                    <a:lumMod val="50000"/>
                  </a:schemeClr>
                </a:solidFill>
                <a:effectLst/>
                <a:latin typeface="Helvetica" pitchFamily="2" charset="0"/>
              </a:rPr>
              <a:t>www.sron.nl</a:t>
            </a:r>
            <a:r>
              <a:rPr lang="en" altLang="ja-JP" sz="1200" dirty="0">
                <a:solidFill>
                  <a:schemeClr val="accent6">
                    <a:lumMod val="50000"/>
                  </a:schemeClr>
                </a:solidFill>
                <a:effectLst/>
                <a:latin typeface="Helvetica" pitchFamily="2" charset="0"/>
              </a:rPr>
              <a:t>/ astrophysics-</a:t>
            </a:r>
            <a:r>
              <a:rPr lang="en" altLang="ja-JP" sz="1200" dirty="0" err="1">
                <a:solidFill>
                  <a:schemeClr val="accent6">
                    <a:lumMod val="50000"/>
                  </a:schemeClr>
                </a:solidFill>
                <a:effectLst/>
                <a:latin typeface="Helvetica" pitchFamily="2" charset="0"/>
              </a:rPr>
              <a:t>spex</a:t>
            </a:r>
            <a:r>
              <a:rPr lang="en" altLang="ja-JP" sz="1200" dirty="0">
                <a:solidFill>
                  <a:schemeClr val="accent6">
                    <a:lumMod val="50000"/>
                  </a:schemeClr>
                </a:solidFill>
                <a:effectLst/>
                <a:latin typeface="Helvetica" pitchFamily="2" charset="0"/>
              </a:rPr>
              <a:t> </a:t>
            </a:r>
            <a:endParaRPr lang="en" altLang="ja-JP" sz="1400" dirty="0">
              <a:solidFill>
                <a:schemeClr val="accent6">
                  <a:lumMod val="50000"/>
                </a:schemeClr>
              </a:solidFill>
              <a:effectLst/>
              <a:latin typeface="Helvetica" pitchFamily="2" charset="0"/>
            </a:endParaRPr>
          </a:p>
          <a:p>
            <a:endParaRPr kumimoji="1" lang="ja-JP" altLang="en-US">
              <a:solidFill>
                <a:schemeClr val="accent6">
                  <a:lumMod val="50000"/>
                </a:schemeClr>
              </a:solidFill>
            </a:endParaRPr>
          </a:p>
        </p:txBody>
      </p:sp>
      <p:pic>
        <p:nvPicPr>
          <p:cNvPr id="5" name="図 4">
            <a:extLst>
              <a:ext uri="{FF2B5EF4-FFF2-40B4-BE49-F238E27FC236}">
                <a16:creationId xmlns:a16="http://schemas.microsoft.com/office/drawing/2014/main" id="{5A8C1EDD-331E-1E41-75D1-0DDE0D6689AC}"/>
              </a:ext>
            </a:extLst>
          </p:cNvPr>
          <p:cNvPicPr>
            <a:picLocks noChangeAspect="1"/>
          </p:cNvPicPr>
          <p:nvPr/>
        </p:nvPicPr>
        <p:blipFill>
          <a:blip r:embed="rId5"/>
          <a:stretch>
            <a:fillRect/>
          </a:stretch>
        </p:blipFill>
        <p:spPr>
          <a:xfrm>
            <a:off x="4937780" y="1163711"/>
            <a:ext cx="4001820" cy="2954223"/>
          </a:xfrm>
          <a:prstGeom prst="rect">
            <a:avLst/>
          </a:prstGeom>
        </p:spPr>
      </p:pic>
    </p:spTree>
    <p:extLst>
      <p:ext uri="{BB962C8B-B14F-4D97-AF65-F5344CB8AC3E}">
        <p14:creationId xmlns:p14="http://schemas.microsoft.com/office/powerpoint/2010/main" val="368852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160638" y="365127"/>
            <a:ext cx="8983362" cy="425706"/>
          </a:xfrm>
        </p:spPr>
        <p:txBody>
          <a:bodyPr>
            <a:noAutofit/>
          </a:bodyPr>
          <a:lstStyle/>
          <a:p>
            <a:pPr algn="ctr"/>
            <a:r>
              <a:rPr lang="en-US" altLang="ja-JP" sz="2800">
                <a:latin typeface="+mn-ea"/>
                <a:ea typeface="+mn-ea"/>
              </a:rPr>
              <a:t>Result : Electron number density</a:t>
            </a:r>
            <a:endParaRPr kumimoji="1" lang="ja-JP" altLang="en-US" sz="2800">
              <a:latin typeface="+mn-ea"/>
              <a:ea typeface="+mn-ea"/>
            </a:endParaRPr>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12</a:t>
            </a:fld>
            <a:endParaRPr kumimoji="1" lang="ja-JP" altLang="en-US"/>
          </a:p>
        </p:txBody>
      </p:sp>
      <p:sp>
        <p:nvSpPr>
          <p:cNvPr id="34" name="正方形/長方形 33">
            <a:extLst>
              <a:ext uri="{FF2B5EF4-FFF2-40B4-BE49-F238E27FC236}">
                <a16:creationId xmlns:a16="http://schemas.microsoft.com/office/drawing/2014/main" id="{70CFC246-31C0-1B4A-A904-8BE6FDDA7061}"/>
              </a:ext>
            </a:extLst>
          </p:cNvPr>
          <p:cNvSpPr/>
          <p:nvPr/>
        </p:nvSpPr>
        <p:spPr>
          <a:xfrm>
            <a:off x="112703" y="863773"/>
            <a:ext cx="2766421" cy="400110"/>
          </a:xfrm>
          <a:prstGeom prst="rect">
            <a:avLst/>
          </a:prstGeom>
        </p:spPr>
        <p:txBody>
          <a:bodyPr wrap="square">
            <a:spAutoFit/>
          </a:bodyPr>
          <a:lstStyle/>
          <a:p>
            <a:pPr marL="285750" indent="-285750">
              <a:buFont typeface="Wingdings" pitchFamily="2" charset="2"/>
              <a:buChar char="n"/>
            </a:pPr>
            <a:r>
              <a:rPr lang="en-US" altLang="ja-JP" sz="2000" dirty="0"/>
              <a:t>Ne IX (for ex.)</a:t>
            </a:r>
          </a:p>
        </p:txBody>
      </p:sp>
      <p:pic>
        <p:nvPicPr>
          <p:cNvPr id="18" name="図 17">
            <a:extLst>
              <a:ext uri="{FF2B5EF4-FFF2-40B4-BE49-F238E27FC236}">
                <a16:creationId xmlns:a16="http://schemas.microsoft.com/office/drawing/2014/main" id="{6DB1F5B2-41CA-3546-A1EB-59A20BDAA56C}"/>
              </a:ext>
            </a:extLst>
          </p:cNvPr>
          <p:cNvPicPr>
            <a:picLocks noChangeAspect="1"/>
          </p:cNvPicPr>
          <p:nvPr/>
        </p:nvPicPr>
        <p:blipFill rotWithShape="1">
          <a:blip r:embed="rId3"/>
          <a:srcRect t="-367" r="32467"/>
          <a:stretch/>
        </p:blipFill>
        <p:spPr>
          <a:xfrm>
            <a:off x="5408836" y="4351942"/>
            <a:ext cx="2793056" cy="2206248"/>
          </a:xfrm>
          <a:prstGeom prst="rect">
            <a:avLst/>
          </a:prstGeom>
        </p:spPr>
      </p:pic>
      <p:sp>
        <p:nvSpPr>
          <p:cNvPr id="46" name="テキスト ボックス 45">
            <a:extLst>
              <a:ext uri="{FF2B5EF4-FFF2-40B4-BE49-F238E27FC236}">
                <a16:creationId xmlns:a16="http://schemas.microsoft.com/office/drawing/2014/main" id="{004B97B8-4EC9-E049-9F60-F70944195B5D}"/>
              </a:ext>
            </a:extLst>
          </p:cNvPr>
          <p:cNvSpPr txBox="1"/>
          <p:nvPr/>
        </p:nvSpPr>
        <p:spPr>
          <a:xfrm>
            <a:off x="628438" y="4329638"/>
            <a:ext cx="4224233" cy="646331"/>
          </a:xfrm>
          <a:prstGeom prst="rect">
            <a:avLst/>
          </a:prstGeom>
          <a:noFill/>
        </p:spPr>
        <p:txBody>
          <a:bodyPr wrap="none" rtlCol="0">
            <a:spAutoFit/>
          </a:bodyPr>
          <a:lstStyle/>
          <a:p>
            <a:pPr marL="285750" indent="-285750">
              <a:buFont typeface="Wingdings" pitchFamily="2" charset="2"/>
              <a:buChar char="n"/>
            </a:pPr>
            <a:r>
              <a:rPr kumimoji="1" lang="en-US" altLang="ja-JP" dirty="0">
                <a:latin typeface="+mn-ea"/>
              </a:rPr>
              <a:t>Obtaining the observed intensities</a:t>
            </a:r>
            <a:r>
              <a:rPr kumimoji="1" lang="en-US" altLang="ja-JP" i="1" dirty="0"/>
              <a:t> </a:t>
            </a:r>
            <a:r>
              <a:rPr kumimoji="1" lang="en-US" altLang="ja-JP" dirty="0">
                <a:solidFill>
                  <a:schemeClr val="accent6">
                    <a:lumMod val="75000"/>
                  </a:schemeClr>
                </a:solidFill>
                <a:latin typeface="+mj-lt"/>
              </a:rPr>
              <a:t> </a:t>
            </a:r>
          </a:p>
          <a:p>
            <a:pPr marL="676275" lvl="1" indent="-219075">
              <a:buFont typeface="Wingdings" pitchFamily="2" charset="2"/>
              <a:buChar char="l"/>
            </a:pPr>
            <a:r>
              <a:rPr kumimoji="1" lang="en-US" altLang="ja-JP" i="1" dirty="0"/>
              <a:t>f, i, r</a:t>
            </a:r>
            <a:r>
              <a:rPr kumimoji="1" lang="en-US" altLang="ja-JP" dirty="0">
                <a:latin typeface="+mn-ea"/>
              </a:rPr>
              <a:t> </a:t>
            </a:r>
            <a:r>
              <a:rPr kumimoji="1" lang="ja-JP" altLang="en-US">
                <a:solidFill>
                  <a:schemeClr val="accent6">
                    <a:lumMod val="75000"/>
                  </a:schemeClr>
                </a:solidFill>
                <a:latin typeface="+mn-ea"/>
              </a:rPr>
              <a:t>←</a:t>
            </a:r>
            <a:r>
              <a:rPr kumimoji="1" lang="en-US" altLang="ja-JP" dirty="0">
                <a:solidFill>
                  <a:schemeClr val="accent6">
                    <a:lumMod val="75000"/>
                  </a:schemeClr>
                </a:solidFill>
                <a:latin typeface="+mn-ea"/>
              </a:rPr>
              <a:t>gaussian fitting</a:t>
            </a:r>
            <a:endParaRPr kumimoji="1" lang="ja-JP" altLang="en-US">
              <a:solidFill>
                <a:schemeClr val="accent6">
                  <a:lumMod val="75000"/>
                </a:schemeClr>
              </a:solidFill>
              <a:latin typeface="+mn-ea"/>
            </a:endParaRPr>
          </a:p>
        </p:txBody>
      </p:sp>
      <p:sp>
        <p:nvSpPr>
          <p:cNvPr id="48" name="テキスト ボックス 47">
            <a:extLst>
              <a:ext uri="{FF2B5EF4-FFF2-40B4-BE49-F238E27FC236}">
                <a16:creationId xmlns:a16="http://schemas.microsoft.com/office/drawing/2014/main" id="{A81B18A5-3F7E-6845-ACFC-7731CA974C70}"/>
              </a:ext>
            </a:extLst>
          </p:cNvPr>
          <p:cNvSpPr txBox="1"/>
          <p:nvPr/>
        </p:nvSpPr>
        <p:spPr>
          <a:xfrm>
            <a:off x="592271" y="5343135"/>
            <a:ext cx="4616970" cy="1138773"/>
          </a:xfrm>
          <a:prstGeom prst="rect">
            <a:avLst/>
          </a:prstGeom>
          <a:noFill/>
        </p:spPr>
        <p:txBody>
          <a:bodyPr wrap="none" rtlCol="0">
            <a:spAutoFit/>
          </a:bodyPr>
          <a:lstStyle/>
          <a:p>
            <a:pPr marL="285750" indent="-285750">
              <a:buFont typeface="Wingdings" pitchFamily="2" charset="2"/>
              <a:buChar char="n"/>
            </a:pPr>
            <a:r>
              <a:rPr kumimoji="1" lang="en-US" altLang="ja-JP" dirty="0">
                <a:latin typeface="+mn-ea"/>
              </a:rPr>
              <a:t>Comparing these intensities</a:t>
            </a:r>
            <a:br>
              <a:rPr kumimoji="1" lang="en-US" altLang="ja-JP" dirty="0">
                <a:latin typeface="+mn-ea"/>
              </a:rPr>
            </a:br>
            <a:r>
              <a:rPr kumimoji="1" lang="en-US" altLang="ja-JP" dirty="0">
                <a:latin typeface="+mn-ea"/>
              </a:rPr>
              <a:t>with the theoretical values</a:t>
            </a:r>
          </a:p>
          <a:p>
            <a:pPr marL="742950" lvl="1" indent="-285750">
              <a:buFont typeface="Wingdings" pitchFamily="2" charset="2"/>
              <a:buChar char="l"/>
            </a:pPr>
            <a:r>
              <a:rPr kumimoji="1" lang="en-US" altLang="ja-JP" sz="1600" dirty="0">
                <a:latin typeface="+mn-ea"/>
              </a:rPr>
              <a:t>From the intersections with the curves,</a:t>
            </a:r>
            <a:br>
              <a:rPr kumimoji="1" lang="en-US" altLang="ja-JP" sz="1600" dirty="0">
                <a:latin typeface="+mn-ea"/>
              </a:rPr>
            </a:br>
            <a:r>
              <a:rPr kumimoji="1" lang="en-US" altLang="ja-JP" sz="1600" dirty="0">
                <a:latin typeface="+mn-ea"/>
              </a:rPr>
              <a:t>we estimate </a:t>
            </a:r>
            <a:r>
              <a:rPr kumimoji="1" lang="en-US" altLang="ja-JP" sz="1600" i="1" dirty="0">
                <a:latin typeface="+mj-lt"/>
              </a:rPr>
              <a:t>n</a:t>
            </a:r>
            <a:r>
              <a:rPr kumimoji="1" lang="en-US" altLang="ja-JP" sz="1600" baseline="-25000" dirty="0">
                <a:latin typeface="+mn-ea"/>
              </a:rPr>
              <a:t>e</a:t>
            </a:r>
            <a:r>
              <a:rPr kumimoji="1" lang="en-US" altLang="ja-JP" sz="1600" dirty="0">
                <a:latin typeface="+mn-ea"/>
              </a:rPr>
              <a:t>.</a:t>
            </a:r>
          </a:p>
        </p:txBody>
      </p:sp>
      <p:pic>
        <p:nvPicPr>
          <p:cNvPr id="21" name="図 20">
            <a:extLst>
              <a:ext uri="{FF2B5EF4-FFF2-40B4-BE49-F238E27FC236}">
                <a16:creationId xmlns:a16="http://schemas.microsoft.com/office/drawing/2014/main" id="{7775C110-2F41-4A4E-8106-045B0C2154C8}"/>
              </a:ext>
            </a:extLst>
          </p:cNvPr>
          <p:cNvPicPr>
            <a:picLocks noChangeAspect="1"/>
          </p:cNvPicPr>
          <p:nvPr/>
        </p:nvPicPr>
        <p:blipFill rotWithShape="1">
          <a:blip r:embed="rId4"/>
          <a:srcRect l="51071" b="66269"/>
          <a:stretch/>
        </p:blipFill>
        <p:spPr>
          <a:xfrm>
            <a:off x="694983" y="1165346"/>
            <a:ext cx="3673360" cy="2952588"/>
          </a:xfrm>
          <a:prstGeom prst="rect">
            <a:avLst/>
          </a:prstGeom>
        </p:spPr>
      </p:pic>
      <p:sp>
        <p:nvSpPr>
          <p:cNvPr id="17" name="テキスト ボックス 16">
            <a:extLst>
              <a:ext uri="{FF2B5EF4-FFF2-40B4-BE49-F238E27FC236}">
                <a16:creationId xmlns:a16="http://schemas.microsoft.com/office/drawing/2014/main" id="{F2D07326-6A4C-0E46-AD82-A2322A876A1F}"/>
              </a:ext>
            </a:extLst>
          </p:cNvPr>
          <p:cNvSpPr txBox="1"/>
          <p:nvPr/>
        </p:nvSpPr>
        <p:spPr>
          <a:xfrm>
            <a:off x="2156176" y="1744380"/>
            <a:ext cx="1007347" cy="1323439"/>
          </a:xfrm>
          <a:prstGeom prst="rect">
            <a:avLst/>
          </a:prstGeom>
          <a:noFill/>
        </p:spPr>
        <p:txBody>
          <a:bodyPr wrap="square" rtlCol="0">
            <a:spAutoFit/>
          </a:bodyPr>
          <a:lstStyle/>
          <a:p>
            <a:r>
              <a:rPr kumimoji="1" lang="en-US" altLang="ja-JP" sz="2000" i="1" dirty="0">
                <a:solidFill>
                  <a:srgbClr val="FF0000"/>
                </a:solidFill>
              </a:rPr>
              <a:t>           r</a:t>
            </a:r>
          </a:p>
          <a:p>
            <a:endParaRPr kumimoji="1" lang="en-US" altLang="ja-JP" sz="2000" i="1" dirty="0">
              <a:solidFill>
                <a:srgbClr val="FF0000"/>
              </a:solidFill>
            </a:endParaRPr>
          </a:p>
          <a:p>
            <a:r>
              <a:rPr kumimoji="1" lang="en-US" altLang="ja-JP" sz="2000" i="1" dirty="0">
                <a:solidFill>
                  <a:srgbClr val="FF0000"/>
                </a:solidFill>
              </a:rPr>
              <a:t>f </a:t>
            </a:r>
          </a:p>
          <a:p>
            <a:r>
              <a:rPr kumimoji="1" lang="en-US" altLang="ja-JP" sz="2000" i="1" dirty="0">
                <a:solidFill>
                  <a:srgbClr val="FF0000"/>
                </a:solidFill>
              </a:rPr>
              <a:t>      i </a:t>
            </a:r>
          </a:p>
        </p:txBody>
      </p:sp>
      <p:sp>
        <p:nvSpPr>
          <p:cNvPr id="4" name="テキスト ボックス 3">
            <a:extLst>
              <a:ext uri="{FF2B5EF4-FFF2-40B4-BE49-F238E27FC236}">
                <a16:creationId xmlns:a16="http://schemas.microsoft.com/office/drawing/2014/main" id="{BF81DBCD-15B7-6F40-8124-3B1A12DCB757}"/>
              </a:ext>
            </a:extLst>
          </p:cNvPr>
          <p:cNvSpPr txBox="1"/>
          <p:nvPr/>
        </p:nvSpPr>
        <p:spPr>
          <a:xfrm>
            <a:off x="5297109" y="3994059"/>
            <a:ext cx="3447995" cy="646331"/>
          </a:xfrm>
          <a:prstGeom prst="rect">
            <a:avLst/>
          </a:prstGeom>
          <a:noFill/>
        </p:spPr>
        <p:txBody>
          <a:bodyPr wrap="none" rtlCol="0">
            <a:spAutoFit/>
          </a:bodyPr>
          <a:lstStyle/>
          <a:p>
            <a:r>
              <a:rPr kumimoji="1" lang="en-US" altLang="ja-JP" dirty="0" err="1">
                <a:solidFill>
                  <a:schemeClr val="accent6">
                    <a:lumMod val="50000"/>
                  </a:schemeClr>
                </a:solidFill>
              </a:rPr>
              <a:t>SPEX</a:t>
            </a:r>
            <a:r>
              <a:rPr kumimoji="1" lang="en-US" altLang="ja-JP" dirty="0">
                <a:solidFill>
                  <a:schemeClr val="accent6">
                    <a:lumMod val="50000"/>
                  </a:schemeClr>
                </a:solidFill>
              </a:rPr>
              <a:t>: </a:t>
            </a:r>
            <a:r>
              <a:rPr lang="en" altLang="ja-JP" sz="1200" dirty="0">
                <a:solidFill>
                  <a:schemeClr val="accent6">
                    <a:lumMod val="50000"/>
                  </a:schemeClr>
                </a:solidFill>
                <a:effectLst/>
                <a:latin typeface="Helvetica" pitchFamily="2" charset="0"/>
              </a:rPr>
              <a:t>https:// </a:t>
            </a:r>
            <a:r>
              <a:rPr lang="en" altLang="ja-JP" sz="1200" dirty="0" err="1">
                <a:solidFill>
                  <a:schemeClr val="accent6">
                    <a:lumMod val="50000"/>
                  </a:schemeClr>
                </a:solidFill>
                <a:effectLst/>
                <a:latin typeface="Helvetica" pitchFamily="2" charset="0"/>
              </a:rPr>
              <a:t>www.sron.nl</a:t>
            </a:r>
            <a:r>
              <a:rPr lang="en" altLang="ja-JP" sz="1200" dirty="0">
                <a:solidFill>
                  <a:schemeClr val="accent6">
                    <a:lumMod val="50000"/>
                  </a:schemeClr>
                </a:solidFill>
                <a:effectLst/>
                <a:latin typeface="Helvetica" pitchFamily="2" charset="0"/>
              </a:rPr>
              <a:t>/ astrophysics-</a:t>
            </a:r>
            <a:r>
              <a:rPr lang="en" altLang="ja-JP" sz="1200" dirty="0" err="1">
                <a:solidFill>
                  <a:schemeClr val="accent6">
                    <a:lumMod val="50000"/>
                  </a:schemeClr>
                </a:solidFill>
                <a:effectLst/>
                <a:latin typeface="Helvetica" pitchFamily="2" charset="0"/>
              </a:rPr>
              <a:t>spex</a:t>
            </a:r>
            <a:r>
              <a:rPr lang="en" altLang="ja-JP" sz="1200" dirty="0">
                <a:solidFill>
                  <a:schemeClr val="accent6">
                    <a:lumMod val="50000"/>
                  </a:schemeClr>
                </a:solidFill>
                <a:effectLst/>
                <a:latin typeface="Helvetica" pitchFamily="2" charset="0"/>
              </a:rPr>
              <a:t> </a:t>
            </a:r>
            <a:endParaRPr lang="en" altLang="ja-JP" sz="1400" dirty="0">
              <a:solidFill>
                <a:schemeClr val="accent6">
                  <a:lumMod val="50000"/>
                </a:schemeClr>
              </a:solidFill>
              <a:effectLst/>
              <a:latin typeface="Helvetica" pitchFamily="2" charset="0"/>
            </a:endParaRPr>
          </a:p>
          <a:p>
            <a:endParaRPr kumimoji="1" lang="ja-JP" altLang="en-US">
              <a:solidFill>
                <a:schemeClr val="accent6">
                  <a:lumMod val="50000"/>
                </a:schemeClr>
              </a:solidFill>
            </a:endParaRPr>
          </a:p>
        </p:txBody>
      </p:sp>
      <p:pic>
        <p:nvPicPr>
          <p:cNvPr id="5" name="図 4">
            <a:extLst>
              <a:ext uri="{FF2B5EF4-FFF2-40B4-BE49-F238E27FC236}">
                <a16:creationId xmlns:a16="http://schemas.microsoft.com/office/drawing/2014/main" id="{5A8C1EDD-331E-1E41-75D1-0DDE0D6689AC}"/>
              </a:ext>
            </a:extLst>
          </p:cNvPr>
          <p:cNvPicPr>
            <a:picLocks noChangeAspect="1"/>
          </p:cNvPicPr>
          <p:nvPr/>
        </p:nvPicPr>
        <p:blipFill>
          <a:blip r:embed="rId5"/>
          <a:stretch>
            <a:fillRect/>
          </a:stretch>
        </p:blipFill>
        <p:spPr>
          <a:xfrm>
            <a:off x="4937780" y="1163711"/>
            <a:ext cx="4001820" cy="2954223"/>
          </a:xfrm>
          <a:prstGeom prst="rect">
            <a:avLst/>
          </a:prstGeom>
        </p:spPr>
      </p:pic>
      <p:sp>
        <p:nvSpPr>
          <p:cNvPr id="3" name="角丸四角形 2">
            <a:extLst>
              <a:ext uri="{FF2B5EF4-FFF2-40B4-BE49-F238E27FC236}">
                <a16:creationId xmlns:a16="http://schemas.microsoft.com/office/drawing/2014/main" id="{A0938E7C-A143-9B46-B107-AAA78125078B}"/>
              </a:ext>
            </a:extLst>
          </p:cNvPr>
          <p:cNvSpPr/>
          <p:nvPr/>
        </p:nvSpPr>
        <p:spPr>
          <a:xfrm>
            <a:off x="1281164" y="1201764"/>
            <a:ext cx="7184980" cy="1256542"/>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kern="100">
                <a:solidFill>
                  <a:schemeClr val="tx1"/>
                </a:solidFill>
                <a:effectLst/>
                <a:ea typeface="Yu Mincho" panose="02020400000000000000" pitchFamily="18" charset="-128"/>
                <a:cs typeface="Times New Roman" panose="02020603050405020304" pitchFamily="18" charset="0"/>
              </a:rPr>
              <a:t>⚠️</a:t>
            </a:r>
            <a:r>
              <a:rPr lang="en-US" altLang="ja-JP" sz="1800" b="1" kern="100" dirty="0">
                <a:solidFill>
                  <a:schemeClr val="tx1"/>
                </a:solidFill>
                <a:effectLst/>
                <a:ea typeface="Yu Mincho" panose="02020400000000000000" pitchFamily="18" charset="-128"/>
                <a:cs typeface="Times New Roman" panose="02020603050405020304" pitchFamily="18" charset="0"/>
              </a:rPr>
              <a:t> </a:t>
            </a:r>
            <a:r>
              <a:rPr lang="en-US" altLang="ja-JP" sz="1800" kern="100" dirty="0">
                <a:solidFill>
                  <a:schemeClr val="tx1"/>
                </a:solidFill>
                <a:effectLst/>
                <a:ea typeface="Yu Mincho" panose="02020400000000000000" pitchFamily="18" charset="-128"/>
                <a:cs typeface="Times New Roman" panose="02020603050405020304" pitchFamily="18" charset="0"/>
              </a:rPr>
              <a:t>Note that the estimated density may be elevated</a:t>
            </a:r>
          </a:p>
          <a:p>
            <a:pPr algn="ctr"/>
            <a:r>
              <a:rPr lang="en-US" altLang="ja-JP" sz="1800" kern="100" dirty="0">
                <a:solidFill>
                  <a:schemeClr val="tx1"/>
                </a:solidFill>
                <a:effectLst/>
                <a:ea typeface="Yu Mincho" panose="02020400000000000000" pitchFamily="18" charset="-128"/>
                <a:cs typeface="Times New Roman" panose="02020603050405020304" pitchFamily="18" charset="0"/>
              </a:rPr>
              <a:t>due to photo-excitation by </a:t>
            </a:r>
            <a:r>
              <a:rPr lang="en-US" altLang="ja-JP" sz="1800" kern="100" dirty="0" err="1">
                <a:solidFill>
                  <a:schemeClr val="tx1"/>
                </a:solidFill>
                <a:effectLst/>
                <a:ea typeface="Yu Mincho" panose="02020400000000000000" pitchFamily="18" charset="-128"/>
                <a:cs typeface="Times New Roman" panose="02020603050405020304" pitchFamily="18" charset="0"/>
              </a:rPr>
              <a:t>EUV</a:t>
            </a:r>
            <a:r>
              <a:rPr lang="en-US" altLang="ja-JP" sz="1800" kern="100" dirty="0">
                <a:solidFill>
                  <a:schemeClr val="tx1"/>
                </a:solidFill>
                <a:effectLst/>
                <a:ea typeface="Yu Mincho" panose="02020400000000000000" pitchFamily="18" charset="-128"/>
                <a:cs typeface="Times New Roman" panose="02020603050405020304" pitchFamily="18" charset="0"/>
              </a:rPr>
              <a:t> lights from the</a:t>
            </a:r>
            <a:r>
              <a:rPr lang="en-US" altLang="ja-JP" sz="1800" kern="100" baseline="0" dirty="0">
                <a:solidFill>
                  <a:schemeClr val="tx1"/>
                </a:solidFill>
                <a:effectLst/>
                <a:ea typeface="Yu Mincho" panose="02020400000000000000" pitchFamily="18" charset="-128"/>
                <a:cs typeface="Times New Roman" panose="02020603050405020304" pitchFamily="18" charset="0"/>
              </a:rPr>
              <a:t> </a:t>
            </a:r>
            <a:r>
              <a:rPr lang="en-US" altLang="ja-JP" sz="1800" kern="100" dirty="0">
                <a:solidFill>
                  <a:schemeClr val="tx1"/>
                </a:solidFill>
                <a:effectLst/>
                <a:ea typeface="Yu Mincho" panose="02020400000000000000" pitchFamily="18" charset="-128"/>
                <a:cs typeface="Times New Roman" panose="02020603050405020304" pitchFamily="18" charset="0"/>
              </a:rPr>
              <a:t>O star</a:t>
            </a:r>
            <a:r>
              <a:rPr lang="en-US" altLang="ja-JP" kern="100" dirty="0">
                <a:solidFill>
                  <a:schemeClr val="tx1"/>
                </a:solidFill>
                <a:ea typeface="Yu Mincho" panose="02020400000000000000" pitchFamily="18" charset="-128"/>
                <a:cs typeface="Times New Roman" panose="02020603050405020304" pitchFamily="18" charset="0"/>
              </a:rPr>
              <a:t>!</a:t>
            </a:r>
            <a:endParaRPr kumimoji="1" lang="en-US" altLang="ja-JP" dirty="0">
              <a:solidFill>
                <a:schemeClr val="tx1"/>
              </a:solidFill>
            </a:endParaRPr>
          </a:p>
        </p:txBody>
      </p:sp>
    </p:spTree>
    <p:extLst>
      <p:ext uri="{BB962C8B-B14F-4D97-AF65-F5344CB8AC3E}">
        <p14:creationId xmlns:p14="http://schemas.microsoft.com/office/powerpoint/2010/main" val="107050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8482692" cy="425706"/>
          </a:xfrm>
        </p:spPr>
        <p:txBody>
          <a:bodyPr>
            <a:noAutofit/>
          </a:bodyPr>
          <a:lstStyle/>
          <a:p>
            <a:pPr algn="ctr"/>
            <a:r>
              <a:rPr lang="en-US" altLang="ja-JP" sz="2800" dirty="0">
                <a:latin typeface="+mn-ea"/>
                <a:ea typeface="+mn-ea"/>
              </a:rPr>
              <a:t>Effect of photoexcitation by O star’s </a:t>
            </a:r>
            <a:r>
              <a:rPr lang="en-US" altLang="ja-JP" sz="2800" dirty="0" err="1">
                <a:latin typeface="+mn-ea"/>
                <a:ea typeface="+mn-ea"/>
              </a:rPr>
              <a:t>EUV</a:t>
            </a:r>
            <a:r>
              <a:rPr lang="en-US" altLang="ja-JP" sz="2800" dirty="0">
                <a:latin typeface="+mn-ea"/>
                <a:ea typeface="+mn-ea"/>
              </a:rPr>
              <a:t> radiation</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13</a:t>
            </a:fld>
            <a:endParaRPr kumimoji="1" lang="ja-JP" altLang="en-US"/>
          </a:p>
        </p:txBody>
      </p:sp>
      <p:sp>
        <p:nvSpPr>
          <p:cNvPr id="64" name="正方形/長方形 63">
            <a:extLst>
              <a:ext uri="{FF2B5EF4-FFF2-40B4-BE49-F238E27FC236}">
                <a16:creationId xmlns:a16="http://schemas.microsoft.com/office/drawing/2014/main" id="{67742CE6-DDB4-FC49-8346-9CB6DEDEBB0B}"/>
              </a:ext>
            </a:extLst>
          </p:cNvPr>
          <p:cNvSpPr/>
          <p:nvPr/>
        </p:nvSpPr>
        <p:spPr>
          <a:xfrm>
            <a:off x="8340134" y="4965770"/>
            <a:ext cx="502372" cy="21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DFD089ED-E4F5-E94D-BEC7-0175944A83B2}"/>
              </a:ext>
            </a:extLst>
          </p:cNvPr>
          <p:cNvPicPr>
            <a:picLocks noChangeAspect="1"/>
          </p:cNvPicPr>
          <p:nvPr/>
        </p:nvPicPr>
        <p:blipFill>
          <a:blip r:embed="rId3"/>
          <a:stretch>
            <a:fillRect/>
          </a:stretch>
        </p:blipFill>
        <p:spPr>
          <a:xfrm>
            <a:off x="1461777" y="1955489"/>
            <a:ext cx="6620865" cy="2242067"/>
          </a:xfrm>
          <a:prstGeom prst="rect">
            <a:avLst/>
          </a:prstGeom>
        </p:spPr>
      </p:pic>
      <p:sp>
        <p:nvSpPr>
          <p:cNvPr id="37" name="角丸四角形 36">
            <a:extLst>
              <a:ext uri="{FF2B5EF4-FFF2-40B4-BE49-F238E27FC236}">
                <a16:creationId xmlns:a16="http://schemas.microsoft.com/office/drawing/2014/main" id="{FEE94B8F-0AA7-1045-B4DD-C53E81834704}"/>
              </a:ext>
            </a:extLst>
          </p:cNvPr>
          <p:cNvSpPr/>
          <p:nvPr/>
        </p:nvSpPr>
        <p:spPr>
          <a:xfrm>
            <a:off x="517082" y="4489441"/>
            <a:ext cx="8109836" cy="151093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Phase K </a:t>
            </a:r>
            <a:r>
              <a:rPr kumimoji="1" lang="ja-JP" altLang="en-US" sz="2000">
                <a:solidFill>
                  <a:schemeClr val="tx1"/>
                </a:solidFill>
              </a:rPr>
              <a:t>：</a:t>
            </a:r>
            <a:r>
              <a:rPr kumimoji="1" lang="en" altLang="ja-JP" sz="2000" dirty="0">
                <a:solidFill>
                  <a:schemeClr val="tx1"/>
                </a:solidFill>
              </a:rPr>
              <a:t>The electron number density is reasonably reliable. </a:t>
            </a:r>
          </a:p>
          <a:p>
            <a:pPr algn="ctr"/>
            <a:r>
              <a:rPr kumimoji="1" lang="en-US" altLang="ja-JP" sz="2000" dirty="0">
                <a:solidFill>
                  <a:schemeClr val="tx1"/>
                </a:solidFill>
              </a:rPr>
              <a:t>Phases A, L, B and D</a:t>
            </a:r>
            <a:r>
              <a:rPr kumimoji="1" lang="ja-JP" altLang="en-US" sz="2000">
                <a:solidFill>
                  <a:schemeClr val="tx1"/>
                </a:solidFill>
              </a:rPr>
              <a:t>：</a:t>
            </a:r>
            <a:r>
              <a:rPr kumimoji="1" lang="en" altLang="ja-JP" sz="2000" dirty="0">
                <a:solidFill>
                  <a:schemeClr val="tx1"/>
                </a:solidFill>
              </a:rPr>
              <a:t> Need a careful evaluation of </a:t>
            </a:r>
            <a:r>
              <a:rPr kumimoji="1" lang="en" altLang="ja-JP" sz="2000" dirty="0" err="1">
                <a:solidFill>
                  <a:schemeClr val="tx1"/>
                </a:solidFill>
              </a:rPr>
              <a:t>EUV</a:t>
            </a:r>
            <a:r>
              <a:rPr kumimoji="1" lang="en" altLang="ja-JP" sz="2000" dirty="0">
                <a:solidFill>
                  <a:schemeClr val="tx1"/>
                </a:solidFill>
              </a:rPr>
              <a:t> radiation. </a:t>
            </a:r>
            <a:br>
              <a:rPr kumimoji="1" lang="en-US" altLang="ja-JP" sz="2000" dirty="0">
                <a:solidFill>
                  <a:schemeClr val="tx1"/>
                </a:solidFill>
              </a:rPr>
            </a:br>
            <a:r>
              <a:rPr kumimoji="1" lang="ja-JP" altLang="en-US" sz="2000">
                <a:solidFill>
                  <a:schemeClr val="tx1"/>
                </a:solidFill>
              </a:rPr>
              <a:t>➡︎</a:t>
            </a:r>
            <a:r>
              <a:rPr kumimoji="1" lang="en-US" altLang="ja-JP" sz="2000" dirty="0">
                <a:solidFill>
                  <a:schemeClr val="tx1"/>
                </a:solidFill>
              </a:rPr>
              <a:t> </a:t>
            </a:r>
            <a:r>
              <a:rPr kumimoji="1" lang="en-US" altLang="ja-JP" dirty="0">
                <a:solidFill>
                  <a:schemeClr val="tx1"/>
                </a:solidFill>
              </a:rPr>
              <a:t>Large</a:t>
            </a:r>
            <a:r>
              <a:rPr kumimoji="1" lang="en" altLang="ja-JP" dirty="0">
                <a:solidFill>
                  <a:schemeClr val="tx1"/>
                </a:solidFill>
              </a:rPr>
              <a:t> uncertainties of </a:t>
            </a:r>
            <a:r>
              <a:rPr kumimoji="1" lang="en-US" altLang="ja-JP" i="1" dirty="0">
                <a:solidFill>
                  <a:schemeClr val="tx1"/>
                </a:solidFill>
              </a:rPr>
              <a:t>n</a:t>
            </a:r>
            <a:r>
              <a:rPr kumimoji="1" lang="en-US" altLang="ja-JP" baseline="-25000" dirty="0">
                <a:solidFill>
                  <a:schemeClr val="tx1"/>
                </a:solidFill>
              </a:rPr>
              <a:t>e</a:t>
            </a:r>
            <a:r>
              <a:rPr kumimoji="1" lang="en" altLang="ja-JP" dirty="0">
                <a:solidFill>
                  <a:schemeClr val="tx1"/>
                </a:solidFill>
              </a:rPr>
              <a:t> , </a:t>
            </a:r>
            <a:r>
              <a:rPr kumimoji="1" lang="en" altLang="ja-JP" i="1" dirty="0" err="1">
                <a:solidFill>
                  <a:schemeClr val="tx1"/>
                </a:solidFill>
              </a:rPr>
              <a:t>T</a:t>
            </a:r>
            <a:r>
              <a:rPr kumimoji="1" lang="en" altLang="ja-JP" baseline="-25000" dirty="0" err="1">
                <a:solidFill>
                  <a:schemeClr val="tx1"/>
                </a:solidFill>
              </a:rPr>
              <a:t>eff,o</a:t>
            </a:r>
            <a:r>
              <a:rPr kumimoji="1" lang="en" altLang="ja-JP" baseline="-25000" dirty="0">
                <a:solidFill>
                  <a:schemeClr val="tx1"/>
                </a:solidFill>
              </a:rPr>
              <a:t> </a:t>
            </a:r>
            <a:r>
              <a:rPr kumimoji="1" lang="en" altLang="ja-JP" dirty="0">
                <a:solidFill>
                  <a:schemeClr val="tx1"/>
                </a:solidFill>
              </a:rPr>
              <a:t> and </a:t>
            </a:r>
            <a:r>
              <a:rPr kumimoji="1" lang="en-US" altLang="ja-JP" i="1" dirty="0">
                <a:solidFill>
                  <a:schemeClr val="tx1"/>
                </a:solidFill>
              </a:rPr>
              <a:t>R</a:t>
            </a:r>
            <a:r>
              <a:rPr kumimoji="1" lang="en-US" altLang="ja-JP" baseline="-25000" dirty="0">
                <a:solidFill>
                  <a:schemeClr val="tx1"/>
                </a:solidFill>
              </a:rPr>
              <a:t>o</a:t>
            </a:r>
            <a:r>
              <a:rPr kumimoji="1" lang="en" altLang="ja-JP" dirty="0">
                <a:solidFill>
                  <a:schemeClr val="tx1"/>
                </a:solidFill>
              </a:rPr>
              <a:t> makes the results scatter in wide ranges.</a:t>
            </a:r>
            <a:r>
              <a:rPr kumimoji="1" lang="ja-JP" altLang="en-US">
                <a:solidFill>
                  <a:schemeClr val="tx1"/>
                </a:solidFill>
              </a:rPr>
              <a:t> </a:t>
            </a:r>
            <a:endParaRPr kumimoji="1" lang="en-US" altLang="ja-JP" sz="2000" dirty="0">
              <a:solidFill>
                <a:schemeClr val="tx1"/>
              </a:solidFill>
            </a:endParaRPr>
          </a:p>
        </p:txBody>
      </p:sp>
      <p:sp>
        <p:nvSpPr>
          <p:cNvPr id="43" name="テキスト ボックス 42">
            <a:extLst>
              <a:ext uri="{FF2B5EF4-FFF2-40B4-BE49-F238E27FC236}">
                <a16:creationId xmlns:a16="http://schemas.microsoft.com/office/drawing/2014/main" id="{5828C720-B118-D64B-8A7B-FE134359AFA9}"/>
              </a:ext>
            </a:extLst>
          </p:cNvPr>
          <p:cNvSpPr txBox="1"/>
          <p:nvPr/>
        </p:nvSpPr>
        <p:spPr>
          <a:xfrm>
            <a:off x="2261323" y="857623"/>
            <a:ext cx="5159718" cy="1077218"/>
          </a:xfrm>
          <a:prstGeom prst="rect">
            <a:avLst/>
          </a:prstGeom>
          <a:noFill/>
        </p:spPr>
        <p:txBody>
          <a:bodyPr wrap="square">
            <a:spAutoFit/>
          </a:bodyPr>
          <a:lstStyle/>
          <a:p>
            <a:r>
              <a:rPr kumimoji="1" lang="en-US" altLang="ja-JP" sz="2000" dirty="0"/>
              <a:t>             </a:t>
            </a:r>
            <a:r>
              <a:rPr kumimoji="1" lang="en-US" altLang="ja-JP" dirty="0"/>
              <a:t>Rate of                                     Rate of  </a:t>
            </a:r>
            <a:br>
              <a:rPr kumimoji="1" lang="en-US" altLang="ja-JP" dirty="0"/>
            </a:br>
            <a:r>
              <a:rPr kumimoji="1" lang="en-US" altLang="ja-JP" dirty="0"/>
              <a:t>the </a:t>
            </a:r>
            <a:r>
              <a:rPr kumimoji="1" lang="en-US" altLang="ja-JP" sz="2000" dirty="0"/>
              <a:t>collisional excitation</a:t>
            </a:r>
            <a:r>
              <a:rPr kumimoji="1" lang="en-US" altLang="ja-JP" dirty="0"/>
              <a:t>         the </a:t>
            </a:r>
            <a:r>
              <a:rPr kumimoji="1" lang="en-US" altLang="ja-JP" sz="2000" dirty="0"/>
              <a:t>photoexcitation</a:t>
            </a:r>
            <a:r>
              <a:rPr kumimoji="1" lang="en-US" altLang="ja-JP" dirty="0"/>
              <a:t> </a:t>
            </a:r>
            <a:endParaRPr kumimoji="1" lang="en-US" altLang="ja-JP" sz="2000" dirty="0"/>
          </a:p>
          <a:p>
            <a:r>
              <a:rPr kumimoji="1" lang="en-US" altLang="ja-JP" sz="2000" dirty="0"/>
              <a:t>	      </a:t>
            </a:r>
            <a:r>
              <a:rPr kumimoji="1" lang="en-US" altLang="ja-JP" sz="2400" i="1" dirty="0">
                <a:highlight>
                  <a:srgbClr val="E2F0D9"/>
                </a:highlight>
                <a:latin typeface="Times" pitchFamily="2" charset="0"/>
              </a:rPr>
              <a:t>n</a:t>
            </a:r>
            <a:r>
              <a:rPr kumimoji="1" lang="en-US" altLang="ja-JP" sz="2400" baseline="-25000" dirty="0">
                <a:highlight>
                  <a:srgbClr val="E2F0D9"/>
                </a:highlight>
                <a:latin typeface="Times" pitchFamily="2" charset="0"/>
              </a:rPr>
              <a:t>e </a:t>
            </a:r>
            <a:r>
              <a:rPr kumimoji="1" lang="en-US" altLang="ja-JP" sz="2400" i="1" dirty="0" err="1">
                <a:highlight>
                  <a:srgbClr val="E2F0D9"/>
                </a:highlight>
                <a:latin typeface="Times" pitchFamily="2" charset="0"/>
              </a:rPr>
              <a:t>q</a:t>
            </a:r>
            <a:r>
              <a:rPr kumimoji="1" lang="en-US" altLang="ja-JP" sz="2400" i="1" baseline="-25000" dirty="0" err="1">
                <a:highlight>
                  <a:srgbClr val="E2F0D9"/>
                </a:highlight>
                <a:latin typeface="Times" pitchFamily="2" charset="0"/>
              </a:rPr>
              <a:t>ij</a:t>
            </a:r>
            <a:r>
              <a:rPr kumimoji="1" lang="en-US" altLang="ja-JP" sz="2400" baseline="-25000" dirty="0">
                <a:highlight>
                  <a:srgbClr val="E2F0D9"/>
                </a:highlight>
                <a:latin typeface="Times" pitchFamily="2" charset="0"/>
              </a:rPr>
              <a:t> </a:t>
            </a:r>
            <a:r>
              <a:rPr kumimoji="1" lang="en-US" altLang="ja-JP" sz="2000" dirty="0"/>
              <a:t>                 &gt;&gt;                 </a:t>
            </a:r>
            <a:r>
              <a:rPr kumimoji="1" lang="en-US" altLang="ja-JP" sz="2400" dirty="0" err="1">
                <a:highlight>
                  <a:srgbClr val="E2F0D9"/>
                </a:highlight>
                <a:latin typeface="Times" pitchFamily="2" charset="0"/>
              </a:rPr>
              <a:t>Γ</a:t>
            </a:r>
            <a:r>
              <a:rPr kumimoji="1" lang="en-US" altLang="ja-JP" sz="2400" i="1" baseline="-25000" dirty="0" err="1">
                <a:highlight>
                  <a:srgbClr val="E2F0D9"/>
                </a:highlight>
                <a:latin typeface="Times" pitchFamily="2" charset="0"/>
              </a:rPr>
              <a:t>ij</a:t>
            </a:r>
            <a:endParaRPr kumimoji="1" lang="en-US" altLang="ja-JP" sz="2400" dirty="0">
              <a:latin typeface="Times" pitchFamily="2" charset="0"/>
            </a:endParaRPr>
          </a:p>
        </p:txBody>
      </p:sp>
      <p:sp>
        <p:nvSpPr>
          <p:cNvPr id="17" name="角丸四角形 16">
            <a:extLst>
              <a:ext uri="{FF2B5EF4-FFF2-40B4-BE49-F238E27FC236}">
                <a16:creationId xmlns:a16="http://schemas.microsoft.com/office/drawing/2014/main" id="{345D634C-6AA5-8648-933B-34C5657EF5B0}"/>
              </a:ext>
            </a:extLst>
          </p:cNvPr>
          <p:cNvSpPr/>
          <p:nvPr/>
        </p:nvSpPr>
        <p:spPr>
          <a:xfrm>
            <a:off x="414239" y="1078301"/>
            <a:ext cx="1470015" cy="80021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i="1" u="sng" dirty="0">
                <a:solidFill>
                  <a:schemeClr val="tx1"/>
                </a:solidFill>
              </a:rPr>
              <a:t>n</a:t>
            </a:r>
            <a:r>
              <a:rPr kumimoji="1" lang="en-US" altLang="ja-JP" sz="1600" u="sng" baseline="-25000" dirty="0">
                <a:solidFill>
                  <a:schemeClr val="tx1"/>
                </a:solidFill>
              </a:rPr>
              <a:t>e</a:t>
            </a:r>
            <a:r>
              <a:rPr kumimoji="1" lang="en" altLang="ja-JP" sz="1600" u="sng" dirty="0">
                <a:solidFill>
                  <a:schemeClr val="tx1"/>
                </a:solidFill>
              </a:rPr>
              <a:t> is reliable</a:t>
            </a:r>
          </a:p>
          <a:p>
            <a:pPr algn="ctr"/>
            <a:r>
              <a:rPr kumimoji="1" lang="en" altLang="ja-JP" sz="1600" dirty="0">
                <a:solidFill>
                  <a:schemeClr val="tx1"/>
                </a:solidFill>
              </a:rPr>
              <a:t>only if</a:t>
            </a:r>
            <a:r>
              <a:rPr kumimoji="1" lang="ja-JP" altLang="en-US" sz="1600">
                <a:solidFill>
                  <a:schemeClr val="tx1"/>
                </a:solidFill>
              </a:rPr>
              <a:t> </a:t>
            </a:r>
            <a:endParaRPr kumimoji="1" lang="en-US" altLang="ja-JP" dirty="0">
              <a:solidFill>
                <a:schemeClr val="tx1"/>
              </a:solidFill>
            </a:endParaRPr>
          </a:p>
        </p:txBody>
      </p:sp>
      <p:sp>
        <p:nvSpPr>
          <p:cNvPr id="3" name="三角形 2">
            <a:extLst>
              <a:ext uri="{FF2B5EF4-FFF2-40B4-BE49-F238E27FC236}">
                <a16:creationId xmlns:a16="http://schemas.microsoft.com/office/drawing/2014/main" id="{3A171C75-7688-A642-9CF9-EA31824F0E26}"/>
              </a:ext>
            </a:extLst>
          </p:cNvPr>
          <p:cNvSpPr/>
          <p:nvPr/>
        </p:nvSpPr>
        <p:spPr>
          <a:xfrm rot="6377573">
            <a:off x="1831827" y="1264665"/>
            <a:ext cx="425706" cy="643442"/>
          </a:xfrm>
          <a:prstGeom prst="triangle">
            <a:avLst>
              <a:gd name="adj" fmla="val 5826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BEDD826C-D0DB-D5FA-C9AD-9729574ED338}"/>
              </a:ext>
            </a:extLst>
          </p:cNvPr>
          <p:cNvSpPr/>
          <p:nvPr/>
        </p:nvSpPr>
        <p:spPr>
          <a:xfrm>
            <a:off x="6585995" y="2569580"/>
            <a:ext cx="1342663" cy="1469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143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167E40-CBC7-E87C-20D2-27E635232A0B}"/>
              </a:ext>
            </a:extLst>
          </p:cNvPr>
          <p:cNvPicPr>
            <a:picLocks noChangeAspect="1"/>
          </p:cNvPicPr>
          <p:nvPr/>
        </p:nvPicPr>
        <p:blipFill rotWithShape="1">
          <a:blip r:embed="rId3">
            <a:alphaModFix amt="50000"/>
          </a:blip>
          <a:srcRect r="10999" b="-2"/>
          <a:stretch/>
        </p:blipFill>
        <p:spPr>
          <a:xfrm>
            <a:off x="20" y="1"/>
            <a:ext cx="9143980" cy="6857999"/>
          </a:xfrm>
          <a:prstGeom prst="rect">
            <a:avLst/>
          </a:prstGeom>
        </p:spPr>
      </p:pic>
      <p:sp>
        <p:nvSpPr>
          <p:cNvPr id="2" name="タイトル 1">
            <a:extLst>
              <a:ext uri="{FF2B5EF4-FFF2-40B4-BE49-F238E27FC236}">
                <a16:creationId xmlns:a16="http://schemas.microsoft.com/office/drawing/2014/main" id="{56B7D593-099E-0767-86D6-98B54A8AB096}"/>
              </a:ext>
            </a:extLst>
          </p:cNvPr>
          <p:cNvSpPr>
            <a:spLocks noGrp="1"/>
          </p:cNvSpPr>
          <p:nvPr>
            <p:ph type="title"/>
          </p:nvPr>
        </p:nvSpPr>
        <p:spPr>
          <a:xfrm>
            <a:off x="1143000" y="709610"/>
            <a:ext cx="6858000" cy="2900518"/>
          </a:xfrm>
        </p:spPr>
        <p:txBody>
          <a:bodyPr vert="horz" lIns="91440" tIns="45720" rIns="91440" bIns="45720" rtlCol="0" anchor="b">
            <a:normAutofit/>
          </a:bodyPr>
          <a:lstStyle/>
          <a:p>
            <a:pPr algn="ctr"/>
            <a:r>
              <a:rPr kumimoji="1" lang="en-US" altLang="ja-JP" dirty="0">
                <a:solidFill>
                  <a:srgbClr val="FFFFFF"/>
                </a:solidFill>
              </a:rPr>
              <a:t>How does the </a:t>
            </a:r>
            <a:r>
              <a:rPr kumimoji="1" lang="en-US" altLang="ja-JP" dirty="0" err="1">
                <a:solidFill>
                  <a:srgbClr val="FFFFFF"/>
                </a:solidFill>
              </a:rPr>
              <a:t>WR140</a:t>
            </a:r>
            <a:r>
              <a:rPr kumimoji="1" lang="en-US" altLang="ja-JP" dirty="0">
                <a:solidFill>
                  <a:srgbClr val="FFFFFF"/>
                </a:solidFill>
              </a:rPr>
              <a:t> look on </a:t>
            </a:r>
            <a:r>
              <a:rPr kumimoji="1" lang="en-US" altLang="ja-JP" i="1" dirty="0" err="1">
                <a:solidFill>
                  <a:srgbClr val="FFFFFF"/>
                </a:solidFill>
              </a:rPr>
              <a:t>XRISM</a:t>
            </a:r>
            <a:r>
              <a:rPr kumimoji="1" lang="en-US" altLang="ja-JP" dirty="0">
                <a:solidFill>
                  <a:srgbClr val="FFFFFF"/>
                </a:solidFill>
              </a:rPr>
              <a:t>?</a:t>
            </a:r>
          </a:p>
        </p:txBody>
      </p:sp>
      <p:sp>
        <p:nvSpPr>
          <p:cNvPr id="3" name="テキスト プレースホルダー 2">
            <a:extLst>
              <a:ext uri="{FF2B5EF4-FFF2-40B4-BE49-F238E27FC236}">
                <a16:creationId xmlns:a16="http://schemas.microsoft.com/office/drawing/2014/main" id="{39A5A6E4-8288-8D6F-B469-B56C245E7403}"/>
              </a:ext>
            </a:extLst>
          </p:cNvPr>
          <p:cNvSpPr>
            <a:spLocks noGrp="1"/>
          </p:cNvSpPr>
          <p:nvPr>
            <p:ph type="body" idx="1"/>
          </p:nvPr>
        </p:nvSpPr>
        <p:spPr>
          <a:xfrm>
            <a:off x="1143000" y="3837619"/>
            <a:ext cx="6858000" cy="1098395"/>
          </a:xfrm>
        </p:spPr>
        <p:txBody>
          <a:bodyPr vert="horz" lIns="91440" tIns="45720" rIns="91440" bIns="45720" rtlCol="0">
            <a:normAutofit/>
          </a:bodyPr>
          <a:lstStyle/>
          <a:p>
            <a:pPr algn="ctr"/>
            <a:r>
              <a:rPr lang="en-US" altLang="ja-JP" dirty="0" err="1">
                <a:solidFill>
                  <a:srgbClr val="FFFFFF"/>
                </a:solidFill>
              </a:rPr>
              <a:t>WR140’s</a:t>
            </a:r>
            <a:r>
              <a:rPr lang="en-US" altLang="ja-JP" dirty="0">
                <a:solidFill>
                  <a:srgbClr val="FFFFFF"/>
                </a:solidFill>
              </a:rPr>
              <a:t> phase </a:t>
            </a:r>
            <a:r>
              <a:rPr lang="en-US" altLang="ja-JP" dirty="0" err="1">
                <a:solidFill>
                  <a:srgbClr val="FFFFFF"/>
                </a:solidFill>
              </a:rPr>
              <a:t>withn</a:t>
            </a:r>
            <a:r>
              <a:rPr lang="en-US" altLang="ja-JP" dirty="0">
                <a:solidFill>
                  <a:srgbClr val="FFFFFF"/>
                </a:solidFill>
              </a:rPr>
              <a:t> the Cycle 1 period (GO)</a:t>
            </a:r>
            <a:br>
              <a:rPr lang="en-US" altLang="ja-JP" dirty="0">
                <a:solidFill>
                  <a:srgbClr val="FFFFFF"/>
                </a:solidFill>
              </a:rPr>
            </a:br>
            <a:r>
              <a:rPr lang="en-US" altLang="ja-JP" dirty="0">
                <a:solidFill>
                  <a:srgbClr val="FFFFFF"/>
                </a:solidFill>
              </a:rPr>
              <a:t>:</a:t>
            </a:r>
            <a:r>
              <a:rPr lang="en-US" altLang="ja-JP" b="1" dirty="0">
                <a:solidFill>
                  <a:srgbClr val="FFFFFF"/>
                </a:solidFill>
              </a:rPr>
              <a:t>0.960-0.086</a:t>
            </a:r>
            <a:br>
              <a:rPr lang="en-US" altLang="ja-JP" dirty="0">
                <a:solidFill>
                  <a:srgbClr val="FFFFFF"/>
                </a:solidFill>
              </a:rPr>
            </a:br>
            <a:r>
              <a:rPr lang="en-US" altLang="ja-JP" dirty="0">
                <a:solidFill>
                  <a:srgbClr val="FFFFFF"/>
                </a:solidFill>
              </a:rPr>
              <a:t>including periastron!</a:t>
            </a:r>
            <a:endParaRPr kumimoji="1" lang="en-US" altLang="ja-JP" dirty="0">
              <a:solidFill>
                <a:srgbClr val="FFFFFF"/>
              </a:solidFill>
            </a:endParaRPr>
          </a:p>
        </p:txBody>
      </p:sp>
      <p:sp>
        <p:nvSpPr>
          <p:cNvPr id="4" name="スライド番号プレースホルダー 3">
            <a:extLst>
              <a:ext uri="{FF2B5EF4-FFF2-40B4-BE49-F238E27FC236}">
                <a16:creationId xmlns:a16="http://schemas.microsoft.com/office/drawing/2014/main" id="{1509D491-A729-219D-8610-1955B579BAE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6D84EF4D-BFD3-914F-BA8C-24B15462B872}" type="slidenum">
              <a:rPr lang="en-US" altLang="ja-JP" sz="1000" smtClean="0">
                <a:solidFill>
                  <a:srgbClr val="FFFFFF"/>
                </a:solidFill>
                <a:latin typeface="Calibri" panose="020F0502020204030204"/>
              </a:rPr>
              <a:pPr defTabSz="914400">
                <a:spcAft>
                  <a:spcPts val="600"/>
                </a:spcAft>
                <a:defRPr/>
              </a:pPr>
              <a:t>14</a:t>
            </a:fld>
            <a:endParaRPr lang="en-US" altLang="ja-JP" sz="1000">
              <a:solidFill>
                <a:srgbClr val="FFFFFF"/>
              </a:solidFill>
              <a:latin typeface="Calibri" panose="020F0502020204030204"/>
            </a:endParaRPr>
          </a:p>
        </p:txBody>
      </p:sp>
      <p:sp>
        <p:nvSpPr>
          <p:cNvPr id="8" name="テキスト ボックス 7">
            <a:extLst>
              <a:ext uri="{FF2B5EF4-FFF2-40B4-BE49-F238E27FC236}">
                <a16:creationId xmlns:a16="http://schemas.microsoft.com/office/drawing/2014/main" id="{DE614F51-19B9-0F0E-0B76-C5B9607A3A78}"/>
              </a:ext>
            </a:extLst>
          </p:cNvPr>
          <p:cNvSpPr txBox="1"/>
          <p:nvPr/>
        </p:nvSpPr>
        <p:spPr>
          <a:xfrm>
            <a:off x="1274618" y="5276850"/>
            <a:ext cx="6858000" cy="369332"/>
          </a:xfrm>
          <a:prstGeom prst="rect">
            <a:avLst/>
          </a:prstGeom>
          <a:noFill/>
        </p:spPr>
        <p:txBody>
          <a:bodyPr wrap="square">
            <a:spAutoFit/>
          </a:bodyPr>
          <a:lstStyle/>
          <a:p>
            <a:r>
              <a:rPr kumimoji="1" lang="en" altLang="ja-JP" dirty="0"/>
              <a:t>We simulate what the spectrum would obtain during these phases.</a:t>
            </a:r>
            <a:endParaRPr kumimoji="1" lang="ja-JP" altLang="en-US"/>
          </a:p>
        </p:txBody>
      </p:sp>
    </p:spTree>
    <p:extLst>
      <p:ext uri="{BB962C8B-B14F-4D97-AF65-F5344CB8AC3E}">
        <p14:creationId xmlns:p14="http://schemas.microsoft.com/office/powerpoint/2010/main" val="334137151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3"/>
          <a:stretch>
            <a:fillRect/>
          </a:stretch>
        </p:blipFill>
        <p:spPr>
          <a:xfrm>
            <a:off x="-172999" y="687981"/>
            <a:ext cx="8688345" cy="6132948"/>
          </a:xfrm>
          <a:prstGeom prst="rect">
            <a:avLst/>
          </a:prstGeom>
        </p:spPr>
      </p:pic>
      <p:pic>
        <p:nvPicPr>
          <p:cNvPr id="9" name="図 8">
            <a:extLst>
              <a:ext uri="{FF2B5EF4-FFF2-40B4-BE49-F238E27FC236}">
                <a16:creationId xmlns:a16="http://schemas.microsoft.com/office/drawing/2014/main" id="{A36CAEAE-57E9-2249-7073-15DE7B246001}"/>
              </a:ext>
            </a:extLst>
          </p:cNvPr>
          <p:cNvPicPr>
            <a:picLocks noChangeAspect="1"/>
          </p:cNvPicPr>
          <p:nvPr/>
        </p:nvPicPr>
        <p:blipFill>
          <a:blip r:embed="rId4"/>
          <a:stretch>
            <a:fillRect/>
          </a:stretch>
        </p:blipFill>
        <p:spPr>
          <a:xfrm>
            <a:off x="5317551" y="920301"/>
            <a:ext cx="3071034" cy="2315862"/>
          </a:xfrm>
          <a:prstGeom prst="rect">
            <a:avLst/>
          </a:prstGeom>
        </p:spPr>
      </p:pic>
      <p:sp>
        <p:nvSpPr>
          <p:cNvPr id="12" name="テキスト ボックス 11">
            <a:extLst>
              <a:ext uri="{FF2B5EF4-FFF2-40B4-BE49-F238E27FC236}">
                <a16:creationId xmlns:a16="http://schemas.microsoft.com/office/drawing/2014/main" id="{06311B56-84C4-4A5C-47F1-E73F92035CBD}"/>
              </a:ext>
            </a:extLst>
          </p:cNvPr>
          <p:cNvSpPr txBox="1"/>
          <p:nvPr/>
        </p:nvSpPr>
        <p:spPr>
          <a:xfrm>
            <a:off x="5747215" y="2535191"/>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Sugawara+2015</a:t>
            </a:r>
            <a:endParaRPr lang="ja-JP" altLang="en-US"/>
          </a:p>
        </p:txBody>
      </p:sp>
      <p:sp>
        <p:nvSpPr>
          <p:cNvPr id="13" name="テキスト ボックス 12">
            <a:extLst>
              <a:ext uri="{FF2B5EF4-FFF2-40B4-BE49-F238E27FC236}">
                <a16:creationId xmlns:a16="http://schemas.microsoft.com/office/drawing/2014/main" id="{561BFC95-E314-5E25-E839-FBBB128901A2}"/>
              </a:ext>
            </a:extLst>
          </p:cNvPr>
          <p:cNvSpPr txBox="1"/>
          <p:nvPr/>
        </p:nvSpPr>
        <p:spPr>
          <a:xfrm>
            <a:off x="1297460" y="917402"/>
            <a:ext cx="3042821" cy="369332"/>
          </a:xfrm>
          <a:prstGeom prst="rect">
            <a:avLst/>
          </a:prstGeom>
          <a:noFill/>
        </p:spPr>
        <p:txBody>
          <a:bodyPr wrap="none" rtlCol="0">
            <a:spAutoFit/>
          </a:bodyPr>
          <a:lstStyle/>
          <a:p>
            <a:r>
              <a:rPr kumimoji="1" lang="en-US" altLang="ja-JP" dirty="0"/>
              <a:t>Phase D (0.987) (</a:t>
            </a:r>
            <a:r>
              <a:rPr lang="en-US" altLang="ja-JP" b="0" i="0" dirty="0">
                <a:solidFill>
                  <a:srgbClr val="1D1C1D"/>
                </a:solidFill>
                <a:effectLst/>
                <a:latin typeface="NotoSansJP"/>
              </a:rPr>
              <a:t>2024 Oct. 15</a:t>
            </a:r>
            <a:r>
              <a:rPr kumimoji="1" lang="en-US" altLang="ja-JP" dirty="0"/>
              <a:t>)</a:t>
            </a:r>
            <a:endParaRPr kumimoji="1" lang="ja-JP" altLang="en-US"/>
          </a:p>
        </p:txBody>
      </p:sp>
      <p:sp>
        <p:nvSpPr>
          <p:cNvPr id="16" name="テキスト ボックス 15">
            <a:extLst>
              <a:ext uri="{FF2B5EF4-FFF2-40B4-BE49-F238E27FC236}">
                <a16:creationId xmlns:a16="http://schemas.microsoft.com/office/drawing/2014/main" id="{3D37CCA7-ED34-144E-707D-2410872CCC26}"/>
              </a:ext>
            </a:extLst>
          </p:cNvPr>
          <p:cNvSpPr txBox="1"/>
          <p:nvPr/>
        </p:nvSpPr>
        <p:spPr>
          <a:xfrm>
            <a:off x="4570107" y="1090096"/>
            <a:ext cx="620683" cy="369332"/>
          </a:xfrm>
          <a:prstGeom prst="rect">
            <a:avLst/>
          </a:prstGeom>
          <a:noFill/>
        </p:spPr>
        <p:txBody>
          <a:bodyPr wrap="none" rtlCol="0">
            <a:spAutoFit/>
          </a:bodyPr>
          <a:lstStyle/>
          <a:p>
            <a:r>
              <a:rPr kumimoji="1" lang="en-US" altLang="ja-JP" i="1" dirty="0">
                <a:solidFill>
                  <a:srgbClr val="FF0000"/>
                </a:solidFill>
              </a:rPr>
              <a:t>w  w</a:t>
            </a:r>
            <a:endParaRPr kumimoji="1" lang="ja-JP" altLang="en-US" i="1">
              <a:solidFill>
                <a:srgbClr val="FF0000"/>
              </a:solidFill>
            </a:endParaRPr>
          </a:p>
        </p:txBody>
      </p:sp>
      <p:sp>
        <p:nvSpPr>
          <p:cNvPr id="18" name="テキスト ボックス 17">
            <a:extLst>
              <a:ext uri="{FF2B5EF4-FFF2-40B4-BE49-F238E27FC236}">
                <a16:creationId xmlns:a16="http://schemas.microsoft.com/office/drawing/2014/main" id="{C61F9A93-90EC-256B-39FB-3E39FD056603}"/>
              </a:ext>
            </a:extLst>
          </p:cNvPr>
          <p:cNvSpPr txBox="1"/>
          <p:nvPr/>
        </p:nvSpPr>
        <p:spPr>
          <a:xfrm>
            <a:off x="6844947" y="3569789"/>
            <a:ext cx="988156" cy="369332"/>
          </a:xfrm>
          <a:prstGeom prst="rect">
            <a:avLst/>
          </a:prstGeom>
          <a:noFill/>
        </p:spPr>
        <p:txBody>
          <a:bodyPr wrap="none" rtlCol="0">
            <a:spAutoFit/>
          </a:bodyPr>
          <a:lstStyle/>
          <a:p>
            <a:r>
              <a:rPr kumimoji="1" lang="en-US" altLang="ja-JP" dirty="0">
                <a:solidFill>
                  <a:srgbClr val="FF0000"/>
                </a:solidFill>
              </a:rPr>
              <a:t>Fe H-like</a:t>
            </a:r>
            <a:endParaRPr kumimoji="1" lang="ja-JP" altLang="en-US" i="1">
              <a:solidFill>
                <a:srgbClr val="FF0000"/>
              </a:solidFill>
            </a:endParaRPr>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sp>
        <p:nvSpPr>
          <p:cNvPr id="10" name="テキスト ボックス 9">
            <a:extLst>
              <a:ext uri="{FF2B5EF4-FFF2-40B4-BE49-F238E27FC236}">
                <a16:creationId xmlns:a16="http://schemas.microsoft.com/office/drawing/2014/main" id="{88DDE80D-7525-1CE5-86A2-EAD291DDAA2D}"/>
              </a:ext>
            </a:extLst>
          </p:cNvPr>
          <p:cNvSpPr txBox="1"/>
          <p:nvPr/>
        </p:nvSpPr>
        <p:spPr>
          <a:xfrm>
            <a:off x="3975449" y="1712931"/>
            <a:ext cx="706369" cy="369332"/>
          </a:xfrm>
          <a:prstGeom prst="rect">
            <a:avLst/>
          </a:prstGeom>
          <a:noFill/>
        </p:spPr>
        <p:txBody>
          <a:bodyPr wrap="square" rtlCol="0">
            <a:spAutoFit/>
          </a:bodyPr>
          <a:lstStyle/>
          <a:p>
            <a:r>
              <a:rPr kumimoji="1" lang="en-US" altLang="ja-JP" i="1" dirty="0" err="1">
                <a:solidFill>
                  <a:srgbClr val="FF0000"/>
                </a:solidFill>
              </a:rPr>
              <a:t>z+x+y</a:t>
            </a:r>
            <a:endParaRPr kumimoji="1" lang="ja-JP" altLang="en-US" i="1">
              <a:solidFill>
                <a:srgbClr val="FF0000"/>
              </a:solidFill>
            </a:endParaRPr>
          </a:p>
        </p:txBody>
      </p:sp>
    </p:spTree>
    <p:extLst>
      <p:ext uri="{BB962C8B-B14F-4D97-AF65-F5344CB8AC3E}">
        <p14:creationId xmlns:p14="http://schemas.microsoft.com/office/powerpoint/2010/main" val="155313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16</a:t>
            </a:fld>
            <a:endParaRPr kumimoji="1"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3"/>
          <a:stretch>
            <a:fillRect/>
          </a:stretch>
        </p:blipFill>
        <p:spPr>
          <a:xfrm>
            <a:off x="-172999" y="687981"/>
            <a:ext cx="8688345" cy="6132948"/>
          </a:xfrm>
          <a:prstGeom prst="rect">
            <a:avLst/>
          </a:prstGeom>
        </p:spPr>
      </p:pic>
      <p:pic>
        <p:nvPicPr>
          <p:cNvPr id="9" name="図 8">
            <a:extLst>
              <a:ext uri="{FF2B5EF4-FFF2-40B4-BE49-F238E27FC236}">
                <a16:creationId xmlns:a16="http://schemas.microsoft.com/office/drawing/2014/main" id="{A36CAEAE-57E9-2249-7073-15DE7B246001}"/>
              </a:ext>
            </a:extLst>
          </p:cNvPr>
          <p:cNvPicPr>
            <a:picLocks noChangeAspect="1"/>
          </p:cNvPicPr>
          <p:nvPr/>
        </p:nvPicPr>
        <p:blipFill>
          <a:blip r:embed="rId4"/>
          <a:stretch>
            <a:fillRect/>
          </a:stretch>
        </p:blipFill>
        <p:spPr>
          <a:xfrm>
            <a:off x="5317551" y="920301"/>
            <a:ext cx="3071034" cy="2315862"/>
          </a:xfrm>
          <a:prstGeom prst="rect">
            <a:avLst/>
          </a:prstGeom>
        </p:spPr>
      </p:pic>
      <p:sp>
        <p:nvSpPr>
          <p:cNvPr id="12" name="テキスト ボックス 11">
            <a:extLst>
              <a:ext uri="{FF2B5EF4-FFF2-40B4-BE49-F238E27FC236}">
                <a16:creationId xmlns:a16="http://schemas.microsoft.com/office/drawing/2014/main" id="{06311B56-84C4-4A5C-47F1-E73F92035CBD}"/>
              </a:ext>
            </a:extLst>
          </p:cNvPr>
          <p:cNvSpPr txBox="1"/>
          <p:nvPr/>
        </p:nvSpPr>
        <p:spPr>
          <a:xfrm>
            <a:off x="5747215" y="2535191"/>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Sugawara+2015</a:t>
            </a:r>
            <a:endParaRPr lang="ja-JP" altLang="en-US"/>
          </a:p>
        </p:txBody>
      </p:sp>
      <p:sp>
        <p:nvSpPr>
          <p:cNvPr id="13" name="テキスト ボックス 12">
            <a:extLst>
              <a:ext uri="{FF2B5EF4-FFF2-40B4-BE49-F238E27FC236}">
                <a16:creationId xmlns:a16="http://schemas.microsoft.com/office/drawing/2014/main" id="{561BFC95-E314-5E25-E839-FBBB128901A2}"/>
              </a:ext>
            </a:extLst>
          </p:cNvPr>
          <p:cNvSpPr txBox="1"/>
          <p:nvPr/>
        </p:nvSpPr>
        <p:spPr>
          <a:xfrm>
            <a:off x="1297460" y="917402"/>
            <a:ext cx="3042821" cy="369332"/>
          </a:xfrm>
          <a:prstGeom prst="rect">
            <a:avLst/>
          </a:prstGeom>
          <a:noFill/>
        </p:spPr>
        <p:txBody>
          <a:bodyPr wrap="none" rtlCol="0">
            <a:spAutoFit/>
          </a:bodyPr>
          <a:lstStyle/>
          <a:p>
            <a:r>
              <a:rPr kumimoji="1" lang="en-US" altLang="ja-JP" dirty="0"/>
              <a:t>Phase D (0.987) (</a:t>
            </a:r>
            <a:r>
              <a:rPr lang="en-US" altLang="ja-JP" b="0" i="0" dirty="0">
                <a:solidFill>
                  <a:srgbClr val="1D1C1D"/>
                </a:solidFill>
                <a:effectLst/>
                <a:latin typeface="NotoSansJP"/>
              </a:rPr>
              <a:t>2024 Oct. 15</a:t>
            </a:r>
            <a:r>
              <a:rPr kumimoji="1" lang="en-US" altLang="ja-JP" dirty="0"/>
              <a:t>)</a:t>
            </a:r>
            <a:endParaRPr kumimoji="1" lang="ja-JP" altLang="en-US"/>
          </a:p>
        </p:txBody>
      </p:sp>
      <p:sp>
        <p:nvSpPr>
          <p:cNvPr id="16" name="テキスト ボックス 15">
            <a:extLst>
              <a:ext uri="{FF2B5EF4-FFF2-40B4-BE49-F238E27FC236}">
                <a16:creationId xmlns:a16="http://schemas.microsoft.com/office/drawing/2014/main" id="{3D37CCA7-ED34-144E-707D-2410872CCC26}"/>
              </a:ext>
            </a:extLst>
          </p:cNvPr>
          <p:cNvSpPr txBox="1"/>
          <p:nvPr/>
        </p:nvSpPr>
        <p:spPr>
          <a:xfrm>
            <a:off x="4570107" y="1090096"/>
            <a:ext cx="620683" cy="369332"/>
          </a:xfrm>
          <a:prstGeom prst="rect">
            <a:avLst/>
          </a:prstGeom>
          <a:noFill/>
        </p:spPr>
        <p:txBody>
          <a:bodyPr wrap="none" rtlCol="0">
            <a:spAutoFit/>
          </a:bodyPr>
          <a:lstStyle/>
          <a:p>
            <a:r>
              <a:rPr kumimoji="1" lang="en-US" altLang="ja-JP" i="1" dirty="0">
                <a:solidFill>
                  <a:srgbClr val="FF0000"/>
                </a:solidFill>
              </a:rPr>
              <a:t>w  w</a:t>
            </a:r>
            <a:endParaRPr kumimoji="1" lang="ja-JP" altLang="en-US" i="1">
              <a:solidFill>
                <a:srgbClr val="FF0000"/>
              </a:solidFill>
            </a:endParaRPr>
          </a:p>
        </p:txBody>
      </p:sp>
      <p:sp>
        <p:nvSpPr>
          <p:cNvPr id="18" name="テキスト ボックス 17">
            <a:extLst>
              <a:ext uri="{FF2B5EF4-FFF2-40B4-BE49-F238E27FC236}">
                <a16:creationId xmlns:a16="http://schemas.microsoft.com/office/drawing/2014/main" id="{C61F9A93-90EC-256B-39FB-3E39FD056603}"/>
              </a:ext>
            </a:extLst>
          </p:cNvPr>
          <p:cNvSpPr txBox="1"/>
          <p:nvPr/>
        </p:nvSpPr>
        <p:spPr>
          <a:xfrm>
            <a:off x="6844947" y="3569789"/>
            <a:ext cx="988156" cy="369332"/>
          </a:xfrm>
          <a:prstGeom prst="rect">
            <a:avLst/>
          </a:prstGeom>
          <a:noFill/>
        </p:spPr>
        <p:txBody>
          <a:bodyPr wrap="none" rtlCol="0">
            <a:spAutoFit/>
          </a:bodyPr>
          <a:lstStyle/>
          <a:p>
            <a:r>
              <a:rPr kumimoji="1" lang="en-US" altLang="ja-JP" dirty="0">
                <a:solidFill>
                  <a:srgbClr val="FF0000"/>
                </a:solidFill>
              </a:rPr>
              <a:t>Fe H-like</a:t>
            </a:r>
            <a:endParaRPr kumimoji="1" lang="ja-JP" altLang="en-US" i="1">
              <a:solidFill>
                <a:srgbClr val="FF0000"/>
              </a:solidFill>
            </a:endParaRPr>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sp>
        <p:nvSpPr>
          <p:cNvPr id="10" name="テキスト ボックス 9">
            <a:extLst>
              <a:ext uri="{FF2B5EF4-FFF2-40B4-BE49-F238E27FC236}">
                <a16:creationId xmlns:a16="http://schemas.microsoft.com/office/drawing/2014/main" id="{88DDE80D-7525-1CE5-86A2-EAD291DDAA2D}"/>
              </a:ext>
            </a:extLst>
          </p:cNvPr>
          <p:cNvSpPr txBox="1"/>
          <p:nvPr/>
        </p:nvSpPr>
        <p:spPr>
          <a:xfrm>
            <a:off x="3975449" y="1712931"/>
            <a:ext cx="706369" cy="369332"/>
          </a:xfrm>
          <a:prstGeom prst="rect">
            <a:avLst/>
          </a:prstGeom>
          <a:noFill/>
        </p:spPr>
        <p:txBody>
          <a:bodyPr wrap="square" rtlCol="0">
            <a:spAutoFit/>
          </a:bodyPr>
          <a:lstStyle/>
          <a:p>
            <a:r>
              <a:rPr kumimoji="1" lang="en-US" altLang="ja-JP" i="1" dirty="0" err="1">
                <a:solidFill>
                  <a:srgbClr val="FF0000"/>
                </a:solidFill>
              </a:rPr>
              <a:t>z+x+y</a:t>
            </a:r>
            <a:endParaRPr kumimoji="1" lang="ja-JP" altLang="en-US" i="1">
              <a:solidFill>
                <a:srgbClr val="FF0000"/>
              </a:solidFill>
            </a:endParaRPr>
          </a:p>
        </p:txBody>
      </p:sp>
      <p:sp>
        <p:nvSpPr>
          <p:cNvPr id="19" name="テキスト ボックス 18">
            <a:extLst>
              <a:ext uri="{FF2B5EF4-FFF2-40B4-BE49-F238E27FC236}">
                <a16:creationId xmlns:a16="http://schemas.microsoft.com/office/drawing/2014/main" id="{55F8C3E3-2B6D-98B7-06B5-8D7B0A26675C}"/>
              </a:ext>
            </a:extLst>
          </p:cNvPr>
          <p:cNvSpPr txBox="1"/>
          <p:nvPr/>
        </p:nvSpPr>
        <p:spPr>
          <a:xfrm>
            <a:off x="1199264" y="1453330"/>
            <a:ext cx="7172707" cy="369332"/>
          </a:xfrm>
          <a:prstGeom prst="rect">
            <a:avLst/>
          </a:prstGeom>
          <a:noFill/>
        </p:spPr>
        <p:txBody>
          <a:bodyPr wrap="square">
            <a:spAutoFit/>
          </a:bodyPr>
          <a:lstStyle/>
          <a:p>
            <a:r>
              <a:rPr lang="en-US" altLang="ja-JP" dirty="0">
                <a:solidFill>
                  <a:schemeClr val="accent6">
                    <a:lumMod val="75000"/>
                  </a:schemeClr>
                </a:solidFill>
              </a:rPr>
              <a:t>1</a:t>
            </a:r>
            <a:r>
              <a:rPr lang="ja-JP" altLang="en-US">
                <a:solidFill>
                  <a:schemeClr val="accent6">
                    <a:lumMod val="75000"/>
                  </a:schemeClr>
                </a:solidFill>
              </a:rPr>
              <a:t>. </a:t>
            </a:r>
            <a:r>
              <a:rPr lang="en-US" altLang="ja-JP" dirty="0">
                <a:solidFill>
                  <a:schemeClr val="accent6">
                    <a:lumMod val="75000"/>
                  </a:schemeClr>
                </a:solidFill>
              </a:rPr>
              <a:t>Exposure time</a:t>
            </a:r>
            <a:r>
              <a:rPr lang="ja-JP" altLang="en-US">
                <a:solidFill>
                  <a:schemeClr val="accent6">
                    <a:lumMod val="75000"/>
                  </a:schemeClr>
                </a:solidFill>
              </a:rPr>
              <a:t> is 100 ks</a:t>
            </a:r>
            <a:r>
              <a:rPr lang="en-US" altLang="ja-JP" dirty="0" err="1">
                <a:solidFill>
                  <a:schemeClr val="accent6">
                    <a:lumMod val="75000"/>
                  </a:schemeClr>
                </a:solidFill>
              </a:rPr>
              <a:t>ec</a:t>
            </a:r>
            <a:r>
              <a:rPr lang="ja-JP" altLang="en-US">
                <a:solidFill>
                  <a:schemeClr val="accent6">
                    <a:lumMod val="75000"/>
                  </a:schemeClr>
                </a:solidFill>
              </a:rPr>
              <a:t>.</a:t>
            </a:r>
          </a:p>
        </p:txBody>
      </p:sp>
      <p:sp>
        <p:nvSpPr>
          <p:cNvPr id="21" name="テキスト ボックス 20">
            <a:extLst>
              <a:ext uri="{FF2B5EF4-FFF2-40B4-BE49-F238E27FC236}">
                <a16:creationId xmlns:a16="http://schemas.microsoft.com/office/drawing/2014/main" id="{77BEF454-CE3C-75D7-CBED-E05ACC14C0EE}"/>
              </a:ext>
            </a:extLst>
          </p:cNvPr>
          <p:cNvSpPr txBox="1"/>
          <p:nvPr/>
        </p:nvSpPr>
        <p:spPr>
          <a:xfrm>
            <a:off x="1199263" y="2304358"/>
            <a:ext cx="3071033" cy="1200329"/>
          </a:xfrm>
          <a:prstGeom prst="rect">
            <a:avLst/>
          </a:prstGeom>
          <a:noFill/>
        </p:spPr>
        <p:txBody>
          <a:bodyPr wrap="square">
            <a:spAutoFit/>
          </a:bodyPr>
          <a:lstStyle/>
          <a:p>
            <a:r>
              <a:rPr lang="en-US" altLang="ja-JP" dirty="0">
                <a:solidFill>
                  <a:schemeClr val="accent6">
                    <a:lumMod val="75000"/>
                  </a:schemeClr>
                </a:solidFill>
              </a:rPr>
              <a:t>2. v</a:t>
            </a:r>
            <a:r>
              <a:rPr lang="ja-JP" altLang="en-US" baseline="-25000">
                <a:solidFill>
                  <a:schemeClr val="accent6">
                    <a:lumMod val="75000"/>
                  </a:schemeClr>
                </a:solidFill>
              </a:rPr>
              <a:t>lo</a:t>
            </a:r>
            <a:r>
              <a:rPr lang="en-US" altLang="ja-JP" baseline="-25000" dirty="0">
                <a:solidFill>
                  <a:schemeClr val="accent6">
                    <a:lumMod val="75000"/>
                  </a:schemeClr>
                </a:solidFill>
              </a:rPr>
              <a:t>s</a:t>
            </a:r>
            <a:r>
              <a:rPr lang="en-US" altLang="ja-JP" dirty="0">
                <a:solidFill>
                  <a:schemeClr val="accent6">
                    <a:lumMod val="75000"/>
                  </a:schemeClr>
                </a:solidFill>
              </a:rPr>
              <a:t> i</a:t>
            </a:r>
            <a:r>
              <a:rPr lang="ja-JP" altLang="en-US">
                <a:solidFill>
                  <a:schemeClr val="accent6">
                    <a:lumMod val="75000"/>
                  </a:schemeClr>
                </a:solidFill>
              </a:rPr>
              <a:t>s calculated by</a:t>
            </a:r>
            <a:endParaRPr lang="en-US" altLang="ja-JP" dirty="0">
              <a:solidFill>
                <a:schemeClr val="accent6">
                  <a:lumMod val="75000"/>
                </a:schemeClr>
              </a:solidFill>
            </a:endParaRPr>
          </a:p>
          <a:p>
            <a:r>
              <a:rPr lang="en-US" altLang="ja-JP" dirty="0">
                <a:solidFill>
                  <a:schemeClr val="accent6">
                    <a:lumMod val="75000"/>
                  </a:schemeClr>
                </a:solidFill>
              </a:rPr>
              <a:t>   </a:t>
            </a:r>
            <a:r>
              <a:rPr lang="ja-JP" altLang="en-US">
                <a:solidFill>
                  <a:schemeClr val="accent6">
                    <a:lumMod val="75000"/>
                  </a:schemeClr>
                </a:solidFill>
              </a:rPr>
              <a:t>dividing the </a:t>
            </a:r>
            <a:r>
              <a:rPr lang="en-US" altLang="ja-JP" dirty="0">
                <a:solidFill>
                  <a:schemeClr val="accent6">
                    <a:lumMod val="75000"/>
                  </a:schemeClr>
                </a:solidFill>
              </a:rPr>
              <a:t>shock c</a:t>
            </a:r>
            <a:r>
              <a:rPr lang="ja-JP" altLang="en-US">
                <a:solidFill>
                  <a:schemeClr val="accent6">
                    <a:lumMod val="75000"/>
                  </a:schemeClr>
                </a:solidFill>
              </a:rPr>
              <a:t>one</a:t>
            </a:r>
            <a:endParaRPr lang="en-US" altLang="ja-JP" dirty="0">
              <a:solidFill>
                <a:schemeClr val="accent6">
                  <a:lumMod val="75000"/>
                </a:schemeClr>
              </a:solidFill>
            </a:endParaRPr>
          </a:p>
          <a:p>
            <a:r>
              <a:rPr lang="en-US" altLang="ja-JP" dirty="0">
                <a:solidFill>
                  <a:schemeClr val="accent6">
                    <a:lumMod val="75000"/>
                  </a:schemeClr>
                </a:solidFill>
              </a:rPr>
              <a:t>   </a:t>
            </a:r>
            <a:r>
              <a:rPr lang="ja-JP" altLang="en-US">
                <a:solidFill>
                  <a:schemeClr val="accent6">
                    <a:lumMod val="75000"/>
                  </a:schemeClr>
                </a:solidFill>
              </a:rPr>
              <a:t>into 180 segments</a:t>
            </a:r>
            <a:endParaRPr lang="en-US" altLang="ja-JP" dirty="0">
              <a:solidFill>
                <a:schemeClr val="accent6">
                  <a:lumMod val="75000"/>
                </a:schemeClr>
              </a:solidFill>
            </a:endParaRPr>
          </a:p>
          <a:p>
            <a:r>
              <a:rPr lang="en-US" altLang="ja-JP" dirty="0">
                <a:solidFill>
                  <a:schemeClr val="accent6">
                    <a:lumMod val="75000"/>
                  </a:schemeClr>
                </a:solidFill>
              </a:rPr>
              <a:t>  </a:t>
            </a:r>
            <a:r>
              <a:rPr lang="ja-JP" altLang="en-US">
                <a:solidFill>
                  <a:schemeClr val="accent6">
                    <a:lumMod val="75000"/>
                  </a:schemeClr>
                </a:solidFill>
              </a:rPr>
              <a:t> in the phase</a:t>
            </a:r>
            <a:r>
              <a:rPr lang="en-US" altLang="ja-JP" dirty="0">
                <a:solidFill>
                  <a:schemeClr val="accent6">
                    <a:lumMod val="75000"/>
                  </a:schemeClr>
                </a:solidFill>
              </a:rPr>
              <a:t>-</a:t>
            </a:r>
            <a:r>
              <a:rPr lang="ja-JP" altLang="en-US">
                <a:solidFill>
                  <a:schemeClr val="accent6">
                    <a:lumMod val="75000"/>
                  </a:schemeClr>
                </a:solidFill>
              </a:rPr>
              <a:t>angle direction</a:t>
            </a:r>
          </a:p>
        </p:txBody>
      </p:sp>
      <p:sp>
        <p:nvSpPr>
          <p:cNvPr id="23" name="テキスト ボックス 22">
            <a:extLst>
              <a:ext uri="{FF2B5EF4-FFF2-40B4-BE49-F238E27FC236}">
                <a16:creationId xmlns:a16="http://schemas.microsoft.com/office/drawing/2014/main" id="{35BBA897-BFCA-96F4-28D2-F793A2F85E5A}"/>
              </a:ext>
            </a:extLst>
          </p:cNvPr>
          <p:cNvSpPr txBox="1"/>
          <p:nvPr/>
        </p:nvSpPr>
        <p:spPr>
          <a:xfrm>
            <a:off x="1295039" y="5121573"/>
            <a:ext cx="5549908" cy="646331"/>
          </a:xfrm>
          <a:prstGeom prst="rect">
            <a:avLst/>
          </a:prstGeom>
          <a:noFill/>
        </p:spPr>
        <p:txBody>
          <a:bodyPr wrap="square">
            <a:spAutoFit/>
          </a:bodyPr>
          <a:lstStyle/>
          <a:p>
            <a:r>
              <a:rPr lang="en-US" altLang="ja-JP" dirty="0">
                <a:solidFill>
                  <a:schemeClr val="accent6">
                    <a:lumMod val="75000"/>
                  </a:schemeClr>
                </a:solidFill>
              </a:rPr>
              <a:t>3</a:t>
            </a:r>
            <a:r>
              <a:rPr lang="ja-JP" altLang="en-US">
                <a:solidFill>
                  <a:schemeClr val="accent6">
                    <a:lumMod val="75000"/>
                  </a:schemeClr>
                </a:solidFill>
              </a:rPr>
              <a:t>. </a:t>
            </a:r>
            <a:r>
              <a:rPr lang="en-US" altLang="ja-JP" dirty="0">
                <a:solidFill>
                  <a:schemeClr val="accent6">
                    <a:lumMod val="75000"/>
                  </a:schemeClr>
                </a:solidFill>
              </a:rPr>
              <a:t>v</a:t>
            </a:r>
            <a:r>
              <a:rPr lang="ja-JP" altLang="en-US" baseline="-25000">
                <a:solidFill>
                  <a:schemeClr val="accent6">
                    <a:lumMod val="75000"/>
                  </a:schemeClr>
                </a:solidFill>
              </a:rPr>
              <a:t>lo</a:t>
            </a:r>
            <a:r>
              <a:rPr lang="en-US" altLang="ja-JP" baseline="-25000" dirty="0">
                <a:solidFill>
                  <a:schemeClr val="accent6">
                    <a:lumMod val="75000"/>
                  </a:schemeClr>
                </a:solidFill>
              </a:rPr>
              <a:t>s</a:t>
            </a:r>
            <a:r>
              <a:rPr lang="en-US" altLang="ja-JP" dirty="0">
                <a:solidFill>
                  <a:schemeClr val="accent6">
                    <a:lumMod val="75000"/>
                  </a:schemeClr>
                </a:solidFill>
              </a:rPr>
              <a:t>s a</a:t>
            </a:r>
            <a:r>
              <a:rPr lang="ja-JP" altLang="en-US">
                <a:solidFill>
                  <a:schemeClr val="accent6">
                    <a:lumMod val="75000"/>
                  </a:schemeClr>
                </a:solidFill>
              </a:rPr>
              <a:t>re taken into</a:t>
            </a:r>
            <a:r>
              <a:rPr lang="en-US" altLang="ja-JP" dirty="0">
                <a:solidFill>
                  <a:schemeClr val="accent6">
                    <a:lumMod val="75000"/>
                  </a:schemeClr>
                </a:solidFill>
              </a:rPr>
              <a:t> </a:t>
            </a:r>
            <a:r>
              <a:rPr lang="ja-JP" altLang="en-US">
                <a:solidFill>
                  <a:schemeClr val="accent6">
                    <a:lumMod val="75000"/>
                  </a:schemeClr>
                </a:solidFill>
              </a:rPr>
              <a:t>bvvapec</a:t>
            </a:r>
            <a:r>
              <a:rPr lang="en-US" altLang="ja-JP" dirty="0">
                <a:solidFill>
                  <a:schemeClr val="accent6">
                    <a:lumMod val="75000"/>
                  </a:schemeClr>
                </a:solidFill>
              </a:rPr>
              <a:t> and</a:t>
            </a:r>
            <a:r>
              <a:rPr lang="ja-JP" altLang="en-US">
                <a:solidFill>
                  <a:schemeClr val="accent6">
                    <a:lumMod val="75000"/>
                  </a:schemeClr>
                </a:solidFill>
              </a:rPr>
              <a:t> </a:t>
            </a:r>
            <a:endParaRPr lang="en-US" altLang="ja-JP" dirty="0">
              <a:solidFill>
                <a:schemeClr val="accent6">
                  <a:lumMod val="75000"/>
                </a:schemeClr>
              </a:solidFill>
            </a:endParaRPr>
          </a:p>
          <a:p>
            <a:r>
              <a:rPr lang="en-US" altLang="ja-JP" dirty="0">
                <a:solidFill>
                  <a:schemeClr val="accent6">
                    <a:lumMod val="75000"/>
                  </a:schemeClr>
                </a:solidFill>
              </a:rPr>
              <a:t>   </a:t>
            </a:r>
            <a:r>
              <a:rPr lang="ja-JP" altLang="en-US">
                <a:solidFill>
                  <a:schemeClr val="accent6">
                    <a:lumMod val="75000"/>
                  </a:schemeClr>
                </a:solidFill>
              </a:rPr>
              <a:t>the spectra</a:t>
            </a:r>
            <a:r>
              <a:rPr lang="en-US" altLang="ja-JP" dirty="0">
                <a:solidFill>
                  <a:schemeClr val="accent6">
                    <a:lumMod val="75000"/>
                  </a:schemeClr>
                </a:solidFill>
              </a:rPr>
              <a:t> a</a:t>
            </a:r>
            <a:r>
              <a:rPr lang="ja-JP" altLang="en-US">
                <a:solidFill>
                  <a:schemeClr val="accent6">
                    <a:lumMod val="75000"/>
                  </a:schemeClr>
                </a:solidFill>
              </a:rPr>
              <a:t>re calculated individually</a:t>
            </a:r>
            <a:r>
              <a:rPr lang="en-US" altLang="ja-JP" dirty="0">
                <a:solidFill>
                  <a:schemeClr val="accent6">
                    <a:lumMod val="75000"/>
                  </a:schemeClr>
                </a:solidFill>
              </a:rPr>
              <a:t> </a:t>
            </a:r>
            <a:r>
              <a:rPr lang="ja-JP" altLang="en-US">
                <a:solidFill>
                  <a:schemeClr val="accent6">
                    <a:lumMod val="75000"/>
                  </a:schemeClr>
                </a:solidFill>
              </a:rPr>
              <a:t>and added up</a:t>
            </a:r>
          </a:p>
        </p:txBody>
      </p:sp>
    </p:spTree>
    <p:extLst>
      <p:ext uri="{BB962C8B-B14F-4D97-AF65-F5344CB8AC3E}">
        <p14:creationId xmlns:p14="http://schemas.microsoft.com/office/powerpoint/2010/main" val="1743595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17</a:t>
            </a:fld>
            <a:endParaRPr kumimoji="1"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3">
            <a:alphaModFix amt="35000"/>
          </a:blip>
          <a:stretch>
            <a:fillRect/>
          </a:stretch>
        </p:blipFill>
        <p:spPr>
          <a:xfrm>
            <a:off x="-172999" y="687981"/>
            <a:ext cx="8688345" cy="6132948"/>
          </a:xfrm>
          <a:prstGeom prst="rect">
            <a:avLst/>
          </a:prstGeom>
        </p:spPr>
      </p:pic>
      <p:pic>
        <p:nvPicPr>
          <p:cNvPr id="9" name="図 8">
            <a:extLst>
              <a:ext uri="{FF2B5EF4-FFF2-40B4-BE49-F238E27FC236}">
                <a16:creationId xmlns:a16="http://schemas.microsoft.com/office/drawing/2014/main" id="{A36CAEAE-57E9-2249-7073-15DE7B246001}"/>
              </a:ext>
            </a:extLst>
          </p:cNvPr>
          <p:cNvPicPr>
            <a:picLocks noChangeAspect="1"/>
          </p:cNvPicPr>
          <p:nvPr/>
        </p:nvPicPr>
        <p:blipFill>
          <a:blip r:embed="rId4"/>
          <a:stretch>
            <a:fillRect/>
          </a:stretch>
        </p:blipFill>
        <p:spPr>
          <a:xfrm>
            <a:off x="5317551" y="920301"/>
            <a:ext cx="3071034" cy="2315862"/>
          </a:xfrm>
          <a:prstGeom prst="rect">
            <a:avLst/>
          </a:prstGeom>
        </p:spPr>
      </p:pic>
      <p:sp>
        <p:nvSpPr>
          <p:cNvPr id="12" name="テキスト ボックス 11">
            <a:extLst>
              <a:ext uri="{FF2B5EF4-FFF2-40B4-BE49-F238E27FC236}">
                <a16:creationId xmlns:a16="http://schemas.microsoft.com/office/drawing/2014/main" id="{06311B56-84C4-4A5C-47F1-E73F92035CBD}"/>
              </a:ext>
            </a:extLst>
          </p:cNvPr>
          <p:cNvSpPr txBox="1"/>
          <p:nvPr/>
        </p:nvSpPr>
        <p:spPr>
          <a:xfrm>
            <a:off x="5747215" y="2535191"/>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Sugawara+2015</a:t>
            </a:r>
            <a:endParaRPr lang="ja-JP" altLang="en-US"/>
          </a:p>
        </p:txBody>
      </p:sp>
      <p:pic>
        <p:nvPicPr>
          <p:cNvPr id="5" name="図 4">
            <a:extLst>
              <a:ext uri="{FF2B5EF4-FFF2-40B4-BE49-F238E27FC236}">
                <a16:creationId xmlns:a16="http://schemas.microsoft.com/office/drawing/2014/main" id="{D250E574-DCFF-E73E-5683-97D0F5949EB8}"/>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colorTemperature colorTemp="4700"/>
                    </a14:imgEffect>
                  </a14:imgLayer>
                </a14:imgProps>
              </a:ext>
            </a:extLst>
          </a:blip>
          <a:srcRect l="14214" t="10152" r="4658" b="11431"/>
          <a:stretch/>
        </p:blipFill>
        <p:spPr>
          <a:xfrm>
            <a:off x="1297460" y="658052"/>
            <a:ext cx="7063210" cy="5106039"/>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1297460" y="917402"/>
            <a:ext cx="3042821" cy="369332"/>
          </a:xfrm>
          <a:prstGeom prst="rect">
            <a:avLst/>
          </a:prstGeom>
          <a:noFill/>
        </p:spPr>
        <p:txBody>
          <a:bodyPr wrap="none" rtlCol="0">
            <a:spAutoFit/>
          </a:bodyPr>
          <a:lstStyle/>
          <a:p>
            <a:r>
              <a:rPr kumimoji="1" lang="en-US" altLang="ja-JP" dirty="0"/>
              <a:t>Phase D (0.987) (</a:t>
            </a:r>
            <a:r>
              <a:rPr lang="en-US" altLang="ja-JP" b="0" i="0" dirty="0">
                <a:solidFill>
                  <a:srgbClr val="1D1C1D"/>
                </a:solidFill>
                <a:effectLst/>
                <a:latin typeface="NotoSansJP"/>
              </a:rPr>
              <a:t>2024 Oct. 15</a:t>
            </a:r>
            <a:r>
              <a:rPr kumimoji="1" lang="en-US" altLang="ja-JP" dirty="0"/>
              <a:t>)</a:t>
            </a:r>
            <a:endParaRPr kumimoji="1" lang="ja-JP" altLang="en-US"/>
          </a:p>
        </p:txBody>
      </p:sp>
      <p:sp>
        <p:nvSpPr>
          <p:cNvPr id="16" name="テキスト ボックス 15">
            <a:extLst>
              <a:ext uri="{FF2B5EF4-FFF2-40B4-BE49-F238E27FC236}">
                <a16:creationId xmlns:a16="http://schemas.microsoft.com/office/drawing/2014/main" id="{3D37CCA7-ED34-144E-707D-2410872CCC26}"/>
              </a:ext>
            </a:extLst>
          </p:cNvPr>
          <p:cNvSpPr txBox="1"/>
          <p:nvPr/>
        </p:nvSpPr>
        <p:spPr>
          <a:xfrm>
            <a:off x="1733110" y="1513930"/>
            <a:ext cx="1369286" cy="461665"/>
          </a:xfrm>
          <a:prstGeom prst="rect">
            <a:avLst/>
          </a:prstGeom>
          <a:noFill/>
        </p:spPr>
        <p:txBody>
          <a:bodyPr wrap="none" rtlCol="0">
            <a:spAutoFit/>
          </a:bodyPr>
          <a:lstStyle/>
          <a:p>
            <a:r>
              <a:rPr kumimoji="1" lang="en-US" altLang="ja-JP" sz="2400" dirty="0">
                <a:solidFill>
                  <a:srgbClr val="FF0000"/>
                </a:solidFill>
              </a:rPr>
              <a:t>redshift 0</a:t>
            </a:r>
            <a:endParaRPr kumimoji="1" lang="ja-JP" altLang="en-US" sz="2400">
              <a:solidFill>
                <a:srgbClr val="FF0000"/>
              </a:solidFill>
            </a:endParaRPr>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spTree>
    <p:extLst>
      <p:ext uri="{BB962C8B-B14F-4D97-AF65-F5344CB8AC3E}">
        <p14:creationId xmlns:p14="http://schemas.microsoft.com/office/powerpoint/2010/main" val="61819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18</a:t>
            </a:fld>
            <a:endParaRPr kumimoji="1"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3"/>
          <a:stretch>
            <a:fillRect/>
          </a:stretch>
        </p:blipFill>
        <p:spPr>
          <a:xfrm>
            <a:off x="-172999" y="687981"/>
            <a:ext cx="8688345" cy="6132948"/>
          </a:xfrm>
          <a:prstGeom prst="rect">
            <a:avLst/>
          </a:prstGeom>
        </p:spPr>
      </p:pic>
      <p:pic>
        <p:nvPicPr>
          <p:cNvPr id="9" name="図 8">
            <a:extLst>
              <a:ext uri="{FF2B5EF4-FFF2-40B4-BE49-F238E27FC236}">
                <a16:creationId xmlns:a16="http://schemas.microsoft.com/office/drawing/2014/main" id="{A36CAEAE-57E9-2249-7073-15DE7B246001}"/>
              </a:ext>
            </a:extLst>
          </p:cNvPr>
          <p:cNvPicPr>
            <a:picLocks noChangeAspect="1"/>
          </p:cNvPicPr>
          <p:nvPr/>
        </p:nvPicPr>
        <p:blipFill>
          <a:blip r:embed="rId4"/>
          <a:stretch>
            <a:fillRect/>
          </a:stretch>
        </p:blipFill>
        <p:spPr>
          <a:xfrm>
            <a:off x="5317551" y="920301"/>
            <a:ext cx="3071034" cy="2315862"/>
          </a:xfrm>
          <a:prstGeom prst="rect">
            <a:avLst/>
          </a:prstGeom>
        </p:spPr>
      </p:pic>
      <p:sp>
        <p:nvSpPr>
          <p:cNvPr id="12" name="テキスト ボックス 11">
            <a:extLst>
              <a:ext uri="{FF2B5EF4-FFF2-40B4-BE49-F238E27FC236}">
                <a16:creationId xmlns:a16="http://schemas.microsoft.com/office/drawing/2014/main" id="{06311B56-84C4-4A5C-47F1-E73F92035CBD}"/>
              </a:ext>
            </a:extLst>
          </p:cNvPr>
          <p:cNvSpPr txBox="1"/>
          <p:nvPr/>
        </p:nvSpPr>
        <p:spPr>
          <a:xfrm>
            <a:off x="5747215" y="2535191"/>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Sugawara+2015</a:t>
            </a:r>
            <a:endParaRPr lang="ja-JP" altLang="en-US"/>
          </a:p>
        </p:txBody>
      </p:sp>
      <p:sp>
        <p:nvSpPr>
          <p:cNvPr id="13" name="テキスト ボックス 12">
            <a:extLst>
              <a:ext uri="{FF2B5EF4-FFF2-40B4-BE49-F238E27FC236}">
                <a16:creationId xmlns:a16="http://schemas.microsoft.com/office/drawing/2014/main" id="{561BFC95-E314-5E25-E839-FBBB128901A2}"/>
              </a:ext>
            </a:extLst>
          </p:cNvPr>
          <p:cNvSpPr txBox="1"/>
          <p:nvPr/>
        </p:nvSpPr>
        <p:spPr>
          <a:xfrm>
            <a:off x="1297460" y="917402"/>
            <a:ext cx="3042821" cy="369332"/>
          </a:xfrm>
          <a:prstGeom prst="rect">
            <a:avLst/>
          </a:prstGeom>
          <a:noFill/>
        </p:spPr>
        <p:txBody>
          <a:bodyPr wrap="none" rtlCol="0">
            <a:spAutoFit/>
          </a:bodyPr>
          <a:lstStyle/>
          <a:p>
            <a:r>
              <a:rPr kumimoji="1" lang="en-US" altLang="ja-JP" dirty="0"/>
              <a:t>Phase D (0.987) (</a:t>
            </a:r>
            <a:r>
              <a:rPr lang="en-US" altLang="ja-JP" b="0" i="0" dirty="0">
                <a:solidFill>
                  <a:srgbClr val="1D1C1D"/>
                </a:solidFill>
                <a:effectLst/>
                <a:latin typeface="NotoSansJP"/>
              </a:rPr>
              <a:t>2024 Oct. 15</a:t>
            </a:r>
            <a:r>
              <a:rPr kumimoji="1" lang="en-US" altLang="ja-JP" dirty="0"/>
              <a:t>)</a:t>
            </a:r>
            <a:endParaRPr kumimoji="1" lang="ja-JP" altLang="en-US"/>
          </a:p>
        </p:txBody>
      </p:sp>
      <p:sp>
        <p:nvSpPr>
          <p:cNvPr id="16" name="テキスト ボックス 15">
            <a:extLst>
              <a:ext uri="{FF2B5EF4-FFF2-40B4-BE49-F238E27FC236}">
                <a16:creationId xmlns:a16="http://schemas.microsoft.com/office/drawing/2014/main" id="{3D37CCA7-ED34-144E-707D-2410872CCC26}"/>
              </a:ext>
            </a:extLst>
          </p:cNvPr>
          <p:cNvSpPr txBox="1"/>
          <p:nvPr/>
        </p:nvSpPr>
        <p:spPr>
          <a:xfrm>
            <a:off x="4570107" y="1090096"/>
            <a:ext cx="620683" cy="369332"/>
          </a:xfrm>
          <a:prstGeom prst="rect">
            <a:avLst/>
          </a:prstGeom>
          <a:noFill/>
        </p:spPr>
        <p:txBody>
          <a:bodyPr wrap="none" rtlCol="0">
            <a:spAutoFit/>
          </a:bodyPr>
          <a:lstStyle/>
          <a:p>
            <a:r>
              <a:rPr kumimoji="1" lang="en-US" altLang="ja-JP" i="1" dirty="0"/>
              <a:t>w  w</a:t>
            </a:r>
            <a:endParaRPr kumimoji="1" lang="ja-JP" altLang="en-US" i="1"/>
          </a:p>
        </p:txBody>
      </p:sp>
      <p:sp>
        <p:nvSpPr>
          <p:cNvPr id="18" name="テキスト ボックス 17">
            <a:extLst>
              <a:ext uri="{FF2B5EF4-FFF2-40B4-BE49-F238E27FC236}">
                <a16:creationId xmlns:a16="http://schemas.microsoft.com/office/drawing/2014/main" id="{C61F9A93-90EC-256B-39FB-3E39FD056603}"/>
              </a:ext>
            </a:extLst>
          </p:cNvPr>
          <p:cNvSpPr txBox="1"/>
          <p:nvPr/>
        </p:nvSpPr>
        <p:spPr>
          <a:xfrm>
            <a:off x="6844947" y="3569789"/>
            <a:ext cx="988156" cy="369332"/>
          </a:xfrm>
          <a:prstGeom prst="rect">
            <a:avLst/>
          </a:prstGeom>
          <a:noFill/>
        </p:spPr>
        <p:txBody>
          <a:bodyPr wrap="none" rtlCol="0">
            <a:spAutoFit/>
          </a:bodyPr>
          <a:lstStyle/>
          <a:p>
            <a:r>
              <a:rPr kumimoji="1" lang="en-US" altLang="ja-JP" dirty="0"/>
              <a:t>Fe H-like</a:t>
            </a:r>
            <a:endParaRPr kumimoji="1" lang="ja-JP" altLang="en-US" i="1"/>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sp>
        <p:nvSpPr>
          <p:cNvPr id="10" name="テキスト ボックス 9">
            <a:extLst>
              <a:ext uri="{FF2B5EF4-FFF2-40B4-BE49-F238E27FC236}">
                <a16:creationId xmlns:a16="http://schemas.microsoft.com/office/drawing/2014/main" id="{88DDE80D-7525-1CE5-86A2-EAD291DDAA2D}"/>
              </a:ext>
            </a:extLst>
          </p:cNvPr>
          <p:cNvSpPr txBox="1"/>
          <p:nvPr/>
        </p:nvSpPr>
        <p:spPr>
          <a:xfrm>
            <a:off x="3975449" y="1712931"/>
            <a:ext cx="706369" cy="369332"/>
          </a:xfrm>
          <a:prstGeom prst="rect">
            <a:avLst/>
          </a:prstGeom>
          <a:noFill/>
        </p:spPr>
        <p:txBody>
          <a:bodyPr wrap="square" rtlCol="0">
            <a:spAutoFit/>
          </a:bodyPr>
          <a:lstStyle/>
          <a:p>
            <a:r>
              <a:rPr kumimoji="1" lang="en-US" altLang="ja-JP" i="1" dirty="0" err="1"/>
              <a:t>z+x+y</a:t>
            </a:r>
            <a:endParaRPr kumimoji="1" lang="ja-JP" altLang="en-US" i="1"/>
          </a:p>
        </p:txBody>
      </p:sp>
      <p:sp>
        <p:nvSpPr>
          <p:cNvPr id="3" name="テキスト ボックス 2">
            <a:extLst>
              <a:ext uri="{FF2B5EF4-FFF2-40B4-BE49-F238E27FC236}">
                <a16:creationId xmlns:a16="http://schemas.microsoft.com/office/drawing/2014/main" id="{D850F94F-ADC2-08C9-197D-EE0F2DEBDABE}"/>
              </a:ext>
            </a:extLst>
          </p:cNvPr>
          <p:cNvSpPr txBox="1"/>
          <p:nvPr/>
        </p:nvSpPr>
        <p:spPr>
          <a:xfrm>
            <a:off x="4305219" y="859488"/>
            <a:ext cx="1678665" cy="369332"/>
          </a:xfrm>
          <a:prstGeom prst="rect">
            <a:avLst/>
          </a:prstGeom>
          <a:noFill/>
        </p:spPr>
        <p:txBody>
          <a:bodyPr wrap="none" rtlCol="0">
            <a:spAutoFit/>
          </a:bodyPr>
          <a:lstStyle/>
          <a:p>
            <a:r>
              <a:rPr kumimoji="1" lang="en-US" altLang="ja-JP" dirty="0">
                <a:solidFill>
                  <a:srgbClr val="FF0000"/>
                </a:solidFill>
              </a:rPr>
              <a:t>Rim</a:t>
            </a:r>
            <a:r>
              <a:rPr kumimoji="1" lang="en-US" altLang="ja-JP" dirty="0"/>
              <a:t> </a:t>
            </a:r>
            <a:r>
              <a:rPr kumimoji="1" lang="en-US" altLang="ja-JP" dirty="0">
                <a:solidFill>
                  <a:srgbClr val="FF0000"/>
                </a:solidFill>
              </a:rPr>
              <a:t>brightening</a:t>
            </a:r>
            <a:endParaRPr kumimoji="1" lang="ja-JP" altLang="en-US">
              <a:solidFill>
                <a:srgbClr val="FF0000"/>
              </a:solidFill>
            </a:endParaRPr>
          </a:p>
        </p:txBody>
      </p:sp>
    </p:spTree>
    <p:extLst>
      <p:ext uri="{BB962C8B-B14F-4D97-AF65-F5344CB8AC3E}">
        <p14:creationId xmlns:p14="http://schemas.microsoft.com/office/powerpoint/2010/main" val="2940512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19</a:t>
            </a:fld>
            <a:endParaRPr kumimoji="1"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3"/>
          <a:stretch>
            <a:fillRect/>
          </a:stretch>
        </p:blipFill>
        <p:spPr>
          <a:xfrm>
            <a:off x="-172999" y="687981"/>
            <a:ext cx="8688345" cy="6132948"/>
          </a:xfrm>
          <a:prstGeom prst="rect">
            <a:avLst/>
          </a:prstGeom>
        </p:spPr>
      </p:pic>
      <p:pic>
        <p:nvPicPr>
          <p:cNvPr id="9" name="図 8">
            <a:extLst>
              <a:ext uri="{FF2B5EF4-FFF2-40B4-BE49-F238E27FC236}">
                <a16:creationId xmlns:a16="http://schemas.microsoft.com/office/drawing/2014/main" id="{A36CAEAE-57E9-2249-7073-15DE7B246001}"/>
              </a:ext>
            </a:extLst>
          </p:cNvPr>
          <p:cNvPicPr>
            <a:picLocks noChangeAspect="1"/>
          </p:cNvPicPr>
          <p:nvPr/>
        </p:nvPicPr>
        <p:blipFill>
          <a:blip r:embed="rId4"/>
          <a:stretch>
            <a:fillRect/>
          </a:stretch>
        </p:blipFill>
        <p:spPr>
          <a:xfrm>
            <a:off x="5317551" y="920301"/>
            <a:ext cx="3071034" cy="2315862"/>
          </a:xfrm>
          <a:prstGeom prst="rect">
            <a:avLst/>
          </a:prstGeom>
        </p:spPr>
      </p:pic>
      <p:sp>
        <p:nvSpPr>
          <p:cNvPr id="12" name="テキスト ボックス 11">
            <a:extLst>
              <a:ext uri="{FF2B5EF4-FFF2-40B4-BE49-F238E27FC236}">
                <a16:creationId xmlns:a16="http://schemas.microsoft.com/office/drawing/2014/main" id="{06311B56-84C4-4A5C-47F1-E73F92035CBD}"/>
              </a:ext>
            </a:extLst>
          </p:cNvPr>
          <p:cNvSpPr txBox="1"/>
          <p:nvPr/>
        </p:nvSpPr>
        <p:spPr>
          <a:xfrm>
            <a:off x="5747215" y="2535191"/>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Sugawara+2015</a:t>
            </a:r>
            <a:endParaRPr lang="ja-JP" altLang="en-US"/>
          </a:p>
        </p:txBody>
      </p:sp>
      <p:sp>
        <p:nvSpPr>
          <p:cNvPr id="13" name="テキスト ボックス 12">
            <a:extLst>
              <a:ext uri="{FF2B5EF4-FFF2-40B4-BE49-F238E27FC236}">
                <a16:creationId xmlns:a16="http://schemas.microsoft.com/office/drawing/2014/main" id="{561BFC95-E314-5E25-E839-FBBB128901A2}"/>
              </a:ext>
            </a:extLst>
          </p:cNvPr>
          <p:cNvSpPr txBox="1"/>
          <p:nvPr/>
        </p:nvSpPr>
        <p:spPr>
          <a:xfrm>
            <a:off x="1297460" y="917402"/>
            <a:ext cx="3042821" cy="369332"/>
          </a:xfrm>
          <a:prstGeom prst="rect">
            <a:avLst/>
          </a:prstGeom>
          <a:noFill/>
        </p:spPr>
        <p:txBody>
          <a:bodyPr wrap="none" rtlCol="0">
            <a:spAutoFit/>
          </a:bodyPr>
          <a:lstStyle/>
          <a:p>
            <a:r>
              <a:rPr kumimoji="1" lang="en-US" altLang="ja-JP" dirty="0"/>
              <a:t>Phase D (0.987) (</a:t>
            </a:r>
            <a:r>
              <a:rPr lang="en-US" altLang="ja-JP" b="0" i="0" dirty="0">
                <a:solidFill>
                  <a:srgbClr val="1D1C1D"/>
                </a:solidFill>
                <a:effectLst/>
                <a:latin typeface="NotoSansJP"/>
              </a:rPr>
              <a:t>2024 Oct. 15</a:t>
            </a:r>
            <a:r>
              <a:rPr kumimoji="1" lang="en-US" altLang="ja-JP" dirty="0"/>
              <a:t>)</a:t>
            </a:r>
            <a:endParaRPr kumimoji="1" lang="ja-JP" altLang="en-US"/>
          </a:p>
        </p:txBody>
      </p:sp>
      <p:sp>
        <p:nvSpPr>
          <p:cNvPr id="38" name="正方形/長方形 37">
            <a:extLst>
              <a:ext uri="{FF2B5EF4-FFF2-40B4-BE49-F238E27FC236}">
                <a16:creationId xmlns:a16="http://schemas.microsoft.com/office/drawing/2014/main" id="{2951D740-1235-2235-5BE7-A2D26DBBE994}"/>
              </a:ext>
            </a:extLst>
          </p:cNvPr>
          <p:cNvSpPr/>
          <p:nvPr/>
        </p:nvSpPr>
        <p:spPr>
          <a:xfrm>
            <a:off x="32659" y="1286733"/>
            <a:ext cx="3580706" cy="5534196"/>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D37CCA7-ED34-144E-707D-2410872CCC26}"/>
              </a:ext>
            </a:extLst>
          </p:cNvPr>
          <p:cNvSpPr txBox="1"/>
          <p:nvPr/>
        </p:nvSpPr>
        <p:spPr>
          <a:xfrm>
            <a:off x="4570107" y="1090096"/>
            <a:ext cx="620683" cy="369332"/>
          </a:xfrm>
          <a:prstGeom prst="rect">
            <a:avLst/>
          </a:prstGeom>
          <a:noFill/>
        </p:spPr>
        <p:txBody>
          <a:bodyPr wrap="none" rtlCol="0">
            <a:spAutoFit/>
          </a:bodyPr>
          <a:lstStyle/>
          <a:p>
            <a:r>
              <a:rPr kumimoji="1" lang="en-US" altLang="ja-JP" i="1" dirty="0"/>
              <a:t>w  w</a:t>
            </a:r>
            <a:endParaRPr kumimoji="1" lang="ja-JP" altLang="en-US" i="1"/>
          </a:p>
        </p:txBody>
      </p:sp>
      <p:sp>
        <p:nvSpPr>
          <p:cNvPr id="17" name="テキスト ボックス 16">
            <a:extLst>
              <a:ext uri="{FF2B5EF4-FFF2-40B4-BE49-F238E27FC236}">
                <a16:creationId xmlns:a16="http://schemas.microsoft.com/office/drawing/2014/main" id="{B437F74C-F76E-502C-715A-0487DD32914D}"/>
              </a:ext>
            </a:extLst>
          </p:cNvPr>
          <p:cNvSpPr txBox="1"/>
          <p:nvPr/>
        </p:nvSpPr>
        <p:spPr>
          <a:xfrm>
            <a:off x="3975449" y="1712931"/>
            <a:ext cx="706369" cy="369332"/>
          </a:xfrm>
          <a:prstGeom prst="rect">
            <a:avLst/>
          </a:prstGeom>
          <a:noFill/>
        </p:spPr>
        <p:txBody>
          <a:bodyPr wrap="square" rtlCol="0">
            <a:spAutoFit/>
          </a:bodyPr>
          <a:lstStyle/>
          <a:p>
            <a:r>
              <a:rPr kumimoji="1" lang="en-US" altLang="ja-JP" i="1" dirty="0" err="1"/>
              <a:t>z+x+y</a:t>
            </a:r>
            <a:endParaRPr kumimoji="1" lang="ja-JP" altLang="en-US" i="1"/>
          </a:p>
        </p:txBody>
      </p:sp>
      <p:sp>
        <p:nvSpPr>
          <p:cNvPr id="18" name="テキスト ボックス 17">
            <a:extLst>
              <a:ext uri="{FF2B5EF4-FFF2-40B4-BE49-F238E27FC236}">
                <a16:creationId xmlns:a16="http://schemas.microsoft.com/office/drawing/2014/main" id="{C61F9A93-90EC-256B-39FB-3E39FD056603}"/>
              </a:ext>
            </a:extLst>
          </p:cNvPr>
          <p:cNvSpPr txBox="1"/>
          <p:nvPr/>
        </p:nvSpPr>
        <p:spPr>
          <a:xfrm>
            <a:off x="6844947" y="3569789"/>
            <a:ext cx="988156" cy="369332"/>
          </a:xfrm>
          <a:prstGeom prst="rect">
            <a:avLst/>
          </a:prstGeom>
          <a:noFill/>
        </p:spPr>
        <p:txBody>
          <a:bodyPr wrap="none" rtlCol="0">
            <a:spAutoFit/>
          </a:bodyPr>
          <a:lstStyle/>
          <a:p>
            <a:r>
              <a:rPr kumimoji="1" lang="en-US" altLang="ja-JP" dirty="0"/>
              <a:t>Fe H-like</a:t>
            </a:r>
            <a:endParaRPr kumimoji="1" lang="ja-JP" altLang="en-US" i="1"/>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grpSp>
        <p:nvGrpSpPr>
          <p:cNvPr id="28" name="グループ化 27">
            <a:extLst>
              <a:ext uri="{FF2B5EF4-FFF2-40B4-BE49-F238E27FC236}">
                <a16:creationId xmlns:a16="http://schemas.microsoft.com/office/drawing/2014/main" id="{63447403-4EEC-EB40-CE14-2640B89D87E1}"/>
              </a:ext>
            </a:extLst>
          </p:cNvPr>
          <p:cNvGrpSpPr>
            <a:grpSpLocks noChangeAspect="1"/>
          </p:cNvGrpSpPr>
          <p:nvPr/>
        </p:nvGrpSpPr>
        <p:grpSpPr>
          <a:xfrm>
            <a:off x="377286" y="1054735"/>
            <a:ext cx="3175123" cy="2600410"/>
            <a:chOff x="2390749" y="4325757"/>
            <a:chExt cx="2761625" cy="2207670"/>
          </a:xfrm>
        </p:grpSpPr>
        <p:grpSp>
          <p:nvGrpSpPr>
            <p:cNvPr id="29" name="グループ化 28">
              <a:extLst>
                <a:ext uri="{FF2B5EF4-FFF2-40B4-BE49-F238E27FC236}">
                  <a16:creationId xmlns:a16="http://schemas.microsoft.com/office/drawing/2014/main" id="{CC2AF1A1-5699-9840-752C-46961947D606}"/>
                </a:ext>
              </a:extLst>
            </p:cNvPr>
            <p:cNvGrpSpPr/>
            <p:nvPr/>
          </p:nvGrpSpPr>
          <p:grpSpPr>
            <a:xfrm>
              <a:off x="2390749" y="4325757"/>
              <a:ext cx="2761625" cy="2207670"/>
              <a:chOff x="4152672" y="3209487"/>
              <a:chExt cx="2761625" cy="2207670"/>
            </a:xfrm>
          </p:grpSpPr>
          <p:pic>
            <p:nvPicPr>
              <p:cNvPr id="32" name="図 31">
                <a:extLst>
                  <a:ext uri="{FF2B5EF4-FFF2-40B4-BE49-F238E27FC236}">
                    <a16:creationId xmlns:a16="http://schemas.microsoft.com/office/drawing/2014/main" id="{8C382633-3149-9412-45E6-8F7BD45D490F}"/>
                  </a:ext>
                </a:extLst>
              </p:cNvPr>
              <p:cNvPicPr>
                <a:picLocks noChangeAspect="1"/>
              </p:cNvPicPr>
              <p:nvPr/>
            </p:nvPicPr>
            <p:blipFill>
              <a:blip r:embed="rId5"/>
              <a:stretch>
                <a:fillRect/>
              </a:stretch>
            </p:blipFill>
            <p:spPr>
              <a:xfrm rot="5400000">
                <a:off x="4466493" y="2895666"/>
                <a:ext cx="2133983" cy="2761625"/>
              </a:xfrm>
              <a:prstGeom prst="rect">
                <a:avLst/>
              </a:prstGeom>
            </p:spPr>
          </p:pic>
          <p:grpSp>
            <p:nvGrpSpPr>
              <p:cNvPr id="33" name="グループ化 32">
                <a:extLst>
                  <a:ext uri="{FF2B5EF4-FFF2-40B4-BE49-F238E27FC236}">
                    <a16:creationId xmlns:a16="http://schemas.microsoft.com/office/drawing/2014/main" id="{B7CBD369-B0DC-16E6-F45E-57AFD68AF353}"/>
                  </a:ext>
                </a:extLst>
              </p:cNvPr>
              <p:cNvGrpSpPr/>
              <p:nvPr/>
            </p:nvGrpSpPr>
            <p:grpSpPr>
              <a:xfrm>
                <a:off x="4927859" y="3470550"/>
                <a:ext cx="1356877" cy="1262514"/>
                <a:chOff x="4927859" y="3470550"/>
                <a:chExt cx="1356877" cy="1262514"/>
              </a:xfrm>
            </p:grpSpPr>
            <p:sp>
              <p:nvSpPr>
                <p:cNvPr id="36" name="テキスト ボックス 35">
                  <a:extLst>
                    <a:ext uri="{FF2B5EF4-FFF2-40B4-BE49-F238E27FC236}">
                      <a16:creationId xmlns:a16="http://schemas.microsoft.com/office/drawing/2014/main" id="{61147CA3-F85B-61A6-50B5-50149C841A5C}"/>
                    </a:ext>
                  </a:extLst>
                </p:cNvPr>
                <p:cNvSpPr txBox="1"/>
                <p:nvPr/>
              </p:nvSpPr>
              <p:spPr>
                <a:xfrm>
                  <a:off x="4927859" y="3714021"/>
                  <a:ext cx="1356877" cy="1019043"/>
                </a:xfrm>
                <a:prstGeom prst="rect">
                  <a:avLst/>
                </a:prstGeom>
                <a:noFill/>
              </p:spPr>
              <p:txBody>
                <a:bodyPr wrap="none" rtlCol="0">
                  <a:spAutoFit/>
                </a:bodyPr>
                <a:lstStyle/>
                <a:p>
                  <a:r>
                    <a:rPr kumimoji="1" lang="en-US" altLang="ja-JP" i="1" dirty="0"/>
                    <a:t>                       w</a:t>
                  </a:r>
                </a:p>
                <a:p>
                  <a:r>
                    <a:rPr kumimoji="1" lang="en-US" altLang="ja-JP" i="1" dirty="0"/>
                    <a:t>          </a:t>
                  </a:r>
                  <a:r>
                    <a:rPr kumimoji="1" lang="en-US" altLang="ja-JP" i="1" dirty="0" err="1"/>
                    <a:t>x+y</a:t>
                  </a:r>
                  <a:r>
                    <a:rPr kumimoji="1" lang="en-US" altLang="ja-JP" i="1" dirty="0"/>
                    <a:t>          </a:t>
                  </a:r>
                </a:p>
                <a:p>
                  <a:endParaRPr kumimoji="1" lang="en-US" altLang="ja-JP" i="1" dirty="0"/>
                </a:p>
                <a:p>
                  <a:r>
                    <a:rPr kumimoji="1" lang="en-US" altLang="ja-JP" i="1" dirty="0"/>
                    <a:t>z</a:t>
                  </a:r>
                </a:p>
              </p:txBody>
            </p:sp>
            <p:sp>
              <p:nvSpPr>
                <p:cNvPr id="37" name="テキスト ボックス 36">
                  <a:extLst>
                    <a:ext uri="{FF2B5EF4-FFF2-40B4-BE49-F238E27FC236}">
                      <a16:creationId xmlns:a16="http://schemas.microsoft.com/office/drawing/2014/main" id="{7D707AEF-0927-C725-AE32-2FA7B41F7305}"/>
                    </a:ext>
                  </a:extLst>
                </p:cNvPr>
                <p:cNvSpPr txBox="1"/>
                <p:nvPr/>
              </p:nvSpPr>
              <p:spPr>
                <a:xfrm>
                  <a:off x="5295806" y="3470550"/>
                  <a:ext cx="449226" cy="339682"/>
                </a:xfrm>
                <a:prstGeom prst="rect">
                  <a:avLst/>
                </a:prstGeom>
                <a:noFill/>
              </p:spPr>
              <p:txBody>
                <a:bodyPr wrap="none" rtlCol="0">
                  <a:spAutoFit/>
                </a:bodyPr>
                <a:lstStyle/>
                <a:p>
                  <a:r>
                    <a:rPr kumimoji="1" lang="en-US" altLang="ja-JP" sz="2000" i="1" dirty="0"/>
                    <a:t>n</a:t>
                  </a:r>
                  <a:r>
                    <a:rPr kumimoji="1" lang="en-US" altLang="ja-JP" sz="2000" baseline="-25000" dirty="0"/>
                    <a:t>e</a:t>
                  </a:r>
                  <a:r>
                    <a:rPr kumimoji="1" lang="en-US" altLang="ja-JP" sz="2000" dirty="0"/>
                    <a:t>  </a:t>
                  </a:r>
                  <a:endParaRPr kumimoji="1" lang="ja-JP" altLang="en-US" sz="2000"/>
                </a:p>
              </p:txBody>
            </p:sp>
          </p:grpSp>
          <p:sp>
            <p:nvSpPr>
              <p:cNvPr id="34" name="テキスト ボックス 33">
                <a:extLst>
                  <a:ext uri="{FF2B5EF4-FFF2-40B4-BE49-F238E27FC236}">
                    <a16:creationId xmlns:a16="http://schemas.microsoft.com/office/drawing/2014/main" id="{8F712DE7-D6CA-EC11-A6A3-1BC3D09A3F17}"/>
                  </a:ext>
                </a:extLst>
              </p:cNvPr>
              <p:cNvSpPr txBox="1"/>
              <p:nvPr/>
            </p:nvSpPr>
            <p:spPr>
              <a:xfrm>
                <a:off x="5044670" y="5150498"/>
                <a:ext cx="977628" cy="266659"/>
              </a:xfrm>
              <a:prstGeom prst="rect">
                <a:avLst/>
              </a:prstGeom>
              <a:noFill/>
            </p:spPr>
            <p:txBody>
              <a:bodyPr wrap="none" rtlCol="0">
                <a:spAutoFit/>
              </a:bodyPr>
              <a:lstStyle/>
              <a:p>
                <a:r>
                  <a:rPr kumimoji="1" lang="en-US" altLang="ja-JP" sz="1400" dirty="0"/>
                  <a:t>Energy (keV)</a:t>
                </a:r>
                <a:endParaRPr kumimoji="1" lang="ja-JP" altLang="en-US" sz="1400"/>
              </a:p>
            </p:txBody>
          </p:sp>
        </p:grpSp>
        <p:sp>
          <p:nvSpPr>
            <p:cNvPr id="30" name="テキスト ボックス 29">
              <a:extLst>
                <a:ext uri="{FF2B5EF4-FFF2-40B4-BE49-F238E27FC236}">
                  <a16:creationId xmlns:a16="http://schemas.microsoft.com/office/drawing/2014/main" id="{C4AC02A0-558D-7DDE-674E-7D9854A80786}"/>
                </a:ext>
              </a:extLst>
            </p:cNvPr>
            <p:cNvSpPr txBox="1"/>
            <p:nvPr/>
          </p:nvSpPr>
          <p:spPr>
            <a:xfrm rot="16200000">
              <a:off x="1973868" y="5285123"/>
              <a:ext cx="1079634" cy="245872"/>
            </a:xfrm>
            <a:prstGeom prst="rect">
              <a:avLst/>
            </a:prstGeom>
            <a:noFill/>
          </p:spPr>
          <p:txBody>
            <a:bodyPr wrap="none" rtlCol="0">
              <a:spAutoFit/>
            </a:bodyPr>
            <a:lstStyle/>
            <a:p>
              <a:r>
                <a:rPr kumimoji="1" lang="en-US" altLang="ja-JP" sz="1200" dirty="0"/>
                <a:t> Photon intensity</a:t>
              </a:r>
              <a:endParaRPr kumimoji="1" lang="ja-JP" altLang="en-US" sz="1200" baseline="30000"/>
            </a:p>
          </p:txBody>
        </p:sp>
      </p:grpSp>
      <p:cxnSp>
        <p:nvCxnSpPr>
          <p:cNvPr id="40" name="直線矢印コネクタ 39">
            <a:extLst>
              <a:ext uri="{FF2B5EF4-FFF2-40B4-BE49-F238E27FC236}">
                <a16:creationId xmlns:a16="http://schemas.microsoft.com/office/drawing/2014/main" id="{F60DEA21-1186-3B37-4CB9-342ADFF79BA0}"/>
              </a:ext>
            </a:extLst>
          </p:cNvPr>
          <p:cNvCxnSpPr>
            <a:cxnSpLocks/>
          </p:cNvCxnSpPr>
          <p:nvPr/>
        </p:nvCxnSpPr>
        <p:spPr>
          <a:xfrm flipH="1" flipV="1">
            <a:off x="3273523" y="2873480"/>
            <a:ext cx="656950" cy="412041"/>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5" name="グループ化 44">
            <a:extLst>
              <a:ext uri="{FF2B5EF4-FFF2-40B4-BE49-F238E27FC236}">
                <a16:creationId xmlns:a16="http://schemas.microsoft.com/office/drawing/2014/main" id="{09B90116-3C42-C4A1-3839-6FEB7416A7A8}"/>
              </a:ext>
            </a:extLst>
          </p:cNvPr>
          <p:cNvGrpSpPr/>
          <p:nvPr/>
        </p:nvGrpSpPr>
        <p:grpSpPr>
          <a:xfrm>
            <a:off x="56467" y="3985711"/>
            <a:ext cx="3384004" cy="2602264"/>
            <a:chOff x="-552156" y="1177204"/>
            <a:chExt cx="9500818" cy="6217723"/>
          </a:xfrm>
        </p:grpSpPr>
        <p:pic>
          <p:nvPicPr>
            <p:cNvPr id="46" name="図 45">
              <a:extLst>
                <a:ext uri="{FF2B5EF4-FFF2-40B4-BE49-F238E27FC236}">
                  <a16:creationId xmlns:a16="http://schemas.microsoft.com/office/drawing/2014/main" id="{CB7505C3-7A48-4DC5-D5D9-FA0BF2C5A20A}"/>
                </a:ext>
              </a:extLst>
            </p:cNvPr>
            <p:cNvPicPr>
              <a:picLocks noChangeAspect="1"/>
            </p:cNvPicPr>
            <p:nvPr/>
          </p:nvPicPr>
          <p:blipFill rotWithShape="1">
            <a:blip r:embed="rId6"/>
            <a:srcRect l="1911" t="5901" r="3985"/>
            <a:stretch/>
          </p:blipFill>
          <p:spPr>
            <a:xfrm>
              <a:off x="34290" y="1177204"/>
              <a:ext cx="8914372" cy="5573506"/>
            </a:xfrm>
            <a:prstGeom prst="rect">
              <a:avLst/>
            </a:prstGeom>
          </p:spPr>
        </p:pic>
        <p:sp>
          <p:nvSpPr>
            <p:cNvPr id="49" name="テキスト ボックス 48">
              <a:extLst>
                <a:ext uri="{FF2B5EF4-FFF2-40B4-BE49-F238E27FC236}">
                  <a16:creationId xmlns:a16="http://schemas.microsoft.com/office/drawing/2014/main" id="{DBA0A07E-7E12-5C98-E06A-9F2D4741BB15}"/>
                </a:ext>
              </a:extLst>
            </p:cNvPr>
            <p:cNvSpPr txBox="1"/>
            <p:nvPr/>
          </p:nvSpPr>
          <p:spPr>
            <a:xfrm>
              <a:off x="4038539" y="6512463"/>
              <a:ext cx="1778613" cy="882464"/>
            </a:xfrm>
            <a:prstGeom prst="rect">
              <a:avLst/>
            </a:prstGeom>
            <a:solidFill>
              <a:srgbClr val="FFFFFF"/>
            </a:solidFill>
          </p:spPr>
          <p:txBody>
            <a:bodyPr wrap="none" rtlCol="0">
              <a:spAutoFit/>
            </a:bodyPr>
            <a:lstStyle/>
            <a:p>
              <a:r>
                <a:rPr kumimoji="1" lang="en-US" altLang="ja-JP" dirty="0"/>
                <a:t>(</a:t>
              </a:r>
              <a:r>
                <a:rPr kumimoji="1" lang="en-US" altLang="ja-JP" i="1" dirty="0"/>
                <a:t>x/d</a:t>
              </a:r>
              <a:r>
                <a:rPr kumimoji="1" lang="en-US" altLang="ja-JP" dirty="0"/>
                <a:t>)</a:t>
              </a:r>
              <a:endParaRPr kumimoji="1" lang="ja-JP" altLang="en-US"/>
            </a:p>
          </p:txBody>
        </p:sp>
        <p:sp>
          <p:nvSpPr>
            <p:cNvPr id="50" name="テキスト ボックス 49">
              <a:extLst>
                <a:ext uri="{FF2B5EF4-FFF2-40B4-BE49-F238E27FC236}">
                  <a16:creationId xmlns:a16="http://schemas.microsoft.com/office/drawing/2014/main" id="{129F2EDC-65A5-2389-DC9E-2A5CB6862585}"/>
                </a:ext>
              </a:extLst>
            </p:cNvPr>
            <p:cNvSpPr txBox="1"/>
            <p:nvPr/>
          </p:nvSpPr>
          <p:spPr>
            <a:xfrm rot="16200000">
              <a:off x="-794360" y="3474743"/>
              <a:ext cx="1521331" cy="1036924"/>
            </a:xfrm>
            <a:prstGeom prst="rect">
              <a:avLst/>
            </a:prstGeom>
            <a:solidFill>
              <a:srgbClr val="FFFFFF"/>
            </a:solidFill>
          </p:spPr>
          <p:txBody>
            <a:bodyPr wrap="none" rtlCol="0">
              <a:spAutoFit/>
            </a:bodyPr>
            <a:lstStyle/>
            <a:p>
              <a:r>
                <a:rPr kumimoji="1" lang="en-US" altLang="ja-JP" dirty="0"/>
                <a:t>(</a:t>
              </a:r>
              <a:r>
                <a:rPr kumimoji="1" lang="en-US" altLang="ja-JP" i="1" dirty="0"/>
                <a:t>y/d</a:t>
              </a:r>
              <a:r>
                <a:rPr kumimoji="1" lang="en-US" altLang="ja-JP" dirty="0"/>
                <a:t>)</a:t>
              </a:r>
              <a:endParaRPr kumimoji="1" lang="ja-JP" altLang="en-US"/>
            </a:p>
          </p:txBody>
        </p:sp>
      </p:grpSp>
      <p:sp>
        <p:nvSpPr>
          <p:cNvPr id="51" name="テキスト ボックス 50">
            <a:extLst>
              <a:ext uri="{FF2B5EF4-FFF2-40B4-BE49-F238E27FC236}">
                <a16:creationId xmlns:a16="http://schemas.microsoft.com/office/drawing/2014/main" id="{B43392F3-E8A4-CB4C-1BCC-D14BB7309BB3}"/>
              </a:ext>
            </a:extLst>
          </p:cNvPr>
          <p:cNvSpPr txBox="1"/>
          <p:nvPr/>
        </p:nvSpPr>
        <p:spPr>
          <a:xfrm>
            <a:off x="990783" y="5478441"/>
            <a:ext cx="741934" cy="369332"/>
          </a:xfrm>
          <a:prstGeom prst="rect">
            <a:avLst/>
          </a:prstGeom>
          <a:solidFill>
            <a:srgbClr val="FFFFFF"/>
          </a:solidFill>
        </p:spPr>
        <p:txBody>
          <a:bodyPr wrap="none" rtlCol="0">
            <a:spAutoFit/>
          </a:bodyPr>
          <a:lstStyle/>
          <a:p>
            <a:r>
              <a:rPr kumimoji="1" lang="en-US" altLang="ja-JP" dirty="0"/>
              <a:t>O star</a:t>
            </a:r>
            <a:endParaRPr kumimoji="1" lang="ja-JP" altLang="en-US"/>
          </a:p>
        </p:txBody>
      </p:sp>
      <p:sp>
        <p:nvSpPr>
          <p:cNvPr id="52" name="テキスト ボックス 51">
            <a:extLst>
              <a:ext uri="{FF2B5EF4-FFF2-40B4-BE49-F238E27FC236}">
                <a16:creationId xmlns:a16="http://schemas.microsoft.com/office/drawing/2014/main" id="{1BE34284-8CED-F7C1-6F9B-0D458FFD3A49}"/>
              </a:ext>
            </a:extLst>
          </p:cNvPr>
          <p:cNvSpPr txBox="1"/>
          <p:nvPr/>
        </p:nvSpPr>
        <p:spPr>
          <a:xfrm>
            <a:off x="2183947" y="4640641"/>
            <a:ext cx="1243930" cy="369332"/>
          </a:xfrm>
          <a:prstGeom prst="rect">
            <a:avLst/>
          </a:prstGeom>
          <a:solidFill>
            <a:srgbClr val="FFFFFF"/>
          </a:solidFill>
        </p:spPr>
        <p:txBody>
          <a:bodyPr wrap="none" rtlCol="0">
            <a:spAutoFit/>
          </a:bodyPr>
          <a:lstStyle/>
          <a:p>
            <a:r>
              <a:rPr kumimoji="1" lang="en-US" altLang="ja-JP" dirty="0"/>
              <a:t>Shock cone</a:t>
            </a:r>
            <a:endParaRPr kumimoji="1" lang="ja-JP" altLang="en-US"/>
          </a:p>
        </p:txBody>
      </p:sp>
      <p:cxnSp>
        <p:nvCxnSpPr>
          <p:cNvPr id="53" name="直線矢印コネクタ 52">
            <a:extLst>
              <a:ext uri="{FF2B5EF4-FFF2-40B4-BE49-F238E27FC236}">
                <a16:creationId xmlns:a16="http://schemas.microsoft.com/office/drawing/2014/main" id="{B21CFB99-6D1C-48E3-F3EE-90FF6F9C1E79}"/>
              </a:ext>
            </a:extLst>
          </p:cNvPr>
          <p:cNvCxnSpPr>
            <a:cxnSpLocks/>
          </p:cNvCxnSpPr>
          <p:nvPr/>
        </p:nvCxnSpPr>
        <p:spPr>
          <a:xfrm flipH="1">
            <a:off x="3150545" y="3616087"/>
            <a:ext cx="668478" cy="922168"/>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円/楕円 55">
            <a:extLst>
              <a:ext uri="{FF2B5EF4-FFF2-40B4-BE49-F238E27FC236}">
                <a16:creationId xmlns:a16="http://schemas.microsoft.com/office/drawing/2014/main" id="{997C3E28-2CE4-112D-9669-C18F3E4521FB}"/>
              </a:ext>
            </a:extLst>
          </p:cNvPr>
          <p:cNvSpPr/>
          <p:nvPr/>
        </p:nvSpPr>
        <p:spPr>
          <a:xfrm rot="1471216">
            <a:off x="648607" y="5019774"/>
            <a:ext cx="402356" cy="1173448"/>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E72CE9F9-773A-2954-3EC4-01F1F5BD6F52}"/>
              </a:ext>
            </a:extLst>
          </p:cNvPr>
          <p:cNvSpPr txBox="1"/>
          <p:nvPr/>
        </p:nvSpPr>
        <p:spPr>
          <a:xfrm>
            <a:off x="593076" y="4686210"/>
            <a:ext cx="841797" cy="461665"/>
          </a:xfrm>
          <a:prstGeom prst="rect">
            <a:avLst/>
          </a:prstGeom>
          <a:noFill/>
        </p:spPr>
        <p:txBody>
          <a:bodyPr wrap="square">
            <a:spAutoFit/>
          </a:bodyPr>
          <a:lstStyle/>
          <a:p>
            <a:r>
              <a:rPr kumimoji="1" lang="en-US" altLang="ja-JP" sz="2400" dirty="0">
                <a:solidFill>
                  <a:srgbClr val="FF0000"/>
                </a:solidFill>
              </a:rPr>
              <a:t>Fe ? </a:t>
            </a:r>
            <a:endParaRPr lang="ja-JP" altLang="en-US" sz="2400" b="1">
              <a:solidFill>
                <a:schemeClr val="accent6"/>
              </a:solidFill>
            </a:endParaRPr>
          </a:p>
        </p:txBody>
      </p:sp>
      <p:sp>
        <p:nvSpPr>
          <p:cNvPr id="58" name="テキスト ボックス 57">
            <a:extLst>
              <a:ext uri="{FF2B5EF4-FFF2-40B4-BE49-F238E27FC236}">
                <a16:creationId xmlns:a16="http://schemas.microsoft.com/office/drawing/2014/main" id="{923CA41E-EA56-C8D8-A491-056A21F9E77F}"/>
              </a:ext>
            </a:extLst>
          </p:cNvPr>
          <p:cNvSpPr txBox="1"/>
          <p:nvPr/>
        </p:nvSpPr>
        <p:spPr>
          <a:xfrm>
            <a:off x="476058" y="3549853"/>
            <a:ext cx="2674486" cy="461665"/>
          </a:xfrm>
          <a:prstGeom prst="rect">
            <a:avLst/>
          </a:prstGeom>
          <a:noFill/>
        </p:spPr>
        <p:txBody>
          <a:bodyPr wrap="square" rtlCol="0">
            <a:spAutoFit/>
          </a:bodyPr>
          <a:lstStyle/>
          <a:p>
            <a:r>
              <a:rPr lang="en-US" altLang="ja-JP" sz="2400" b="1" dirty="0">
                <a:solidFill>
                  <a:srgbClr val="FF0000"/>
                </a:solidFill>
                <a:effectLst/>
                <a:cs typeface="Times New Roman" panose="02020603050405020304" pitchFamily="18" charset="0"/>
              </a:rPr>
              <a:t> Si, S, </a:t>
            </a:r>
            <a:r>
              <a:rPr lang="en-US" altLang="ja-JP" sz="2400" b="1" dirty="0" err="1">
                <a:solidFill>
                  <a:srgbClr val="FF0000"/>
                </a:solidFill>
                <a:effectLst/>
                <a:cs typeface="Times New Roman" panose="02020603050405020304" pitchFamily="18" charset="0"/>
              </a:rPr>
              <a:t>Ar</a:t>
            </a:r>
            <a:r>
              <a:rPr lang="en-US" altLang="ja-JP" sz="2400" b="1" dirty="0">
                <a:solidFill>
                  <a:srgbClr val="FF0000"/>
                </a:solidFill>
                <a:effectLst/>
                <a:cs typeface="Times New Roman" panose="02020603050405020304" pitchFamily="18" charset="0"/>
              </a:rPr>
              <a:t>, Ca and Fe</a:t>
            </a:r>
            <a:endParaRPr kumimoji="1" lang="ja-JP" altLang="en-US" sz="2400" b="1">
              <a:solidFill>
                <a:srgbClr val="FF0000"/>
              </a:solidFill>
            </a:endParaRPr>
          </a:p>
        </p:txBody>
      </p:sp>
      <p:sp>
        <p:nvSpPr>
          <p:cNvPr id="60" name="テキスト ボックス 59">
            <a:extLst>
              <a:ext uri="{FF2B5EF4-FFF2-40B4-BE49-F238E27FC236}">
                <a16:creationId xmlns:a16="http://schemas.microsoft.com/office/drawing/2014/main" id="{52CFD189-7981-027C-9591-A4F419BA1401}"/>
              </a:ext>
            </a:extLst>
          </p:cNvPr>
          <p:cNvSpPr txBox="1"/>
          <p:nvPr/>
        </p:nvSpPr>
        <p:spPr>
          <a:xfrm>
            <a:off x="652416" y="4117290"/>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Miyamoto+2022</a:t>
            </a:r>
            <a:endParaRPr lang="ja-JP" altLang="en-US"/>
          </a:p>
        </p:txBody>
      </p:sp>
      <p:sp>
        <p:nvSpPr>
          <p:cNvPr id="61" name="テキスト ボックス 60">
            <a:extLst>
              <a:ext uri="{FF2B5EF4-FFF2-40B4-BE49-F238E27FC236}">
                <a16:creationId xmlns:a16="http://schemas.microsoft.com/office/drawing/2014/main" id="{1269B31F-FE58-6CBC-E5D2-A01143DE8E76}"/>
              </a:ext>
            </a:extLst>
          </p:cNvPr>
          <p:cNvSpPr txBox="1"/>
          <p:nvPr/>
        </p:nvSpPr>
        <p:spPr>
          <a:xfrm>
            <a:off x="1401619" y="6454944"/>
            <a:ext cx="261345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Miyamoto+2024</a:t>
            </a:r>
            <a:endParaRPr lang="ja-JP" altLang="en-US"/>
          </a:p>
        </p:txBody>
      </p:sp>
    </p:spTree>
    <p:extLst>
      <p:ext uri="{BB962C8B-B14F-4D97-AF65-F5344CB8AC3E}">
        <p14:creationId xmlns:p14="http://schemas.microsoft.com/office/powerpoint/2010/main" val="150344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3233F87-9E4F-3246-9CEE-8C3060435561}"/>
              </a:ext>
            </a:extLst>
          </p:cNvPr>
          <p:cNvPicPr>
            <a:picLocks/>
          </p:cNvPicPr>
          <p:nvPr/>
        </p:nvPicPr>
        <p:blipFill rotWithShape="1">
          <a:blip r:embed="rId3">
            <a:alphaModFix amt="73000"/>
          </a:blip>
          <a:srcRect l="44464"/>
          <a:stretch/>
        </p:blipFill>
        <p:spPr>
          <a:xfrm>
            <a:off x="4094909" y="-41838"/>
            <a:ext cx="5064053" cy="7093527"/>
          </a:xfrm>
          <a:prstGeom prst="rect">
            <a:avLst/>
          </a:prstGeom>
        </p:spPr>
      </p:pic>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565150" y="365127"/>
            <a:ext cx="7886700" cy="425706"/>
          </a:xfrm>
        </p:spPr>
        <p:txBody>
          <a:bodyPr>
            <a:noAutofit/>
          </a:bodyPr>
          <a:lstStyle/>
          <a:p>
            <a:pPr algn="ctr"/>
            <a:r>
              <a:rPr kumimoji="1" lang="en-US" altLang="ja-JP" sz="2800" dirty="0">
                <a:latin typeface="+mn-ea"/>
                <a:ea typeface="+mn-ea"/>
              </a:rPr>
              <a:t>Introduction</a:t>
            </a:r>
            <a:r>
              <a:rPr kumimoji="1" lang="ja-JP" altLang="en-US" sz="2800">
                <a:latin typeface="+mn-ea"/>
                <a:ea typeface="+mn-ea"/>
              </a:rPr>
              <a:t>：</a:t>
            </a:r>
            <a:r>
              <a:rPr kumimoji="1" lang="en" altLang="ja-JP" sz="2800" dirty="0">
                <a:latin typeface="+mn-ea"/>
                <a:ea typeface="+mn-ea"/>
              </a:rPr>
              <a:t> Wolf-Rayet(</a:t>
            </a:r>
            <a:r>
              <a:rPr kumimoji="1" lang="en" altLang="ja-JP" sz="2800" dirty="0" err="1">
                <a:latin typeface="+mn-ea"/>
                <a:ea typeface="+mn-ea"/>
              </a:rPr>
              <a:t>WR</a:t>
            </a:r>
            <a:r>
              <a:rPr kumimoji="1" lang="en" altLang="ja-JP" sz="2800" dirty="0">
                <a:latin typeface="+mn-ea"/>
                <a:ea typeface="+mn-ea"/>
              </a:rPr>
              <a:t>) </a:t>
            </a:r>
            <a:r>
              <a:rPr kumimoji="1" lang="en-US" altLang="ja-JP" sz="2800" dirty="0">
                <a:latin typeface="+mn-ea"/>
                <a:ea typeface="+mn-ea"/>
              </a:rPr>
              <a:t>140</a:t>
            </a:r>
            <a:endParaRPr kumimoji="1" lang="ja-JP" altLang="en-US" sz="2800">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a:t>
            </a:fld>
            <a:endParaRPr kumimoji="1" lang="ja-JP" altLang="en-US"/>
          </a:p>
        </p:txBody>
      </p:sp>
      <p:grpSp>
        <p:nvGrpSpPr>
          <p:cNvPr id="87" name="グループ化 86">
            <a:extLst>
              <a:ext uri="{FF2B5EF4-FFF2-40B4-BE49-F238E27FC236}">
                <a16:creationId xmlns:a16="http://schemas.microsoft.com/office/drawing/2014/main" id="{8EE2FBA8-A989-6745-B64F-27B56AEF80EE}"/>
              </a:ext>
            </a:extLst>
          </p:cNvPr>
          <p:cNvGrpSpPr/>
          <p:nvPr/>
        </p:nvGrpSpPr>
        <p:grpSpPr>
          <a:xfrm>
            <a:off x="152535" y="841660"/>
            <a:ext cx="8742934" cy="5064292"/>
            <a:chOff x="13990" y="519817"/>
            <a:chExt cx="8742934" cy="5064292"/>
          </a:xfrm>
        </p:grpSpPr>
        <p:grpSp>
          <p:nvGrpSpPr>
            <p:cNvPr id="86" name="グループ化 85">
              <a:extLst>
                <a:ext uri="{FF2B5EF4-FFF2-40B4-BE49-F238E27FC236}">
                  <a16:creationId xmlns:a16="http://schemas.microsoft.com/office/drawing/2014/main" id="{E59EB652-54E5-FF45-975D-4ADDA72604C8}"/>
                </a:ext>
              </a:extLst>
            </p:cNvPr>
            <p:cNvGrpSpPr/>
            <p:nvPr/>
          </p:nvGrpSpPr>
          <p:grpSpPr>
            <a:xfrm>
              <a:off x="13990" y="910601"/>
              <a:ext cx="8742934" cy="4673508"/>
              <a:chOff x="-119360" y="986801"/>
              <a:chExt cx="8742934" cy="4673508"/>
            </a:xfrm>
          </p:grpSpPr>
          <p:sp>
            <p:nvSpPr>
              <p:cNvPr id="76" name="テキスト ボックス 75">
                <a:extLst>
                  <a:ext uri="{FF2B5EF4-FFF2-40B4-BE49-F238E27FC236}">
                    <a16:creationId xmlns:a16="http://schemas.microsoft.com/office/drawing/2014/main" id="{C7C1AE30-EFDF-384B-AF44-D4546DBE95B4}"/>
                  </a:ext>
                </a:extLst>
              </p:cNvPr>
              <p:cNvSpPr txBox="1"/>
              <p:nvPr/>
            </p:nvSpPr>
            <p:spPr>
              <a:xfrm>
                <a:off x="5312123" y="1371989"/>
                <a:ext cx="1121470" cy="769441"/>
              </a:xfrm>
              <a:prstGeom prst="rect">
                <a:avLst/>
              </a:prstGeom>
              <a:noFill/>
            </p:spPr>
            <p:txBody>
              <a:bodyPr wrap="square" rtlCol="0">
                <a:spAutoFit/>
              </a:bodyPr>
              <a:lstStyle/>
              <a:p>
                <a:pPr algn="ctr"/>
                <a:r>
                  <a:rPr kumimoji="1" lang="en-US" altLang="ja-JP" sz="2400" dirty="0">
                    <a:solidFill>
                      <a:schemeClr val="accent2">
                        <a:lumMod val="50000"/>
                      </a:schemeClr>
                    </a:solidFill>
                    <a:ea typeface="Hiragino Maru Gothic Pro W4" panose="020F0400000000000000" pitchFamily="34" charset="-128"/>
                  </a:rPr>
                  <a:t>O star</a:t>
                </a:r>
              </a:p>
              <a:p>
                <a:pPr algn="ctr"/>
                <a:r>
                  <a:rPr kumimoji="1" lang="en-US" altLang="ja-JP" sz="2000" dirty="0">
                    <a:solidFill>
                      <a:schemeClr val="accent2">
                        <a:lumMod val="50000"/>
                      </a:schemeClr>
                    </a:solidFill>
                    <a:ea typeface="Hiragino Maru Gothic Pro W4" panose="020F0400000000000000" pitchFamily="34" charset="-128"/>
                  </a:rPr>
                  <a:t>(</a:t>
                </a:r>
                <a:r>
                  <a:rPr kumimoji="1" lang="en-US" altLang="ja-JP" sz="2000" dirty="0" err="1">
                    <a:solidFill>
                      <a:schemeClr val="accent2">
                        <a:lumMod val="50000"/>
                      </a:schemeClr>
                    </a:solidFill>
                    <a:ea typeface="Hiragino Maru Gothic Pro W4" panose="020F0400000000000000" pitchFamily="34" charset="-128"/>
                  </a:rPr>
                  <a:t>O5.5fc</a:t>
                </a:r>
                <a:r>
                  <a:rPr kumimoji="1" lang="en-US" altLang="ja-JP" sz="2000" dirty="0">
                    <a:solidFill>
                      <a:schemeClr val="accent2">
                        <a:lumMod val="50000"/>
                      </a:schemeClr>
                    </a:solidFill>
                    <a:ea typeface="Hiragino Maru Gothic Pro W4" panose="020F0400000000000000" pitchFamily="34" charset="-128"/>
                  </a:rPr>
                  <a:t>)</a:t>
                </a:r>
                <a:endParaRPr kumimoji="1" lang="ja-JP" altLang="en-US">
                  <a:solidFill>
                    <a:schemeClr val="accent2">
                      <a:lumMod val="50000"/>
                    </a:schemeClr>
                  </a:solidFill>
                  <a:ea typeface="Hiragino Maru Gothic Pro W4" panose="020F0400000000000000" pitchFamily="34" charset="-128"/>
                </a:endParaRPr>
              </a:p>
            </p:txBody>
          </p:sp>
          <p:grpSp>
            <p:nvGrpSpPr>
              <p:cNvPr id="85" name="グループ化 84">
                <a:extLst>
                  <a:ext uri="{FF2B5EF4-FFF2-40B4-BE49-F238E27FC236}">
                    <a16:creationId xmlns:a16="http://schemas.microsoft.com/office/drawing/2014/main" id="{3187A3F2-3398-3844-A977-4B523AEB66EB}"/>
                  </a:ext>
                </a:extLst>
              </p:cNvPr>
              <p:cNvGrpSpPr/>
              <p:nvPr/>
            </p:nvGrpSpPr>
            <p:grpSpPr>
              <a:xfrm>
                <a:off x="-119360" y="986801"/>
                <a:ext cx="8742934" cy="4673508"/>
                <a:chOff x="-119360" y="1196351"/>
                <a:chExt cx="8742934" cy="4673508"/>
              </a:xfrm>
            </p:grpSpPr>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9E9F8974-A140-3D45-9007-9B983C559A61}"/>
                        </a:ext>
                      </a:extLst>
                    </p:cNvPr>
                    <p:cNvSpPr txBox="1"/>
                    <p:nvPr/>
                  </p:nvSpPr>
                  <p:spPr>
                    <a:xfrm>
                      <a:off x="-119360" y="3520406"/>
                      <a:ext cx="1771318" cy="961097"/>
                    </a:xfrm>
                    <a:prstGeom prst="rect">
                      <a:avLst/>
                    </a:prstGeom>
                    <a:noFill/>
                  </p:spPr>
                  <p:txBody>
                    <a:bodyPr wrap="none" rtlCol="0">
                      <a:spAutoFit/>
                    </a:bodyPr>
                    <a:lstStyle/>
                    <a:p>
                      <a:pPr algn="ctr"/>
                      <a:r>
                        <a:rPr kumimoji="1" lang="en-US" altLang="ja-JP" dirty="0">
                          <a:solidFill>
                            <a:schemeClr val="accent1">
                              <a:lumMod val="50000"/>
                            </a:schemeClr>
                          </a:solidFill>
                          <a:ea typeface="Hiragino Maru Gothic Pro W4" panose="020F0400000000000000" pitchFamily="34" charset="-128"/>
                        </a:rPr>
                        <a:t>Terminal velocity</a:t>
                      </a:r>
                    </a:p>
                    <a:p>
                      <a:pPr algn="ctr"/>
                      <a:r>
                        <a:rPr kumimoji="1" lang="en-US" altLang="ja-JP" dirty="0">
                          <a:solidFill>
                            <a:schemeClr val="accent1">
                              <a:lumMod val="50000"/>
                            </a:schemeClr>
                          </a:solidFill>
                          <a:ea typeface="Hiragino Maru Gothic Pro W4" panose="020F0400000000000000" pitchFamily="34" charset="-128"/>
                        </a:rPr>
                        <a:t>of stellar wind</a:t>
                      </a:r>
                    </a:p>
                    <a:p>
                      <a:pPr algn="ctr"/>
                      <a14:m>
                        <m:oMathPara xmlns:m="http://schemas.openxmlformats.org/officeDocument/2006/math">
                          <m:oMathParaPr>
                            <m:jc m:val="centerGroup"/>
                          </m:oMathParaPr>
                          <m:oMath xmlns:m="http://schemas.openxmlformats.org/officeDocument/2006/math">
                            <m:r>
                              <a:rPr kumimoji="1" lang="en-US" altLang="ja-JP" sz="2000" b="0" i="1" smtClean="0">
                                <a:solidFill>
                                  <a:schemeClr val="accent1">
                                    <a:lumMod val="50000"/>
                                  </a:schemeClr>
                                </a:solidFill>
                                <a:latin typeface="Cambria Math" panose="02040503050406030204" pitchFamily="18" charset="0"/>
                              </a:rPr>
                              <m:t>2860 </m:t>
                            </m:r>
                            <m:sSup>
                              <m:sSupPr>
                                <m:ctrlP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ctrlPr>
                              </m:sSupPr>
                              <m:e>
                                <m:r>
                                  <m:rPr>
                                    <m:nor/>
                                  </m:rPr>
                                  <a:rPr kumimoji="1" lang="en-US" altLang="ja-JP" sz="2000" b="0" i="0" smtClean="0">
                                    <a:solidFill>
                                      <a:schemeClr val="accent1">
                                        <a:lumMod val="50000"/>
                                      </a:schemeClr>
                                    </a:solidFill>
                                    <a:ea typeface="Cambria Math" panose="02040503050406030204" pitchFamily="18" charset="0"/>
                                  </a:rPr>
                                  <m:t>km</m:t>
                                </m:r>
                                <m:r>
                                  <m:rPr>
                                    <m:nor/>
                                  </m:rPr>
                                  <a:rPr kumimoji="1" lang="en-US" altLang="ja-JP" sz="2000" b="0" i="0" smtClean="0">
                                    <a:solidFill>
                                      <a:schemeClr val="accent1">
                                        <a:lumMod val="50000"/>
                                      </a:schemeClr>
                                    </a:solidFill>
                                    <a:ea typeface="Cambria Math" panose="02040503050406030204" pitchFamily="18" charset="0"/>
                                  </a:rPr>
                                  <m:t> </m:t>
                                </m:r>
                                <m:r>
                                  <m:rPr>
                                    <m:nor/>
                                  </m:rPr>
                                  <a:rPr kumimoji="1" lang="en-US" altLang="ja-JP" sz="2000" b="0" i="0" smtClean="0">
                                    <a:solidFill>
                                      <a:schemeClr val="accent1">
                                        <a:lumMod val="50000"/>
                                      </a:schemeClr>
                                    </a:solidFill>
                                    <a:ea typeface="Cambria Math" panose="02040503050406030204" pitchFamily="18" charset="0"/>
                                  </a:rPr>
                                  <m:t>s</m:t>
                                </m:r>
                              </m:e>
                              <m:sup>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−1</m:t>
                                </m:r>
                              </m:sup>
                            </m:sSup>
                            <m:r>
                              <a:rPr kumimoji="1" lang="en-US" altLang="ja-JP" sz="2000" b="0" i="1" smtClean="0">
                                <a:solidFill>
                                  <a:schemeClr val="accent1">
                                    <a:lumMod val="50000"/>
                                  </a:schemeClr>
                                </a:solidFill>
                                <a:latin typeface="Cambria Math" panose="02040503050406030204" pitchFamily="18" charset="0"/>
                              </a:rPr>
                              <m:t> </m:t>
                            </m:r>
                          </m:oMath>
                        </m:oMathPara>
                      </a14:m>
                      <a:endParaRPr kumimoji="1" lang="ja-JP" altLang="en-US">
                        <a:solidFill>
                          <a:schemeClr val="accent1">
                            <a:lumMod val="50000"/>
                          </a:schemeClr>
                        </a:solidFill>
                      </a:endParaRPr>
                    </a:p>
                  </p:txBody>
                </p:sp>
              </mc:Choice>
              <mc:Fallback xmlns="">
                <p:sp>
                  <p:nvSpPr>
                    <p:cNvPr id="34" name="テキスト ボックス 33">
                      <a:extLst>
                        <a:ext uri="{FF2B5EF4-FFF2-40B4-BE49-F238E27FC236}">
                          <a16:creationId xmlns:a16="http://schemas.microsoft.com/office/drawing/2014/main" id="{9E9F8974-A140-3D45-9007-9B983C559A61}"/>
                        </a:ext>
                      </a:extLst>
                    </p:cNvPr>
                    <p:cNvSpPr txBox="1">
                      <a:spLocks noRot="1" noChangeAspect="1" noMove="1" noResize="1" noEditPoints="1" noAdjustHandles="1" noChangeArrowheads="1" noChangeShapeType="1" noTextEdit="1"/>
                    </p:cNvSpPr>
                    <p:nvPr/>
                  </p:nvSpPr>
                  <p:spPr>
                    <a:xfrm>
                      <a:off x="-119360" y="3520406"/>
                      <a:ext cx="1771318" cy="961097"/>
                    </a:xfrm>
                    <a:prstGeom prst="rect">
                      <a:avLst/>
                    </a:prstGeom>
                    <a:blipFill>
                      <a:blip r:embed="rId4"/>
                      <a:stretch>
                        <a:fillRect l="-2857" t="-2597" r="-2857" b="-9091"/>
                      </a:stretch>
                    </a:blipFill>
                  </p:spPr>
                  <p:txBody>
                    <a:bodyPr/>
                    <a:lstStyle/>
                    <a:p>
                      <a:r>
                        <a:rPr lang="ja-JP" altLang="en-US">
                          <a:noFill/>
                        </a:rPr>
                        <a:t> </a:t>
                      </a:r>
                    </a:p>
                  </p:txBody>
                </p:sp>
              </mc:Fallback>
            </mc:AlternateContent>
            <p:grpSp>
              <p:nvGrpSpPr>
                <p:cNvPr id="84" name="グループ化 83">
                  <a:extLst>
                    <a:ext uri="{FF2B5EF4-FFF2-40B4-BE49-F238E27FC236}">
                      <a16:creationId xmlns:a16="http://schemas.microsoft.com/office/drawing/2014/main" id="{600039B4-83F3-BB4F-BD73-3899F817F001}"/>
                    </a:ext>
                  </a:extLst>
                </p:cNvPr>
                <p:cNvGrpSpPr/>
                <p:nvPr/>
              </p:nvGrpSpPr>
              <p:grpSpPr>
                <a:xfrm>
                  <a:off x="570315" y="1196351"/>
                  <a:ext cx="7541033" cy="4673508"/>
                  <a:chOff x="570315" y="1196351"/>
                  <a:chExt cx="7541033" cy="4673508"/>
                </a:xfrm>
              </p:grpSpPr>
              <p:grpSp>
                <p:nvGrpSpPr>
                  <p:cNvPr id="31" name="グループ化 30">
                    <a:extLst>
                      <a:ext uri="{FF2B5EF4-FFF2-40B4-BE49-F238E27FC236}">
                        <a16:creationId xmlns:a16="http://schemas.microsoft.com/office/drawing/2014/main" id="{0A304752-56C2-FD4A-94BB-1BEE5CE169A1}"/>
                      </a:ext>
                    </a:extLst>
                  </p:cNvPr>
                  <p:cNvGrpSpPr>
                    <a:grpSpLocks noChangeAspect="1"/>
                  </p:cNvGrpSpPr>
                  <p:nvPr/>
                </p:nvGrpSpPr>
                <p:grpSpPr>
                  <a:xfrm>
                    <a:off x="570315" y="1196351"/>
                    <a:ext cx="7541033" cy="4673508"/>
                    <a:chOff x="1468309" y="3449886"/>
                    <a:chExt cx="3062913" cy="1898221"/>
                  </a:xfrm>
                </p:grpSpPr>
                <p:grpSp>
                  <p:nvGrpSpPr>
                    <p:cNvPr id="9" name="グループ化 8">
                      <a:extLst>
                        <a:ext uri="{FF2B5EF4-FFF2-40B4-BE49-F238E27FC236}">
                          <a16:creationId xmlns:a16="http://schemas.microsoft.com/office/drawing/2014/main" id="{BC154F3F-252A-B64A-8C52-EC87DBF7E283}"/>
                        </a:ext>
                      </a:extLst>
                    </p:cNvPr>
                    <p:cNvGrpSpPr/>
                    <p:nvPr/>
                  </p:nvGrpSpPr>
                  <p:grpSpPr>
                    <a:xfrm flipH="1">
                      <a:off x="1468309" y="3449886"/>
                      <a:ext cx="3062913" cy="1898221"/>
                      <a:chOff x="3613597" y="326167"/>
                      <a:chExt cx="1983357" cy="1168751"/>
                    </a:xfrm>
                  </p:grpSpPr>
                  <p:cxnSp>
                    <p:nvCxnSpPr>
                      <p:cNvPr id="15" name="直線矢印コネクタ 14">
                        <a:extLst>
                          <a:ext uri="{FF2B5EF4-FFF2-40B4-BE49-F238E27FC236}">
                            <a16:creationId xmlns:a16="http://schemas.microsoft.com/office/drawing/2014/main" id="{96E5590E-AE96-334F-94D2-208F8AA5D786}"/>
                          </a:ext>
                        </a:extLst>
                      </p:cNvPr>
                      <p:cNvCxnSpPr>
                        <a:cxnSpLocks/>
                      </p:cNvCxnSpPr>
                      <p:nvPr/>
                    </p:nvCxnSpPr>
                    <p:spPr>
                      <a:xfrm flipH="1">
                        <a:off x="4474579" y="977473"/>
                        <a:ext cx="515646" cy="328477"/>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円/楕円 9">
                        <a:extLst>
                          <a:ext uri="{FF2B5EF4-FFF2-40B4-BE49-F238E27FC236}">
                            <a16:creationId xmlns:a16="http://schemas.microsoft.com/office/drawing/2014/main" id="{0C2D50F2-5167-834F-A977-F8590E4B1361}"/>
                          </a:ext>
                        </a:extLst>
                      </p:cNvPr>
                      <p:cNvSpPr>
                        <a:spLocks noChangeAspect="1"/>
                      </p:cNvSpPr>
                      <p:nvPr/>
                    </p:nvSpPr>
                    <p:spPr>
                      <a:xfrm>
                        <a:off x="4027574" y="610828"/>
                        <a:ext cx="581633" cy="553040"/>
                      </a:xfrm>
                      <a:prstGeom prst="ellipse">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D89DDB7A-951D-4641-85D4-1ACE52B14E0E}"/>
                          </a:ext>
                        </a:extLst>
                      </p:cNvPr>
                      <p:cNvSpPr>
                        <a:spLocks noChangeAspect="1"/>
                      </p:cNvSpPr>
                      <p:nvPr/>
                    </p:nvSpPr>
                    <p:spPr>
                      <a:xfrm>
                        <a:off x="4977515" y="752218"/>
                        <a:ext cx="255644" cy="24307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7A80FA2C-350F-EB47-A134-3BDE7CFB5A87}"/>
                          </a:ext>
                        </a:extLst>
                      </p:cNvPr>
                      <p:cNvCxnSpPr>
                        <a:cxnSpLocks/>
                      </p:cNvCxnSpPr>
                      <p:nvPr/>
                    </p:nvCxnSpPr>
                    <p:spPr>
                      <a:xfrm flipH="1">
                        <a:off x="4739466" y="886536"/>
                        <a:ext cx="218401" cy="0"/>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815857A-F19B-CF49-9524-253E0C832C37}"/>
                          </a:ext>
                        </a:extLst>
                      </p:cNvPr>
                      <p:cNvCxnSpPr>
                        <a:cxnSpLocks/>
                      </p:cNvCxnSpPr>
                      <p:nvPr/>
                    </p:nvCxnSpPr>
                    <p:spPr>
                      <a:xfrm flipH="1" flipV="1">
                        <a:off x="4425043" y="457851"/>
                        <a:ext cx="554234" cy="308289"/>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D7BC1E97-118A-0E46-9E66-485A96BF487C}"/>
                          </a:ext>
                        </a:extLst>
                      </p:cNvPr>
                      <p:cNvCxnSpPr>
                        <a:cxnSpLocks/>
                      </p:cNvCxnSpPr>
                      <p:nvPr/>
                    </p:nvCxnSpPr>
                    <p:spPr>
                      <a:xfrm>
                        <a:off x="5111600" y="1019040"/>
                        <a:ext cx="9332" cy="215112"/>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50D39ED-357B-8D45-955D-11BB54B32613}"/>
                          </a:ext>
                        </a:extLst>
                      </p:cNvPr>
                      <p:cNvCxnSpPr>
                        <a:cxnSpLocks/>
                      </p:cNvCxnSpPr>
                      <p:nvPr/>
                    </p:nvCxnSpPr>
                    <p:spPr>
                      <a:xfrm flipV="1">
                        <a:off x="5102699" y="448624"/>
                        <a:ext cx="3765" cy="274799"/>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79453503-7317-4940-B3F2-F67A984C8E09}"/>
                          </a:ext>
                        </a:extLst>
                      </p:cNvPr>
                      <p:cNvCxnSpPr>
                        <a:cxnSpLocks/>
                      </p:cNvCxnSpPr>
                      <p:nvPr/>
                    </p:nvCxnSpPr>
                    <p:spPr>
                      <a:xfrm>
                        <a:off x="5233159" y="966916"/>
                        <a:ext cx="199105" cy="190267"/>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A740E2A5-FE93-D043-A1F9-331BAEC3132D}"/>
                          </a:ext>
                        </a:extLst>
                      </p:cNvPr>
                      <p:cNvCxnSpPr>
                        <a:cxnSpLocks/>
                      </p:cNvCxnSpPr>
                      <p:nvPr/>
                    </p:nvCxnSpPr>
                    <p:spPr>
                      <a:xfrm flipV="1">
                        <a:off x="5237951" y="569293"/>
                        <a:ext cx="218805" cy="210680"/>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C8A5F73D-A527-EC47-8201-93D9E5D5F68B}"/>
                          </a:ext>
                        </a:extLst>
                      </p:cNvPr>
                      <p:cNvCxnSpPr>
                        <a:cxnSpLocks/>
                      </p:cNvCxnSpPr>
                      <p:nvPr/>
                    </p:nvCxnSpPr>
                    <p:spPr>
                      <a:xfrm>
                        <a:off x="5260887" y="870842"/>
                        <a:ext cx="336067" cy="2915"/>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EE5285C5-527C-9440-A8E4-CDE378383A77}"/>
                          </a:ext>
                        </a:extLst>
                      </p:cNvPr>
                      <p:cNvCxnSpPr>
                        <a:cxnSpLocks/>
                      </p:cNvCxnSpPr>
                      <p:nvPr/>
                    </p:nvCxnSpPr>
                    <p:spPr>
                      <a:xfrm flipH="1">
                        <a:off x="3613597" y="910295"/>
                        <a:ext cx="385220" cy="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09441EE-4422-384A-85AF-7C230D83628A}"/>
                          </a:ext>
                        </a:extLst>
                      </p:cNvPr>
                      <p:cNvCxnSpPr>
                        <a:cxnSpLocks/>
                      </p:cNvCxnSpPr>
                      <p:nvPr/>
                    </p:nvCxnSpPr>
                    <p:spPr>
                      <a:xfrm>
                        <a:off x="4492789" y="889411"/>
                        <a:ext cx="199875" cy="255"/>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FEE597-1830-7F45-BEAE-CB566FCCD87B}"/>
                          </a:ext>
                        </a:extLst>
                      </p:cNvPr>
                      <p:cNvCxnSpPr>
                        <a:cxnSpLocks/>
                      </p:cNvCxnSpPr>
                      <p:nvPr/>
                    </p:nvCxnSpPr>
                    <p:spPr>
                      <a:xfrm>
                        <a:off x="4420327" y="1122938"/>
                        <a:ext cx="54252" cy="91853"/>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B2540C7-8AB4-0545-A56A-BE0CEE3D32CD}"/>
                          </a:ext>
                        </a:extLst>
                      </p:cNvPr>
                      <p:cNvCxnSpPr>
                        <a:cxnSpLocks/>
                      </p:cNvCxnSpPr>
                      <p:nvPr/>
                    </p:nvCxnSpPr>
                    <p:spPr>
                      <a:xfrm flipV="1">
                        <a:off x="4425043" y="538749"/>
                        <a:ext cx="23807" cy="73866"/>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94CEFF7-25C2-5E45-BDE4-5607CEF6049A}"/>
                          </a:ext>
                        </a:extLst>
                      </p:cNvPr>
                      <p:cNvCxnSpPr>
                        <a:cxnSpLocks/>
                      </p:cNvCxnSpPr>
                      <p:nvPr/>
                    </p:nvCxnSpPr>
                    <p:spPr>
                      <a:xfrm flipH="1" flipV="1">
                        <a:off x="3878868" y="326167"/>
                        <a:ext cx="211867" cy="311296"/>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14E32CA-31D5-D84E-9C6D-3DF31DDDFC35}"/>
                          </a:ext>
                        </a:extLst>
                      </p:cNvPr>
                      <p:cNvCxnSpPr>
                        <a:cxnSpLocks/>
                      </p:cNvCxnSpPr>
                      <p:nvPr/>
                    </p:nvCxnSpPr>
                    <p:spPr>
                      <a:xfrm flipH="1">
                        <a:off x="3887667" y="1109047"/>
                        <a:ext cx="249355" cy="385871"/>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01FE1D93-5209-F442-A2F7-A69DCD2ED5CD}"/>
                        </a:ext>
                      </a:extLst>
                    </p:cNvPr>
                    <p:cNvSpPr txBox="1"/>
                    <p:nvPr/>
                  </p:nvSpPr>
                  <p:spPr>
                    <a:xfrm>
                      <a:off x="1958772" y="3742166"/>
                      <a:ext cx="564636" cy="312521"/>
                    </a:xfrm>
                    <a:prstGeom prst="rect">
                      <a:avLst/>
                    </a:prstGeom>
                    <a:solidFill>
                      <a:srgbClr val="FFFFFF">
                        <a:alpha val="85098"/>
                      </a:srgbClr>
                    </a:solidFill>
                  </p:spPr>
                  <p:txBody>
                    <a:bodyPr wrap="square" rtlCol="0">
                      <a:spAutoFit/>
                    </a:bodyPr>
                    <a:lstStyle/>
                    <a:p>
                      <a:pPr algn="ctr"/>
                      <a:r>
                        <a:rPr kumimoji="1" lang="en-US" altLang="ja-JP" sz="2400" dirty="0" err="1">
                          <a:solidFill>
                            <a:schemeClr val="accent1">
                              <a:lumMod val="50000"/>
                            </a:schemeClr>
                          </a:solidFill>
                          <a:ea typeface="Hiragino Maru Gothic Pro W4" panose="020F0400000000000000" pitchFamily="34" charset="-128"/>
                        </a:rPr>
                        <a:t>WR</a:t>
                      </a:r>
                      <a:r>
                        <a:rPr kumimoji="1" lang="en-US" altLang="ja-JP" sz="2400" dirty="0">
                          <a:solidFill>
                            <a:schemeClr val="accent1">
                              <a:lumMod val="50000"/>
                            </a:schemeClr>
                          </a:solidFill>
                          <a:ea typeface="Hiragino Maru Gothic Pro W4" panose="020F0400000000000000" pitchFamily="34" charset="-128"/>
                        </a:rPr>
                        <a:t> star</a:t>
                      </a:r>
                      <a:endParaRPr kumimoji="1" lang="en-US" altLang="ja-JP" sz="2400" dirty="0">
                        <a:solidFill>
                          <a:schemeClr val="accent2">
                            <a:lumMod val="50000"/>
                          </a:schemeClr>
                        </a:solidFill>
                        <a:ea typeface="Hiragino Maru Gothic Pro W4" panose="020F0400000000000000" pitchFamily="34" charset="-128"/>
                      </a:endParaRPr>
                    </a:p>
                    <a:p>
                      <a:pPr algn="ctr"/>
                      <a:r>
                        <a:rPr kumimoji="1" lang="en-US" altLang="ja-JP" sz="2000" dirty="0">
                          <a:solidFill>
                            <a:schemeClr val="accent1">
                              <a:lumMod val="50000"/>
                            </a:schemeClr>
                          </a:solidFill>
                          <a:ea typeface="Hiragino Maru Gothic Pro W4" panose="020F0400000000000000" pitchFamily="34" charset="-128"/>
                        </a:rPr>
                        <a:t>(</a:t>
                      </a:r>
                      <a:r>
                        <a:rPr kumimoji="1" lang="en-US" altLang="ja-JP" sz="2000" dirty="0" err="1">
                          <a:solidFill>
                            <a:schemeClr val="accent1">
                              <a:lumMod val="50000"/>
                            </a:schemeClr>
                          </a:solidFill>
                          <a:ea typeface="Hiragino Maru Gothic Pro W4" panose="020F0400000000000000" pitchFamily="34" charset="-128"/>
                        </a:rPr>
                        <a:t>WC7pd</a:t>
                      </a:r>
                      <a:r>
                        <a:rPr kumimoji="1" lang="en-US" altLang="ja-JP" sz="2000" dirty="0">
                          <a:solidFill>
                            <a:schemeClr val="accent1">
                              <a:lumMod val="50000"/>
                            </a:schemeClr>
                          </a:solidFill>
                          <a:ea typeface="Hiragino Maru Gothic Pro W4" panose="020F0400000000000000" pitchFamily="34" charset="-128"/>
                        </a:rPr>
                        <a:t>)</a:t>
                      </a:r>
                      <a:endParaRPr kumimoji="1" lang="ja-JP" altLang="en-US" sz="2000">
                        <a:solidFill>
                          <a:schemeClr val="accent2">
                            <a:lumMod val="50000"/>
                          </a:schemeClr>
                        </a:solidFill>
                        <a:ea typeface="Hiragino Maru Gothic Pro W4" panose="020F0400000000000000" pitchFamily="34" charset="-128"/>
                      </a:endParaRPr>
                    </a:p>
                  </p:txBody>
                </p:sp>
              </p:gr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2473BD87-E7A0-7A40-B0D9-7B730C81CC54}"/>
                          </a:ext>
                        </a:extLst>
                      </p:cNvPr>
                      <p:cNvSpPr txBox="1"/>
                      <p:nvPr/>
                    </p:nvSpPr>
                    <p:spPr>
                      <a:xfrm>
                        <a:off x="5602668" y="3102958"/>
                        <a:ext cx="791370" cy="37516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kumimoji="1" lang="en-US" altLang="ja-JP" b="0" i="1" smtClean="0">
                                  <a:solidFill>
                                    <a:sysClr val="windowText" lastClr="000000"/>
                                  </a:solidFill>
                                  <a:latin typeface="Cambria Math" panose="02040503050406030204" pitchFamily="18" charset="0"/>
                                  <a:ea typeface="Cambria Math" panose="02040503050406030204" pitchFamily="18" charset="0"/>
                                </a:rPr>
                                <m:t>2</m:t>
                              </m:r>
                              <m:r>
                                <a:rPr kumimoji="1" lang="en-US" altLang="ja-JP" i="1">
                                  <a:solidFill>
                                    <a:sysClr val="windowText" lastClr="000000"/>
                                  </a:solidFill>
                                  <a:latin typeface="Cambria Math" panose="02040503050406030204" pitchFamily="18" charset="0"/>
                                  <a:ea typeface="Cambria Math" panose="02040503050406030204" pitchFamily="18" charset="0"/>
                                </a:rPr>
                                <m:t>6</m:t>
                              </m:r>
                              <m:sSub>
                                <m:sSubPr>
                                  <m:ctrlPr>
                                    <a:rPr kumimoji="1" lang="en-US" altLang="ja-JP" b="0" i="1" smtClean="0">
                                      <a:solidFill>
                                        <a:sysClr val="windowText" lastClr="000000"/>
                                      </a:solidFill>
                                      <a:latin typeface="Cambria Math" panose="02040503050406030204" pitchFamily="18" charset="0"/>
                                      <a:ea typeface="Cambria Math" panose="02040503050406030204" pitchFamily="18" charset="0"/>
                                    </a:rPr>
                                  </m:ctrlPr>
                                </m:sSubPr>
                                <m:e>
                                  <m:r>
                                    <a:rPr kumimoji="1" lang="en-US" altLang="ja-JP" b="0" i="1" smtClean="0">
                                      <a:solidFill>
                                        <a:sysClr val="windowText" lastClr="000000"/>
                                      </a:solidFill>
                                      <a:latin typeface="Cambria Math" panose="02040503050406030204" pitchFamily="18" charset="0"/>
                                      <a:ea typeface="Cambria Math" panose="02040503050406030204" pitchFamily="18" charset="0"/>
                                    </a:rPr>
                                    <m:t>𝑅</m:t>
                                  </m:r>
                                </m:e>
                                <m:sub>
                                  <m:r>
                                    <a:rPr kumimoji="1" lang="en-US" altLang="ja-JP" b="0" i="1" smtClean="0">
                                      <a:solidFill>
                                        <a:sysClr val="windowText" lastClr="000000"/>
                                      </a:solidFill>
                                      <a:latin typeface="Cambria Math" panose="02040503050406030204" pitchFamily="18" charset="0"/>
                                      <a:ea typeface="Cambria Math" panose="02040503050406030204" pitchFamily="18" charset="0"/>
                                    </a:rPr>
                                    <m:t>⨀</m:t>
                                  </m:r>
                                </m:sub>
                              </m:sSub>
                            </m:oMath>
                          </m:oMathPara>
                        </a14:m>
                        <a:endParaRPr kumimoji="1" lang="ja-JP" altLang="en-US">
                          <a:solidFill>
                            <a:sysClr val="windowText" lastClr="000000"/>
                          </a:solidFill>
                        </a:endParaRPr>
                      </a:p>
                    </p:txBody>
                  </p:sp>
                </mc:Choice>
                <mc:Fallback xmlns="">
                  <p:sp>
                    <p:nvSpPr>
                      <p:cNvPr id="41" name="テキスト ボックス 40">
                        <a:extLst>
                          <a:ext uri="{FF2B5EF4-FFF2-40B4-BE49-F238E27FC236}">
                            <a16:creationId xmlns:a16="http://schemas.microsoft.com/office/drawing/2014/main" id="{2473BD87-E7A0-7A40-B0D9-7B730C81CC54}"/>
                          </a:ext>
                        </a:extLst>
                      </p:cNvPr>
                      <p:cNvSpPr txBox="1">
                        <a:spLocks noRot="1" noChangeAspect="1" noMove="1" noResize="1" noEditPoints="1" noAdjustHandles="1" noChangeArrowheads="1" noChangeShapeType="1" noTextEdit="1"/>
                      </p:cNvSpPr>
                      <p:nvPr/>
                    </p:nvSpPr>
                    <p:spPr>
                      <a:xfrm>
                        <a:off x="5602668" y="3102958"/>
                        <a:ext cx="791370" cy="375167"/>
                      </a:xfrm>
                      <a:prstGeom prst="rect">
                        <a:avLst/>
                      </a:prstGeom>
                      <a:blipFill>
                        <a:blip r:embed="rId5"/>
                        <a:stretch>
                          <a:fillRect b="-6452"/>
                        </a:stretch>
                      </a:blipFill>
                    </p:spPr>
                    <p:txBody>
                      <a:bodyPr/>
                      <a:lstStyle/>
                      <a:p>
                        <a:r>
                          <a:rPr lang="ja-JP" altLang="en-US">
                            <a:noFill/>
                          </a:rPr>
                          <a:t> </a:t>
                        </a:r>
                      </a:p>
                    </p:txBody>
                  </p:sp>
                </mc:Fallback>
              </mc:AlternateContent>
              <p:cxnSp>
                <p:nvCxnSpPr>
                  <p:cNvPr id="48" name="直線矢印コネクタ 47">
                    <a:extLst>
                      <a:ext uri="{FF2B5EF4-FFF2-40B4-BE49-F238E27FC236}">
                        <a16:creationId xmlns:a16="http://schemas.microsoft.com/office/drawing/2014/main" id="{B2E4360D-0166-1542-BC14-8B662BD4AA02}"/>
                      </a:ext>
                    </a:extLst>
                  </p:cNvPr>
                  <p:cNvCxnSpPr>
                    <a:cxnSpLocks/>
                  </p:cNvCxnSpPr>
                  <p:nvPr/>
                </p:nvCxnSpPr>
                <p:spPr>
                  <a:xfrm>
                    <a:off x="5462320" y="3498668"/>
                    <a:ext cx="110390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F129A1CB-0842-854F-9ADF-69A27C7DB50D}"/>
                          </a:ext>
                        </a:extLst>
                      </p:cNvPr>
                      <p:cNvSpPr txBox="1"/>
                      <p:nvPr/>
                    </p:nvSpPr>
                    <p:spPr>
                      <a:xfrm>
                        <a:off x="2253237" y="3012412"/>
                        <a:ext cx="664734" cy="37516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kumimoji="1" lang="en-US" altLang="ja-JP" b="0" i="1" smtClean="0">
                                  <a:solidFill>
                                    <a:sysClr val="windowText" lastClr="000000"/>
                                  </a:solidFill>
                                  <a:latin typeface="Cambria Math" panose="02040503050406030204" pitchFamily="18" charset="0"/>
                                  <a:ea typeface="Cambria Math" panose="02040503050406030204" pitchFamily="18" charset="0"/>
                                </a:rPr>
                                <m:t>2</m:t>
                              </m:r>
                              <m:sSub>
                                <m:sSubPr>
                                  <m:ctrlPr>
                                    <a:rPr kumimoji="1" lang="en-US" altLang="ja-JP" b="0" i="1" smtClean="0">
                                      <a:solidFill>
                                        <a:sysClr val="windowText" lastClr="000000"/>
                                      </a:solidFill>
                                      <a:latin typeface="Cambria Math" panose="02040503050406030204" pitchFamily="18" charset="0"/>
                                      <a:ea typeface="Cambria Math" panose="02040503050406030204" pitchFamily="18" charset="0"/>
                                    </a:rPr>
                                  </m:ctrlPr>
                                </m:sSubPr>
                                <m:e>
                                  <m:r>
                                    <a:rPr kumimoji="1" lang="en-US" altLang="ja-JP" b="0" i="1" smtClean="0">
                                      <a:solidFill>
                                        <a:sysClr val="windowText" lastClr="000000"/>
                                      </a:solidFill>
                                      <a:latin typeface="Cambria Math" panose="02040503050406030204" pitchFamily="18" charset="0"/>
                                      <a:ea typeface="Cambria Math" panose="02040503050406030204" pitchFamily="18" charset="0"/>
                                    </a:rPr>
                                    <m:t>𝑅</m:t>
                                  </m:r>
                                </m:e>
                                <m:sub>
                                  <m:r>
                                    <a:rPr kumimoji="1" lang="en-US" altLang="ja-JP" b="0" i="1" smtClean="0">
                                      <a:solidFill>
                                        <a:sysClr val="windowText" lastClr="000000"/>
                                      </a:solidFill>
                                      <a:latin typeface="Cambria Math" panose="02040503050406030204" pitchFamily="18" charset="0"/>
                                      <a:ea typeface="Cambria Math" panose="02040503050406030204" pitchFamily="18" charset="0"/>
                                    </a:rPr>
                                    <m:t>⨀</m:t>
                                  </m:r>
                                </m:sub>
                              </m:sSub>
                            </m:oMath>
                          </m:oMathPara>
                        </a14:m>
                        <a:endParaRPr kumimoji="1" lang="ja-JP" altLang="en-US">
                          <a:solidFill>
                            <a:sysClr val="windowText" lastClr="000000"/>
                          </a:solidFill>
                        </a:endParaRPr>
                      </a:p>
                    </p:txBody>
                  </p:sp>
                </mc:Choice>
                <mc:Fallback xmlns="">
                  <p:sp>
                    <p:nvSpPr>
                      <p:cNvPr id="79" name="テキスト ボックス 78">
                        <a:extLst>
                          <a:ext uri="{FF2B5EF4-FFF2-40B4-BE49-F238E27FC236}">
                            <a16:creationId xmlns:a16="http://schemas.microsoft.com/office/drawing/2014/main" id="{F129A1CB-0842-854F-9ADF-69A27C7DB50D}"/>
                          </a:ext>
                        </a:extLst>
                      </p:cNvPr>
                      <p:cNvSpPr txBox="1">
                        <a:spLocks noRot="1" noChangeAspect="1" noMove="1" noResize="1" noEditPoints="1" noAdjustHandles="1" noChangeArrowheads="1" noChangeShapeType="1" noTextEdit="1"/>
                      </p:cNvSpPr>
                      <p:nvPr/>
                    </p:nvSpPr>
                    <p:spPr>
                      <a:xfrm>
                        <a:off x="2253237" y="3012412"/>
                        <a:ext cx="664734" cy="375167"/>
                      </a:xfrm>
                      <a:prstGeom prst="rect">
                        <a:avLst/>
                      </a:prstGeom>
                      <a:blipFill>
                        <a:blip r:embed="rId6"/>
                        <a:stretch>
                          <a:fillRect b="-6452"/>
                        </a:stretch>
                      </a:blipFill>
                    </p:spPr>
                    <p:txBody>
                      <a:bodyPr/>
                      <a:lstStyle/>
                      <a:p>
                        <a:r>
                          <a:rPr lang="ja-JP" altLang="en-US">
                            <a:noFill/>
                          </a:rPr>
                          <a:t> </a:t>
                        </a:r>
                      </a:p>
                    </p:txBody>
                  </p:sp>
                </mc:Fallback>
              </mc:AlternateContent>
              <p:cxnSp>
                <p:nvCxnSpPr>
                  <p:cNvPr id="80" name="直線矢印コネクタ 79">
                    <a:extLst>
                      <a:ext uri="{FF2B5EF4-FFF2-40B4-BE49-F238E27FC236}">
                        <a16:creationId xmlns:a16="http://schemas.microsoft.com/office/drawing/2014/main" id="{8BB34189-300B-AC4D-A5A7-550C4469FB33}"/>
                      </a:ext>
                    </a:extLst>
                  </p:cNvPr>
                  <p:cNvCxnSpPr>
                    <a:cxnSpLocks/>
                  </p:cNvCxnSpPr>
                  <p:nvPr/>
                </p:nvCxnSpPr>
                <p:spPr>
                  <a:xfrm>
                    <a:off x="2453587" y="3438232"/>
                    <a:ext cx="42901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87CBD79C-1570-F74C-9CB6-B2D31F548109}"/>
                        </a:ext>
                      </a:extLst>
                    </p:cNvPr>
                    <p:cNvSpPr txBox="1"/>
                    <p:nvPr/>
                  </p:nvSpPr>
                  <p:spPr>
                    <a:xfrm>
                      <a:off x="2045895" y="3418211"/>
                      <a:ext cx="793602" cy="37516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b="0" i="1" smtClean="0">
                                <a:solidFill>
                                  <a:schemeClr val="tx1"/>
                                </a:solidFill>
                                <a:latin typeface="Cambria Math" panose="02040503050406030204" pitchFamily="18" charset="0"/>
                              </a:rPr>
                              <m:t>16</m:t>
                            </m:r>
                            <m:sSub>
                              <m:sSubPr>
                                <m:ctrlPr>
                                  <a:rPr kumimoji="1" lang="en-US" altLang="ja-JP" b="0" i="1" smtClean="0">
                                    <a:solidFill>
                                      <a:schemeClr val="tx1"/>
                                    </a:solidFill>
                                    <a:latin typeface="Cambria Math" panose="02040503050406030204" pitchFamily="18" charset="0"/>
                                    <a:ea typeface="Cambria Math" panose="02040503050406030204" pitchFamily="18" charset="0"/>
                                  </a:rPr>
                                </m:ctrlPr>
                              </m:sSubPr>
                              <m:e>
                                <m:r>
                                  <a:rPr kumimoji="1" lang="en-US" altLang="ja-JP" b="0" i="1" smtClean="0">
                                    <a:solidFill>
                                      <a:schemeClr val="tx1"/>
                                    </a:solidFill>
                                    <a:latin typeface="Cambria Math" panose="02040503050406030204" pitchFamily="18" charset="0"/>
                                    <a:ea typeface="Cambria Math" panose="02040503050406030204" pitchFamily="18" charset="0"/>
                                  </a:rPr>
                                  <m:t>𝑀</m:t>
                                </m:r>
                              </m:e>
                              <m:sub>
                                <m:r>
                                  <a:rPr kumimoji="1" lang="en-US" altLang="ja-JP" b="0" i="1" smtClean="0">
                                    <a:solidFill>
                                      <a:schemeClr val="tx1"/>
                                    </a:solidFill>
                                    <a:latin typeface="Cambria Math" panose="02040503050406030204" pitchFamily="18" charset="0"/>
                                    <a:ea typeface="Cambria Math" panose="02040503050406030204" pitchFamily="18" charset="0"/>
                                  </a:rPr>
                                  <m:t>⨀</m:t>
                                </m:r>
                              </m:sub>
                            </m:sSub>
                          </m:oMath>
                        </m:oMathPara>
                      </a14:m>
                      <a:endParaRPr kumimoji="1" lang="ja-JP" altLang="en-US">
                        <a:solidFill>
                          <a:schemeClr val="tx1"/>
                        </a:solidFill>
                      </a:endParaRPr>
                    </a:p>
                  </p:txBody>
                </p:sp>
              </mc:Choice>
              <mc:Fallback xmlns="">
                <p:sp>
                  <p:nvSpPr>
                    <p:cNvPr id="39" name="テキスト ボックス 38">
                      <a:extLst>
                        <a:ext uri="{FF2B5EF4-FFF2-40B4-BE49-F238E27FC236}">
                          <a16:creationId xmlns:a16="http://schemas.microsoft.com/office/drawing/2014/main" id="{87CBD79C-1570-F74C-9CB6-B2D31F548109}"/>
                        </a:ext>
                      </a:extLst>
                    </p:cNvPr>
                    <p:cNvSpPr txBox="1">
                      <a:spLocks noRot="1" noChangeAspect="1" noMove="1" noResize="1" noEditPoints="1" noAdjustHandles="1" noChangeArrowheads="1" noChangeShapeType="1" noTextEdit="1"/>
                    </p:cNvSpPr>
                    <p:nvPr/>
                  </p:nvSpPr>
                  <p:spPr>
                    <a:xfrm>
                      <a:off x="2045895" y="3418211"/>
                      <a:ext cx="793602" cy="375167"/>
                    </a:xfrm>
                    <a:prstGeom prst="rect">
                      <a:avLst/>
                    </a:prstGeom>
                    <a:blipFill>
                      <a:blip r:embed="rId7"/>
                      <a:stretch>
                        <a:fillRect b="-64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8623F8AF-6C27-3240-9600-21999F79281C}"/>
                        </a:ext>
                      </a:extLst>
                    </p:cNvPr>
                    <p:cNvSpPr txBox="1"/>
                    <p:nvPr/>
                  </p:nvSpPr>
                  <p:spPr>
                    <a:xfrm>
                      <a:off x="5170050" y="3730151"/>
                      <a:ext cx="791370" cy="37516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i="1" smtClean="0">
                                <a:solidFill>
                                  <a:schemeClr val="tx1"/>
                                </a:solidFill>
                                <a:latin typeface="Cambria Math" panose="02040503050406030204" pitchFamily="18" charset="0"/>
                              </a:rPr>
                              <m:t>4</m:t>
                            </m:r>
                            <m:r>
                              <a:rPr kumimoji="1" lang="en-US" altLang="ja-JP" b="0" i="1" smtClean="0">
                                <a:solidFill>
                                  <a:schemeClr val="tx1"/>
                                </a:solidFill>
                                <a:latin typeface="Cambria Math" panose="02040503050406030204" pitchFamily="18" charset="0"/>
                              </a:rPr>
                              <m:t>1</m:t>
                            </m:r>
                            <m:sSub>
                              <m:sSubPr>
                                <m:ctrlPr>
                                  <a:rPr kumimoji="1" lang="en-US" altLang="ja-JP" b="0" i="1" smtClean="0">
                                    <a:solidFill>
                                      <a:schemeClr val="tx1"/>
                                    </a:solidFill>
                                    <a:latin typeface="Cambria Math" panose="02040503050406030204" pitchFamily="18" charset="0"/>
                                    <a:ea typeface="Cambria Math" panose="02040503050406030204" pitchFamily="18" charset="0"/>
                                  </a:rPr>
                                </m:ctrlPr>
                              </m:sSubPr>
                              <m:e>
                                <m:r>
                                  <a:rPr kumimoji="1" lang="en-US" altLang="ja-JP" b="0" i="1" smtClean="0">
                                    <a:solidFill>
                                      <a:schemeClr val="tx1"/>
                                    </a:solidFill>
                                    <a:latin typeface="Cambria Math" panose="02040503050406030204" pitchFamily="18" charset="0"/>
                                    <a:ea typeface="Cambria Math" panose="02040503050406030204" pitchFamily="18" charset="0"/>
                                  </a:rPr>
                                  <m:t>𝑀</m:t>
                                </m:r>
                              </m:e>
                              <m:sub>
                                <m:r>
                                  <a:rPr kumimoji="1" lang="en-US" altLang="ja-JP" b="0" i="1" smtClean="0">
                                    <a:solidFill>
                                      <a:schemeClr val="tx1"/>
                                    </a:solidFill>
                                    <a:latin typeface="Cambria Math" panose="02040503050406030204" pitchFamily="18" charset="0"/>
                                    <a:ea typeface="Cambria Math" panose="02040503050406030204" pitchFamily="18" charset="0"/>
                                  </a:rPr>
                                  <m:t>⨀</m:t>
                                </m:r>
                              </m:sub>
                            </m:sSub>
                          </m:oMath>
                        </m:oMathPara>
                      </a14:m>
                      <a:endParaRPr kumimoji="1" lang="ja-JP" altLang="en-US">
                        <a:solidFill>
                          <a:schemeClr val="tx1"/>
                        </a:solidFill>
                      </a:endParaRPr>
                    </a:p>
                  </p:txBody>
                </p:sp>
              </mc:Choice>
              <mc:Fallback xmlns="">
                <p:sp>
                  <p:nvSpPr>
                    <p:cNvPr id="38" name="テキスト ボックス 37">
                      <a:extLst>
                        <a:ext uri="{FF2B5EF4-FFF2-40B4-BE49-F238E27FC236}">
                          <a16:creationId xmlns:a16="http://schemas.microsoft.com/office/drawing/2014/main" id="{8623F8AF-6C27-3240-9600-21999F79281C}"/>
                        </a:ext>
                      </a:extLst>
                    </p:cNvPr>
                    <p:cNvSpPr txBox="1">
                      <a:spLocks noRot="1" noChangeAspect="1" noMove="1" noResize="1" noEditPoints="1" noAdjustHandles="1" noChangeArrowheads="1" noChangeShapeType="1" noTextEdit="1"/>
                    </p:cNvSpPr>
                    <p:nvPr/>
                  </p:nvSpPr>
                  <p:spPr>
                    <a:xfrm>
                      <a:off x="5170050" y="3730151"/>
                      <a:ext cx="791370" cy="375167"/>
                    </a:xfrm>
                    <a:prstGeom prst="rect">
                      <a:avLst/>
                    </a:prstGeom>
                    <a:blipFill>
                      <a:blip r:embed="rId8"/>
                      <a:stretch>
                        <a:fillRect b="-32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192A3970-3E6D-B041-B8FC-13C5C107DBA2}"/>
                        </a:ext>
                      </a:extLst>
                    </p:cNvPr>
                    <p:cNvSpPr txBox="1"/>
                    <p:nvPr/>
                  </p:nvSpPr>
                  <p:spPr>
                    <a:xfrm>
                      <a:off x="6783327" y="3887935"/>
                      <a:ext cx="1840247" cy="961097"/>
                    </a:xfrm>
                    <a:prstGeom prst="rect">
                      <a:avLst/>
                    </a:prstGeom>
                    <a:solidFill>
                      <a:srgbClr val="FFFFFF">
                        <a:alpha val="81961"/>
                      </a:srgbClr>
                    </a:solidFill>
                  </p:spPr>
                  <p:txBody>
                    <a:bodyPr wrap="none" rtlCol="0">
                      <a:spAutoFit/>
                    </a:bodyPr>
                    <a:lstStyle/>
                    <a:p>
                      <a:pPr algn="ctr"/>
                      <a:r>
                        <a:rPr kumimoji="1" lang="en-US" altLang="ja-JP" sz="1600" dirty="0">
                          <a:solidFill>
                            <a:schemeClr val="accent2">
                              <a:lumMod val="50000"/>
                            </a:schemeClr>
                          </a:solidFill>
                          <a:latin typeface="Hiragino Maru Gothic Pro W4" panose="020F0400000000000000" pitchFamily="34" charset="-128"/>
                          <a:ea typeface="Hiragino Maru Gothic Pro W4" panose="020F0400000000000000" pitchFamily="34" charset="-128"/>
                        </a:rPr>
                        <a:t> </a:t>
                      </a:r>
                      <a:r>
                        <a:rPr kumimoji="1" lang="en-US" altLang="ja-JP" dirty="0">
                          <a:solidFill>
                            <a:schemeClr val="accent2">
                              <a:lumMod val="50000"/>
                            </a:schemeClr>
                          </a:solidFill>
                          <a:ea typeface="Hiragino Maru Gothic Pro W4" panose="020F0400000000000000" pitchFamily="34" charset="-128"/>
                        </a:rPr>
                        <a:t>Terminal velocity</a:t>
                      </a:r>
                    </a:p>
                    <a:p>
                      <a:pPr algn="ctr"/>
                      <a:r>
                        <a:rPr kumimoji="1" lang="en-US" altLang="ja-JP" dirty="0">
                          <a:solidFill>
                            <a:schemeClr val="accent2">
                              <a:lumMod val="50000"/>
                            </a:schemeClr>
                          </a:solidFill>
                          <a:ea typeface="Hiragino Maru Gothic Pro W4" panose="020F0400000000000000" pitchFamily="34" charset="-128"/>
                        </a:rPr>
                        <a:t>of stellar wind</a:t>
                      </a:r>
                    </a:p>
                    <a:p>
                      <a:pPr algn="ctr"/>
                      <a14:m>
                        <m:oMathPara xmlns:m="http://schemas.openxmlformats.org/officeDocument/2006/math">
                          <m:oMathParaPr>
                            <m:jc m:val="centerGroup"/>
                          </m:oMathParaPr>
                          <m:oMath xmlns:m="http://schemas.openxmlformats.org/officeDocument/2006/math">
                            <m:r>
                              <a:rPr kumimoji="1" lang="en-US" altLang="ja-JP" sz="2000" b="0" i="1" smtClean="0">
                                <a:solidFill>
                                  <a:schemeClr val="accent2">
                                    <a:lumMod val="50000"/>
                                  </a:schemeClr>
                                </a:solidFill>
                                <a:latin typeface="Cambria Math" panose="02040503050406030204" pitchFamily="18" charset="0"/>
                              </a:rPr>
                              <m:t>3100 </m:t>
                            </m:r>
                            <m:sSup>
                              <m:sSupPr>
                                <m:ctrlP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ctrlPr>
                              </m:sSupPr>
                              <m:e>
                                <m:r>
                                  <m:rPr>
                                    <m:nor/>
                                  </m:rPr>
                                  <a:rPr kumimoji="1" lang="en-US" altLang="ja-JP" sz="2000" b="0" i="0" smtClean="0">
                                    <a:solidFill>
                                      <a:schemeClr val="accent2">
                                        <a:lumMod val="50000"/>
                                      </a:schemeClr>
                                    </a:solidFill>
                                    <a:ea typeface="Cambria Math" panose="02040503050406030204" pitchFamily="18" charset="0"/>
                                  </a:rPr>
                                  <m:t>km</m:t>
                                </m:r>
                                <m:r>
                                  <m:rPr>
                                    <m:nor/>
                                  </m:rPr>
                                  <a:rPr kumimoji="1" lang="en-US" altLang="ja-JP" sz="2000" b="0" i="0" smtClean="0">
                                    <a:solidFill>
                                      <a:schemeClr val="accent2">
                                        <a:lumMod val="50000"/>
                                      </a:schemeClr>
                                    </a:solidFill>
                                    <a:ea typeface="Cambria Math" panose="02040503050406030204" pitchFamily="18" charset="0"/>
                                  </a:rPr>
                                  <m:t> </m:t>
                                </m:r>
                                <m:r>
                                  <m:rPr>
                                    <m:nor/>
                                  </m:rPr>
                                  <a:rPr kumimoji="1" lang="en-US" altLang="ja-JP" sz="2000" b="0" i="0" smtClean="0">
                                    <a:solidFill>
                                      <a:schemeClr val="accent2">
                                        <a:lumMod val="50000"/>
                                      </a:schemeClr>
                                    </a:solidFill>
                                    <a:ea typeface="Cambria Math" panose="02040503050406030204" pitchFamily="18" charset="0"/>
                                  </a:rPr>
                                  <m:t>s</m:t>
                                </m:r>
                              </m:e>
                              <m:sup>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−1</m:t>
                                </m:r>
                              </m:sup>
                            </m:sSup>
                            <m:r>
                              <a:rPr kumimoji="1" lang="en-US" altLang="ja-JP" sz="2000" b="0" i="1" smtClean="0">
                                <a:solidFill>
                                  <a:schemeClr val="accent2">
                                    <a:lumMod val="50000"/>
                                  </a:schemeClr>
                                </a:solidFill>
                                <a:latin typeface="Cambria Math" panose="02040503050406030204" pitchFamily="18" charset="0"/>
                              </a:rPr>
                              <m:t> </m:t>
                            </m:r>
                          </m:oMath>
                        </m:oMathPara>
                      </a14:m>
                      <a:endParaRPr kumimoji="1" lang="ja-JP" altLang="en-US">
                        <a:solidFill>
                          <a:schemeClr val="accent2">
                            <a:lumMod val="50000"/>
                          </a:schemeClr>
                        </a:solidFill>
                      </a:endParaRPr>
                    </a:p>
                  </p:txBody>
                </p:sp>
              </mc:Choice>
              <mc:Fallback xmlns="">
                <p:sp>
                  <p:nvSpPr>
                    <p:cNvPr id="35" name="テキスト ボックス 34">
                      <a:extLst>
                        <a:ext uri="{FF2B5EF4-FFF2-40B4-BE49-F238E27FC236}">
                          <a16:creationId xmlns:a16="http://schemas.microsoft.com/office/drawing/2014/main" id="{192A3970-3E6D-B041-B8FC-13C5C107DBA2}"/>
                        </a:ext>
                      </a:extLst>
                    </p:cNvPr>
                    <p:cNvSpPr txBox="1">
                      <a:spLocks noRot="1" noChangeAspect="1" noMove="1" noResize="1" noEditPoints="1" noAdjustHandles="1" noChangeArrowheads="1" noChangeShapeType="1" noTextEdit="1"/>
                    </p:cNvSpPr>
                    <p:nvPr/>
                  </p:nvSpPr>
                  <p:spPr>
                    <a:xfrm>
                      <a:off x="6783327" y="3887935"/>
                      <a:ext cx="1840247" cy="961097"/>
                    </a:xfrm>
                    <a:prstGeom prst="rect">
                      <a:avLst/>
                    </a:prstGeom>
                    <a:blipFill>
                      <a:blip r:embed="rId9"/>
                      <a:stretch>
                        <a:fillRect t="-3947" r="-2055"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5EB08F9B-624B-4A49-859C-CE6A4496A77D}"/>
                        </a:ext>
                      </a:extLst>
                    </p:cNvPr>
                    <p:cNvSpPr txBox="1"/>
                    <p:nvPr/>
                  </p:nvSpPr>
                  <p:spPr>
                    <a:xfrm>
                      <a:off x="2431708" y="4487309"/>
                      <a:ext cx="2211459" cy="738151"/>
                    </a:xfrm>
                    <a:prstGeom prst="rect">
                      <a:avLst/>
                    </a:prstGeom>
                    <a:solidFill>
                      <a:srgbClr val="FFFFFF">
                        <a:alpha val="80000"/>
                      </a:srgbClr>
                    </a:solidFill>
                  </p:spPr>
                  <p:txBody>
                    <a:bodyPr wrap="square" rtlCol="0">
                      <a:spAutoFit/>
                    </a:bodyPr>
                    <a:lstStyle/>
                    <a:p>
                      <a:pPr algn="ctr"/>
                      <a:r>
                        <a:rPr kumimoji="1" lang="en-US" altLang="ja-JP" dirty="0">
                          <a:solidFill>
                            <a:schemeClr val="accent1">
                              <a:lumMod val="50000"/>
                            </a:schemeClr>
                          </a:solidFill>
                          <a:ea typeface="Hiragino Maru Gothic Pro W4" panose="020F0400000000000000" pitchFamily="34" charset="-128"/>
                        </a:rPr>
                        <a:t>Mass-loss rate </a:t>
                      </a:r>
                      <a14:m>
                        <m:oMath xmlns:m="http://schemas.openxmlformats.org/officeDocument/2006/math">
                          <m:acc>
                            <m:accPr>
                              <m:chr m:val="̇"/>
                              <m:ctrlPr>
                                <a:rPr kumimoji="1" lang="en-US" altLang="ja-JP" sz="2000" i="1" smtClean="0">
                                  <a:solidFill>
                                    <a:schemeClr val="accent1">
                                      <a:lumMod val="50000"/>
                                    </a:schemeClr>
                                  </a:solidFill>
                                  <a:latin typeface="Cambria Math" panose="02040503050406030204" pitchFamily="18" charset="0"/>
                                </a:rPr>
                              </m:ctrlPr>
                            </m:accPr>
                            <m:e>
                              <m:r>
                                <a:rPr kumimoji="1" lang="en-US" altLang="ja-JP" sz="2000" b="0" i="1" smtClean="0">
                                  <a:solidFill>
                                    <a:schemeClr val="accent1">
                                      <a:lumMod val="50000"/>
                                    </a:schemeClr>
                                  </a:solidFill>
                                  <a:latin typeface="Cambria Math" panose="02040503050406030204" pitchFamily="18" charset="0"/>
                                </a:rPr>
                                <m:t>𝑀</m:t>
                              </m:r>
                            </m:e>
                          </m:acc>
                        </m:oMath>
                      </a14:m>
                      <a:endParaRPr kumimoji="1" lang="en-US" altLang="ja-JP" sz="2000" b="0" i="1" dirty="0">
                        <a:solidFill>
                          <a:schemeClr val="accent1">
                            <a:lumMod val="50000"/>
                          </a:schemeClr>
                        </a:solidFill>
                      </a:endParaRPr>
                    </a:p>
                    <a:p>
                      <a:pPr algn="ctr"/>
                      <a14:m>
                        <m:oMathPara xmlns:m="http://schemas.openxmlformats.org/officeDocument/2006/math">
                          <m:oMathParaPr>
                            <m:jc m:val="centerGroup"/>
                          </m:oMathParaPr>
                          <m:oMath xmlns:m="http://schemas.openxmlformats.org/officeDocument/2006/math">
                            <m:r>
                              <a:rPr kumimoji="1" lang="en-US" altLang="ja-JP" sz="2000" b="0" i="1" smtClean="0">
                                <a:solidFill>
                                  <a:schemeClr val="accent1">
                                    <a:lumMod val="50000"/>
                                  </a:schemeClr>
                                </a:solidFill>
                                <a:latin typeface="Cambria Math" panose="02040503050406030204" pitchFamily="18" charset="0"/>
                              </a:rPr>
                              <m:t>22</m:t>
                            </m:r>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m:t>
                            </m:r>
                            <m:sSup>
                              <m:sSupPr>
                                <m:ctrlP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ctrlPr>
                              </m:sSupPr>
                              <m:e>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10</m:t>
                                </m:r>
                              </m:e>
                              <m:sup>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−6</m:t>
                                </m:r>
                              </m:sup>
                            </m:sSup>
                            <m:sSub>
                              <m:sSubPr>
                                <m:ctrlP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ctrlPr>
                              </m:sSubPr>
                              <m:e>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𝑀</m:t>
                                </m:r>
                              </m:e>
                              <m:sub>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m:t>
                                </m:r>
                              </m:sub>
                            </m:sSub>
                            <m:sSup>
                              <m:sSupPr>
                                <m:ctrlP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ctrlPr>
                              </m:sSupPr>
                              <m:e>
                                <m:r>
                                  <m:rPr>
                                    <m:nor/>
                                  </m:rPr>
                                  <a:rPr kumimoji="1" lang="en-US" altLang="ja-JP" sz="2000" b="0" i="0" smtClean="0">
                                    <a:solidFill>
                                      <a:schemeClr val="accent1">
                                        <a:lumMod val="50000"/>
                                      </a:schemeClr>
                                    </a:solidFill>
                                    <a:ea typeface="Cambria Math" panose="02040503050406030204" pitchFamily="18" charset="0"/>
                                  </a:rPr>
                                  <m:t>yr</m:t>
                                </m:r>
                              </m:e>
                              <m:sup>
                                <m:r>
                                  <a:rPr kumimoji="1" lang="en-US" altLang="ja-JP" sz="2000" b="0" i="1" smtClean="0">
                                    <a:solidFill>
                                      <a:schemeClr val="accent1">
                                        <a:lumMod val="50000"/>
                                      </a:schemeClr>
                                    </a:solidFill>
                                    <a:latin typeface="Cambria Math" panose="02040503050406030204" pitchFamily="18" charset="0"/>
                                    <a:ea typeface="Cambria Math" panose="02040503050406030204" pitchFamily="18" charset="0"/>
                                  </a:rPr>
                                  <m:t>−1</m:t>
                                </m:r>
                              </m:sup>
                            </m:sSup>
                            <m:r>
                              <a:rPr kumimoji="1" lang="en-US" altLang="ja-JP" sz="2000" b="0" i="1" smtClean="0">
                                <a:solidFill>
                                  <a:schemeClr val="accent1">
                                    <a:lumMod val="50000"/>
                                  </a:schemeClr>
                                </a:solidFill>
                                <a:latin typeface="Cambria Math" panose="02040503050406030204" pitchFamily="18" charset="0"/>
                              </a:rPr>
                              <m:t> </m:t>
                            </m:r>
                          </m:oMath>
                        </m:oMathPara>
                      </a14:m>
                      <a:endParaRPr kumimoji="1" lang="ja-JP" altLang="en-US" sz="2000">
                        <a:solidFill>
                          <a:schemeClr val="accent1">
                            <a:lumMod val="50000"/>
                          </a:schemeClr>
                        </a:solidFill>
                      </a:endParaRPr>
                    </a:p>
                  </p:txBody>
                </p:sp>
              </mc:Choice>
              <mc:Fallback xmlns="">
                <p:sp>
                  <p:nvSpPr>
                    <p:cNvPr id="32" name="テキスト ボックス 31">
                      <a:extLst>
                        <a:ext uri="{FF2B5EF4-FFF2-40B4-BE49-F238E27FC236}">
                          <a16:creationId xmlns:a16="http://schemas.microsoft.com/office/drawing/2014/main" id="{5EB08F9B-624B-4A49-859C-CE6A4496A77D}"/>
                        </a:ext>
                      </a:extLst>
                    </p:cNvPr>
                    <p:cNvSpPr txBox="1">
                      <a:spLocks noRot="1" noChangeAspect="1" noMove="1" noResize="1" noEditPoints="1" noAdjustHandles="1" noChangeArrowheads="1" noChangeShapeType="1" noTextEdit="1"/>
                    </p:cNvSpPr>
                    <p:nvPr/>
                  </p:nvSpPr>
                  <p:spPr>
                    <a:xfrm>
                      <a:off x="2431708" y="4487309"/>
                      <a:ext cx="2211459" cy="738151"/>
                    </a:xfrm>
                    <a:prstGeom prst="rect">
                      <a:avLst/>
                    </a:prstGeom>
                    <a:blipFill>
                      <a:blip r:embed="rId10"/>
                      <a:stretch>
                        <a:fillRect b="-84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7F74F9A6-FD76-A94F-9067-1E9F5EA50CC8}"/>
                        </a:ext>
                      </a:extLst>
                    </p:cNvPr>
                    <p:cNvSpPr txBox="1"/>
                    <p:nvPr/>
                  </p:nvSpPr>
                  <p:spPr>
                    <a:xfrm>
                      <a:off x="5023339" y="4834502"/>
                      <a:ext cx="2195729" cy="738151"/>
                    </a:xfrm>
                    <a:prstGeom prst="rect">
                      <a:avLst/>
                    </a:prstGeom>
                    <a:solidFill>
                      <a:srgbClr val="FFFFFF">
                        <a:alpha val="67059"/>
                      </a:srgbClr>
                    </a:solidFill>
                  </p:spPr>
                  <p:txBody>
                    <a:bodyPr wrap="none" rtlCol="0">
                      <a:spAutoFit/>
                    </a:bodyPr>
                    <a:lstStyle/>
                    <a:p>
                      <a:pPr algn="ctr"/>
                      <a:r>
                        <a:rPr kumimoji="1" lang="en-US" altLang="ja-JP" dirty="0">
                          <a:solidFill>
                            <a:schemeClr val="accent2">
                              <a:lumMod val="50000"/>
                            </a:schemeClr>
                          </a:solidFill>
                          <a:ea typeface="Hiragino Maru Gothic Pro W4" panose="020F0400000000000000" pitchFamily="34" charset="-128"/>
                        </a:rPr>
                        <a:t>Mass-loss rate </a:t>
                      </a:r>
                      <a14:m>
                        <m:oMath xmlns:m="http://schemas.openxmlformats.org/officeDocument/2006/math">
                          <m:acc>
                            <m:accPr>
                              <m:chr m:val="̇"/>
                              <m:ctrlPr>
                                <a:rPr kumimoji="1" lang="en-US" altLang="ja-JP" sz="2000" i="1" smtClean="0">
                                  <a:solidFill>
                                    <a:schemeClr val="accent2">
                                      <a:lumMod val="50000"/>
                                    </a:schemeClr>
                                  </a:solidFill>
                                  <a:latin typeface="Cambria Math" panose="02040503050406030204" pitchFamily="18" charset="0"/>
                                </a:rPr>
                              </m:ctrlPr>
                            </m:accPr>
                            <m:e>
                              <m:r>
                                <a:rPr kumimoji="1" lang="en-US" altLang="ja-JP" sz="2000" b="0" i="1" smtClean="0">
                                  <a:solidFill>
                                    <a:schemeClr val="accent2">
                                      <a:lumMod val="50000"/>
                                    </a:schemeClr>
                                  </a:solidFill>
                                  <a:latin typeface="Cambria Math" panose="02040503050406030204" pitchFamily="18" charset="0"/>
                                </a:rPr>
                                <m:t>𝑀</m:t>
                              </m:r>
                            </m:e>
                          </m:acc>
                        </m:oMath>
                      </a14:m>
                      <a:endParaRPr kumimoji="1" lang="en-US" altLang="ja-JP" sz="2000" b="0" i="1" dirty="0">
                        <a:solidFill>
                          <a:schemeClr val="accent2">
                            <a:lumMod val="50000"/>
                          </a:schemeClr>
                        </a:solidFill>
                      </a:endParaRPr>
                    </a:p>
                    <a:p>
                      <a:pPr algn="ctr"/>
                      <a14:m>
                        <m:oMathPara xmlns:m="http://schemas.openxmlformats.org/officeDocument/2006/math">
                          <m:oMathParaPr>
                            <m:jc m:val="centerGroup"/>
                          </m:oMathParaPr>
                          <m:oMath xmlns:m="http://schemas.openxmlformats.org/officeDocument/2006/math">
                            <m:r>
                              <a:rPr kumimoji="1" lang="en-US" altLang="ja-JP" sz="2000" b="0" i="1" smtClean="0">
                                <a:solidFill>
                                  <a:schemeClr val="accent2">
                                    <a:lumMod val="50000"/>
                                  </a:schemeClr>
                                </a:solidFill>
                                <a:latin typeface="Cambria Math" panose="02040503050406030204" pitchFamily="18" charset="0"/>
                              </a:rPr>
                              <m:t>0.9</m:t>
                            </m:r>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m:t>
                            </m:r>
                            <m:sSup>
                              <m:sSupPr>
                                <m:ctrlP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ctrlPr>
                              </m:sSupPr>
                              <m:e>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10</m:t>
                                </m:r>
                              </m:e>
                              <m:sup>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−6</m:t>
                                </m:r>
                              </m:sup>
                            </m:sSup>
                            <m:sSub>
                              <m:sSubPr>
                                <m:ctrlP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ctrlPr>
                              </m:sSubPr>
                              <m:e>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𝑀</m:t>
                                </m:r>
                              </m:e>
                              <m:sub>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m:t>
                                </m:r>
                              </m:sub>
                            </m:sSub>
                            <m:sSup>
                              <m:sSupPr>
                                <m:ctrlP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ctrlPr>
                              </m:sSupPr>
                              <m:e>
                                <m:r>
                                  <m:rPr>
                                    <m:nor/>
                                  </m:rPr>
                                  <a:rPr kumimoji="1" lang="en-US" altLang="ja-JP" sz="2000" b="0" i="0" smtClean="0">
                                    <a:solidFill>
                                      <a:schemeClr val="accent2">
                                        <a:lumMod val="50000"/>
                                      </a:schemeClr>
                                    </a:solidFill>
                                    <a:ea typeface="Cambria Math" panose="02040503050406030204" pitchFamily="18" charset="0"/>
                                  </a:rPr>
                                  <m:t>yr</m:t>
                                </m:r>
                              </m:e>
                              <m:sup>
                                <m:r>
                                  <a:rPr kumimoji="1" lang="en-US" altLang="ja-JP" sz="2000" b="0" i="1" smtClean="0">
                                    <a:solidFill>
                                      <a:schemeClr val="accent2">
                                        <a:lumMod val="50000"/>
                                      </a:schemeClr>
                                    </a:solidFill>
                                    <a:latin typeface="Cambria Math" panose="02040503050406030204" pitchFamily="18" charset="0"/>
                                    <a:ea typeface="Cambria Math" panose="02040503050406030204" pitchFamily="18" charset="0"/>
                                  </a:rPr>
                                  <m:t>−1</m:t>
                                </m:r>
                              </m:sup>
                            </m:sSup>
                            <m:r>
                              <a:rPr kumimoji="1" lang="en-US" altLang="ja-JP" sz="2000" b="0" i="1" smtClean="0">
                                <a:solidFill>
                                  <a:schemeClr val="accent2">
                                    <a:lumMod val="50000"/>
                                  </a:schemeClr>
                                </a:solidFill>
                                <a:latin typeface="Cambria Math" panose="02040503050406030204" pitchFamily="18" charset="0"/>
                              </a:rPr>
                              <m:t> </m:t>
                            </m:r>
                          </m:oMath>
                        </m:oMathPara>
                      </a14:m>
                      <a:endParaRPr kumimoji="1" lang="ja-JP" altLang="en-US" sz="2000">
                        <a:solidFill>
                          <a:schemeClr val="accent2">
                            <a:lumMod val="50000"/>
                          </a:schemeClr>
                        </a:solidFill>
                      </a:endParaRPr>
                    </a:p>
                  </p:txBody>
                </p:sp>
              </mc:Choice>
              <mc:Fallback xmlns="">
                <p:sp>
                  <p:nvSpPr>
                    <p:cNvPr id="33" name="テキスト ボックス 32">
                      <a:extLst>
                        <a:ext uri="{FF2B5EF4-FFF2-40B4-BE49-F238E27FC236}">
                          <a16:creationId xmlns:a16="http://schemas.microsoft.com/office/drawing/2014/main" id="{7F74F9A6-FD76-A94F-9067-1E9F5EA50CC8}"/>
                        </a:ext>
                      </a:extLst>
                    </p:cNvPr>
                    <p:cNvSpPr txBox="1">
                      <a:spLocks noRot="1" noChangeAspect="1" noMove="1" noResize="1" noEditPoints="1" noAdjustHandles="1" noChangeArrowheads="1" noChangeShapeType="1" noTextEdit="1"/>
                    </p:cNvSpPr>
                    <p:nvPr/>
                  </p:nvSpPr>
                  <p:spPr>
                    <a:xfrm>
                      <a:off x="5023339" y="4834502"/>
                      <a:ext cx="2195729" cy="738151"/>
                    </a:xfrm>
                    <a:prstGeom prst="rect">
                      <a:avLst/>
                    </a:prstGeom>
                    <a:blipFill>
                      <a:blip r:embed="rId11"/>
                      <a:stretch>
                        <a:fillRect b="-8475"/>
                      </a:stretch>
                    </a:blipFill>
                  </p:spPr>
                  <p:txBody>
                    <a:bodyPr/>
                    <a:lstStyle/>
                    <a:p>
                      <a:r>
                        <a:rPr lang="ja-JP" altLang="en-US">
                          <a:noFill/>
                        </a:rPr>
                        <a:t> </a:t>
                      </a:r>
                    </a:p>
                  </p:txBody>
                </p:sp>
              </mc:Fallback>
            </mc:AlternateContent>
          </p:grpSp>
        </p:grpSp>
        <p:sp>
          <p:nvSpPr>
            <p:cNvPr id="42" name="テキスト ボックス 41">
              <a:extLst>
                <a:ext uri="{FF2B5EF4-FFF2-40B4-BE49-F238E27FC236}">
                  <a16:creationId xmlns:a16="http://schemas.microsoft.com/office/drawing/2014/main" id="{208C0200-A7A3-0A46-90CD-73D7695A1A77}"/>
                </a:ext>
              </a:extLst>
            </p:cNvPr>
            <p:cNvSpPr txBox="1"/>
            <p:nvPr/>
          </p:nvSpPr>
          <p:spPr>
            <a:xfrm>
              <a:off x="803561" y="519817"/>
              <a:ext cx="4151481" cy="584775"/>
            </a:xfrm>
            <a:prstGeom prst="rect">
              <a:avLst/>
            </a:prstGeom>
            <a:noFill/>
          </p:spPr>
          <p:txBody>
            <a:bodyPr vert="horz" wrap="square" lIns="90000" rtlCol="0">
              <a:spAutoFit/>
            </a:bodyPr>
            <a:lstStyle/>
            <a:p>
              <a:r>
                <a:rPr kumimoji="1" lang="en-US" altLang="ja-JP" dirty="0">
                  <a:solidFill>
                    <a:schemeClr val="accent1">
                      <a:lumMod val="75000"/>
                    </a:schemeClr>
                  </a:solidFill>
                  <a:latin typeface="Hiragino Maru Gothic Pro W4" panose="020F0400000000000000" pitchFamily="34" charset="-128"/>
                  <a:ea typeface="Hiragino Maru Gothic Pro W4" panose="020F0400000000000000" pitchFamily="34" charset="-128"/>
                </a:rPr>
                <a:t>   </a:t>
              </a:r>
              <a:r>
                <a:rPr kumimoji="1" lang="en-US" altLang="ja-JP" sz="2400" dirty="0">
                  <a:solidFill>
                    <a:schemeClr val="accent1">
                      <a:lumMod val="75000"/>
                    </a:schemeClr>
                  </a:solidFill>
                  <a:ea typeface="Hiragino Maru Gothic Pro W4" panose="020F0400000000000000" pitchFamily="34" charset="-128"/>
                </a:rPr>
                <a:t>Shock cone : emitting </a:t>
              </a:r>
              <a:r>
                <a:rPr kumimoji="1" lang="en-US" altLang="ja-JP" sz="3200" b="1" u="sng" dirty="0">
                  <a:ln w="3175">
                    <a:solidFill>
                      <a:schemeClr val="tx1"/>
                    </a:solidFill>
                  </a:ln>
                  <a:solidFill>
                    <a:srgbClr val="FFFF00"/>
                  </a:solidFill>
                  <a:ea typeface="Hiragino Maru Gothic Pro W4" panose="020F0400000000000000" pitchFamily="34" charset="-128"/>
                </a:rPr>
                <a:t>X-rays</a:t>
              </a:r>
              <a:endParaRPr kumimoji="1" lang="en-US" altLang="ja-JP" dirty="0">
                <a:ln w="3175">
                  <a:solidFill>
                    <a:schemeClr val="tx1"/>
                  </a:solidFill>
                </a:ln>
                <a:solidFill>
                  <a:srgbClr val="FFFF00"/>
                </a:solidFill>
                <a:ea typeface="Hiragino Maru Gothic Pro W4" panose="020F0400000000000000" pitchFamily="34" charset="-128"/>
              </a:endParaRPr>
            </a:p>
          </p:txBody>
        </p:sp>
      </p:grpSp>
      <p:sp>
        <p:nvSpPr>
          <p:cNvPr id="6" name="正方形/長方形 5">
            <a:extLst>
              <a:ext uri="{FF2B5EF4-FFF2-40B4-BE49-F238E27FC236}">
                <a16:creationId xmlns:a16="http://schemas.microsoft.com/office/drawing/2014/main" id="{2B9DDA2E-1E96-244D-8FF8-980788EECB0B}"/>
              </a:ext>
            </a:extLst>
          </p:cNvPr>
          <p:cNvSpPr/>
          <p:nvPr/>
        </p:nvSpPr>
        <p:spPr>
          <a:xfrm>
            <a:off x="2961407" y="5932772"/>
            <a:ext cx="3135355" cy="707886"/>
          </a:xfrm>
          <a:prstGeom prst="rect">
            <a:avLst/>
          </a:prstGeom>
          <a:solidFill>
            <a:srgbClr val="FFFFFF"/>
          </a:solidFill>
        </p:spPr>
        <p:txBody>
          <a:bodyPr wrap="square">
            <a:spAutoFit/>
          </a:bodyPr>
          <a:lstStyle/>
          <a:p>
            <a:pPr algn="ctr"/>
            <a:r>
              <a:rPr lang="en" altLang="ja-JP" sz="2000" b="1" dirty="0" err="1">
                <a:solidFill>
                  <a:schemeClr val="accent6">
                    <a:lumMod val="50000"/>
                  </a:schemeClr>
                </a:solidFill>
                <a:latin typeface="+mn-ea"/>
              </a:rPr>
              <a:t>Monnier+2011</a:t>
            </a:r>
            <a:r>
              <a:rPr lang="en" altLang="ja-JP" sz="2000" b="1" dirty="0">
                <a:solidFill>
                  <a:schemeClr val="accent6">
                    <a:lumMod val="50000"/>
                  </a:schemeClr>
                </a:solidFill>
                <a:latin typeface="+mn-ea"/>
              </a:rPr>
              <a:t>, </a:t>
            </a:r>
            <a:r>
              <a:rPr lang="en" altLang="ja-JP" sz="2000" b="1" dirty="0" err="1">
                <a:solidFill>
                  <a:schemeClr val="accent6">
                    <a:lumMod val="50000"/>
                  </a:schemeClr>
                </a:solidFill>
                <a:latin typeface="+mn-ea"/>
              </a:rPr>
              <a:t>Sugawara+2015</a:t>
            </a:r>
            <a:endParaRPr lang="en" altLang="ja-JP" sz="2000" b="1" dirty="0">
              <a:solidFill>
                <a:schemeClr val="accent6">
                  <a:lumMod val="50000"/>
                </a:schemeClr>
              </a:solidFill>
              <a:latin typeface="+mn-ea"/>
            </a:endParaRPr>
          </a:p>
        </p:txBody>
      </p:sp>
      <p:sp>
        <p:nvSpPr>
          <p:cNvPr id="53" name="線吹き出し 2 (枠付き) 52">
            <a:extLst>
              <a:ext uri="{FF2B5EF4-FFF2-40B4-BE49-F238E27FC236}">
                <a16:creationId xmlns:a16="http://schemas.microsoft.com/office/drawing/2014/main" id="{CE1FE1B8-88AE-974D-88F2-37B52D5E89C4}"/>
              </a:ext>
            </a:extLst>
          </p:cNvPr>
          <p:cNvSpPr/>
          <p:nvPr/>
        </p:nvSpPr>
        <p:spPr>
          <a:xfrm>
            <a:off x="338235" y="5326256"/>
            <a:ext cx="4201954" cy="380052"/>
          </a:xfrm>
          <a:prstGeom prst="borderCallout2">
            <a:avLst>
              <a:gd name="adj1" fmla="val -163"/>
              <a:gd name="adj2" fmla="val 26880"/>
              <a:gd name="adj3" fmla="val -128579"/>
              <a:gd name="adj4" fmla="val 27520"/>
              <a:gd name="adj5" fmla="val -426445"/>
              <a:gd name="adj6" fmla="val 89522"/>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a:solidFill>
                  <a:schemeClr val="tx1"/>
                </a:solidFill>
              </a:rPr>
              <a:t> The shock cone is open to the O star</a:t>
            </a:r>
            <a:endParaRPr kumimoji="1" lang="ja-JP" altLang="en-US" sz="1600">
              <a:solidFill>
                <a:schemeClr val="tx1"/>
              </a:solidFill>
            </a:endParaRPr>
          </a:p>
        </p:txBody>
      </p:sp>
      <p:sp>
        <p:nvSpPr>
          <p:cNvPr id="37" name="右矢印 36">
            <a:extLst>
              <a:ext uri="{FF2B5EF4-FFF2-40B4-BE49-F238E27FC236}">
                <a16:creationId xmlns:a16="http://schemas.microsoft.com/office/drawing/2014/main" id="{3D590C38-A431-734F-8D0E-58D860DCA7C7}"/>
              </a:ext>
            </a:extLst>
          </p:cNvPr>
          <p:cNvSpPr/>
          <p:nvPr/>
        </p:nvSpPr>
        <p:spPr>
          <a:xfrm>
            <a:off x="5040419" y="1045990"/>
            <a:ext cx="987474" cy="235680"/>
          </a:xfrm>
          <a:prstGeom prst="rightArrow">
            <a:avLst>
              <a:gd name="adj1" fmla="val 27103"/>
              <a:gd name="adj2" fmla="val 124046"/>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7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20</a:t>
            </a:fld>
            <a:endParaRPr kumimoji="1" lang="ja-JP" altLang="en-US"/>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2A082396-6D1F-93C8-8936-4F30E7B85412}"/>
              </a:ext>
            </a:extLst>
          </p:cNvPr>
          <p:cNvPicPr>
            <a:picLocks noChangeAspect="1"/>
          </p:cNvPicPr>
          <p:nvPr/>
        </p:nvPicPr>
        <p:blipFill>
          <a:blip r:embed="rId3"/>
          <a:stretch>
            <a:fillRect/>
          </a:stretch>
        </p:blipFill>
        <p:spPr>
          <a:xfrm>
            <a:off x="29348" y="831660"/>
            <a:ext cx="6678655" cy="5482913"/>
          </a:xfrm>
          <a:prstGeom prst="rect">
            <a:avLst/>
          </a:prstGeom>
        </p:spPr>
      </p:pic>
      <p:sp>
        <p:nvSpPr>
          <p:cNvPr id="21" name="正方形/長方形 20">
            <a:extLst>
              <a:ext uri="{FF2B5EF4-FFF2-40B4-BE49-F238E27FC236}">
                <a16:creationId xmlns:a16="http://schemas.microsoft.com/office/drawing/2014/main" id="{87633E5F-4A16-6B8C-5AE9-382B505A6D31}"/>
              </a:ext>
            </a:extLst>
          </p:cNvPr>
          <p:cNvSpPr/>
          <p:nvPr/>
        </p:nvSpPr>
        <p:spPr>
          <a:xfrm>
            <a:off x="5902543" y="1212688"/>
            <a:ext cx="805460" cy="184856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4DB8AED-F39D-B86A-ED5F-917037B38D32}"/>
              </a:ext>
            </a:extLst>
          </p:cNvPr>
          <p:cNvSpPr txBox="1"/>
          <p:nvPr/>
        </p:nvSpPr>
        <p:spPr>
          <a:xfrm>
            <a:off x="2474909" y="907060"/>
            <a:ext cx="1875706" cy="461665"/>
          </a:xfrm>
          <a:prstGeom prst="rect">
            <a:avLst/>
          </a:prstGeom>
          <a:solidFill>
            <a:schemeClr val="bg1"/>
          </a:solidFill>
        </p:spPr>
        <p:txBody>
          <a:bodyPr wrap="none" rtlCol="0">
            <a:spAutoFit/>
          </a:bodyPr>
          <a:lstStyle/>
          <a:p>
            <a:r>
              <a:rPr kumimoji="1" lang="en-US" altLang="ja-JP" sz="2400" b="1" dirty="0" err="1">
                <a:solidFill>
                  <a:schemeClr val="accent6"/>
                </a:solidFill>
              </a:rPr>
              <a:t>Pollock+2005</a:t>
            </a:r>
            <a:endParaRPr kumimoji="1" lang="ja-JP" altLang="en-US" sz="2400" b="1">
              <a:solidFill>
                <a:schemeClr val="accent6"/>
              </a:solidFill>
            </a:endParaRPr>
          </a:p>
        </p:txBody>
      </p:sp>
      <p:sp>
        <p:nvSpPr>
          <p:cNvPr id="5" name="テキスト ボックス 4">
            <a:extLst>
              <a:ext uri="{FF2B5EF4-FFF2-40B4-BE49-F238E27FC236}">
                <a16:creationId xmlns:a16="http://schemas.microsoft.com/office/drawing/2014/main" id="{4F10E4A8-2FC9-5FF3-B2C9-18EC122ABB75}"/>
              </a:ext>
            </a:extLst>
          </p:cNvPr>
          <p:cNvSpPr txBox="1"/>
          <p:nvPr/>
        </p:nvSpPr>
        <p:spPr>
          <a:xfrm>
            <a:off x="2162977" y="6096012"/>
            <a:ext cx="2801280" cy="400110"/>
          </a:xfrm>
          <a:prstGeom prst="rect">
            <a:avLst/>
          </a:prstGeom>
          <a:solidFill>
            <a:schemeClr val="bg1"/>
          </a:solidFill>
        </p:spPr>
        <p:txBody>
          <a:bodyPr wrap="none" rtlCol="0">
            <a:spAutoFit/>
          </a:bodyPr>
          <a:lstStyle/>
          <a:p>
            <a:r>
              <a:rPr kumimoji="1" lang="en-US" altLang="ja-JP" sz="2000" dirty="0"/>
              <a:t>Ionization Potential (keV)</a:t>
            </a:r>
            <a:endParaRPr kumimoji="1" lang="ja-JP" altLang="en-US" sz="2000"/>
          </a:p>
        </p:txBody>
      </p:sp>
      <p:sp>
        <p:nvSpPr>
          <p:cNvPr id="6" name="テキスト ボックス 5">
            <a:extLst>
              <a:ext uri="{FF2B5EF4-FFF2-40B4-BE49-F238E27FC236}">
                <a16:creationId xmlns:a16="http://schemas.microsoft.com/office/drawing/2014/main" id="{B2A6BB39-A2DF-D309-A728-738879F8EE6F}"/>
              </a:ext>
            </a:extLst>
          </p:cNvPr>
          <p:cNvSpPr txBox="1"/>
          <p:nvPr/>
        </p:nvSpPr>
        <p:spPr>
          <a:xfrm>
            <a:off x="1322922" y="5716272"/>
            <a:ext cx="5392823" cy="400110"/>
          </a:xfrm>
          <a:prstGeom prst="rect">
            <a:avLst/>
          </a:prstGeom>
          <a:solidFill>
            <a:schemeClr val="bg1"/>
          </a:solidFill>
        </p:spPr>
        <p:txBody>
          <a:bodyPr wrap="none" rtlCol="0">
            <a:spAutoFit/>
          </a:bodyPr>
          <a:lstStyle/>
          <a:p>
            <a:r>
              <a:rPr kumimoji="1" lang="en-US" altLang="ja-JP" sz="2000" dirty="0"/>
              <a:t>1                     2                    3                    4                  5</a:t>
            </a:r>
            <a:endParaRPr kumimoji="1" lang="ja-JP" altLang="en-US" sz="2000"/>
          </a:p>
        </p:txBody>
      </p:sp>
      <p:sp>
        <p:nvSpPr>
          <p:cNvPr id="8" name="テキスト ボックス 7">
            <a:extLst>
              <a:ext uri="{FF2B5EF4-FFF2-40B4-BE49-F238E27FC236}">
                <a16:creationId xmlns:a16="http://schemas.microsoft.com/office/drawing/2014/main" id="{C3D15907-BA7F-B9FF-9BF7-DA6878F8097E}"/>
              </a:ext>
            </a:extLst>
          </p:cNvPr>
          <p:cNvSpPr txBox="1"/>
          <p:nvPr/>
        </p:nvSpPr>
        <p:spPr>
          <a:xfrm rot="16200000">
            <a:off x="-1968843" y="3291241"/>
            <a:ext cx="4414991" cy="400110"/>
          </a:xfrm>
          <a:prstGeom prst="rect">
            <a:avLst/>
          </a:prstGeom>
          <a:solidFill>
            <a:schemeClr val="bg1"/>
          </a:solidFill>
        </p:spPr>
        <p:txBody>
          <a:bodyPr wrap="none" rtlCol="0">
            <a:spAutoFit/>
          </a:bodyPr>
          <a:lstStyle/>
          <a:p>
            <a:r>
              <a:rPr kumimoji="1" lang="en-US" altLang="ja-JP" sz="2000" dirty="0"/>
              <a:t>Line Shift              (km/s)         Line </a:t>
            </a:r>
            <a:r>
              <a:rPr kumimoji="1" lang="en-US" altLang="ja-JP" sz="2000" dirty="0" err="1"/>
              <a:t>FWHM</a:t>
            </a:r>
            <a:endParaRPr kumimoji="1" lang="ja-JP" altLang="en-US" sz="2000"/>
          </a:p>
        </p:txBody>
      </p:sp>
      <p:sp>
        <p:nvSpPr>
          <p:cNvPr id="10" name="テキスト ボックス 9">
            <a:extLst>
              <a:ext uri="{FF2B5EF4-FFF2-40B4-BE49-F238E27FC236}">
                <a16:creationId xmlns:a16="http://schemas.microsoft.com/office/drawing/2014/main" id="{F6B55944-5306-0D0A-57A1-E0666166E2F4}"/>
              </a:ext>
            </a:extLst>
          </p:cNvPr>
          <p:cNvSpPr txBox="1"/>
          <p:nvPr/>
        </p:nvSpPr>
        <p:spPr>
          <a:xfrm rot="16200000">
            <a:off x="-1602496" y="3228945"/>
            <a:ext cx="4432624" cy="400110"/>
          </a:xfrm>
          <a:prstGeom prst="rect">
            <a:avLst/>
          </a:prstGeom>
          <a:solidFill>
            <a:schemeClr val="bg1"/>
          </a:solidFill>
        </p:spPr>
        <p:txBody>
          <a:bodyPr wrap="none" rtlCol="0">
            <a:spAutoFit/>
          </a:bodyPr>
          <a:lstStyle/>
          <a:p>
            <a:r>
              <a:rPr kumimoji="1" lang="en-US" altLang="ja-JP" sz="2000" dirty="0"/>
              <a:t>-1000      0      1000     2000    3000    4000</a:t>
            </a:r>
            <a:endParaRPr kumimoji="1" lang="ja-JP" altLang="en-US" sz="2000"/>
          </a:p>
        </p:txBody>
      </p:sp>
      <p:sp>
        <p:nvSpPr>
          <p:cNvPr id="15" name="テキスト ボックス 14">
            <a:extLst>
              <a:ext uri="{FF2B5EF4-FFF2-40B4-BE49-F238E27FC236}">
                <a16:creationId xmlns:a16="http://schemas.microsoft.com/office/drawing/2014/main" id="{7DDCB195-B832-A7AD-D7CD-185B865E608B}"/>
              </a:ext>
            </a:extLst>
          </p:cNvPr>
          <p:cNvSpPr txBox="1"/>
          <p:nvPr/>
        </p:nvSpPr>
        <p:spPr>
          <a:xfrm>
            <a:off x="1151964" y="4155107"/>
            <a:ext cx="3570208" cy="400110"/>
          </a:xfrm>
          <a:prstGeom prst="rect">
            <a:avLst/>
          </a:prstGeom>
          <a:solidFill>
            <a:schemeClr val="bg1"/>
          </a:solidFill>
        </p:spPr>
        <p:txBody>
          <a:bodyPr wrap="none" rtlCol="0">
            <a:spAutoFit/>
          </a:bodyPr>
          <a:lstStyle/>
          <a:p>
            <a:r>
              <a:rPr kumimoji="1" lang="en-US" altLang="ja-JP" sz="2000" dirty="0"/>
              <a:t>O     Ne         Mg    Al  Si                S</a:t>
            </a:r>
            <a:endParaRPr kumimoji="1" lang="ja-JP" altLang="en-US" sz="2000"/>
          </a:p>
        </p:txBody>
      </p:sp>
      <p:sp>
        <p:nvSpPr>
          <p:cNvPr id="20" name="テキスト ボックス 19">
            <a:extLst>
              <a:ext uri="{FF2B5EF4-FFF2-40B4-BE49-F238E27FC236}">
                <a16:creationId xmlns:a16="http://schemas.microsoft.com/office/drawing/2014/main" id="{8743942D-86E9-03CC-B1AE-50B1C127817C}"/>
              </a:ext>
            </a:extLst>
          </p:cNvPr>
          <p:cNvSpPr txBox="1"/>
          <p:nvPr/>
        </p:nvSpPr>
        <p:spPr>
          <a:xfrm>
            <a:off x="5449871" y="4166105"/>
            <a:ext cx="401424" cy="369332"/>
          </a:xfrm>
          <a:prstGeom prst="rect">
            <a:avLst/>
          </a:prstGeom>
          <a:solidFill>
            <a:schemeClr val="bg1"/>
          </a:solidFill>
        </p:spPr>
        <p:txBody>
          <a:bodyPr wrap="square">
            <a:spAutoFit/>
          </a:bodyPr>
          <a:lstStyle/>
          <a:p>
            <a:r>
              <a:rPr kumimoji="1" lang="en-US" altLang="ja-JP" sz="1800" dirty="0" err="1"/>
              <a:t>Ar</a:t>
            </a:r>
            <a:endParaRPr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4"/>
          <a:stretch>
            <a:fillRect/>
          </a:stretch>
        </p:blipFill>
        <p:spPr>
          <a:xfrm>
            <a:off x="5772529" y="908059"/>
            <a:ext cx="3216565" cy="2270516"/>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7777416" y="960634"/>
            <a:ext cx="1211678" cy="646331"/>
          </a:xfrm>
          <a:prstGeom prst="rect">
            <a:avLst/>
          </a:prstGeom>
          <a:noFill/>
        </p:spPr>
        <p:txBody>
          <a:bodyPr wrap="none" rtlCol="0">
            <a:spAutoFit/>
          </a:bodyPr>
          <a:lstStyle/>
          <a:p>
            <a:r>
              <a:rPr kumimoji="1" lang="en-US" altLang="ja-JP" b="1" dirty="0">
                <a:solidFill>
                  <a:schemeClr val="accent6"/>
                </a:solidFill>
              </a:rPr>
              <a:t>Fe   </a:t>
            </a:r>
            <a:r>
              <a:rPr kumimoji="1" lang="en-US" altLang="ja-JP" b="1" dirty="0" err="1">
                <a:solidFill>
                  <a:schemeClr val="accent6"/>
                </a:solidFill>
              </a:rPr>
              <a:t>XRISM</a:t>
            </a:r>
            <a:br>
              <a:rPr kumimoji="1" lang="en-US" altLang="ja-JP" b="1" dirty="0">
                <a:solidFill>
                  <a:schemeClr val="accent6"/>
                </a:solidFill>
              </a:rPr>
            </a:br>
            <a:r>
              <a:rPr kumimoji="1" lang="en-US" altLang="ja-JP" b="1" dirty="0">
                <a:solidFill>
                  <a:schemeClr val="accent6"/>
                </a:solidFill>
              </a:rPr>
              <a:t>Simulation</a:t>
            </a:r>
            <a:endParaRPr kumimoji="1" lang="ja-JP" altLang="en-US" b="1">
              <a:solidFill>
                <a:schemeClr val="accent6"/>
              </a:solidFill>
            </a:endParaRPr>
          </a:p>
        </p:txBody>
      </p:sp>
      <p:pic>
        <p:nvPicPr>
          <p:cNvPr id="22" name="図 21">
            <a:extLst>
              <a:ext uri="{FF2B5EF4-FFF2-40B4-BE49-F238E27FC236}">
                <a16:creationId xmlns:a16="http://schemas.microsoft.com/office/drawing/2014/main" id="{F8B2BDFB-33A3-CEC2-C931-24F0183FB93B}"/>
              </a:ext>
            </a:extLst>
          </p:cNvPr>
          <p:cNvPicPr>
            <a:picLocks noChangeAspect="1"/>
          </p:cNvPicPr>
          <p:nvPr/>
        </p:nvPicPr>
        <p:blipFill>
          <a:blip r:embed="rId5">
            <a:alphaModFix amt="35000"/>
          </a:blip>
          <a:stretch>
            <a:fillRect/>
          </a:stretch>
        </p:blipFill>
        <p:spPr>
          <a:xfrm rot="10800000" flipV="1">
            <a:off x="6506976" y="5632703"/>
            <a:ext cx="2746723" cy="70429"/>
          </a:xfrm>
          <a:prstGeom prst="rect">
            <a:avLst/>
          </a:prstGeom>
        </p:spPr>
      </p:pic>
      <p:sp>
        <p:nvSpPr>
          <p:cNvPr id="24" name="テキスト ボックス 23">
            <a:extLst>
              <a:ext uri="{FF2B5EF4-FFF2-40B4-BE49-F238E27FC236}">
                <a16:creationId xmlns:a16="http://schemas.microsoft.com/office/drawing/2014/main" id="{0B4122C0-02DB-946A-8C27-8524ECBBB79F}"/>
              </a:ext>
            </a:extLst>
          </p:cNvPr>
          <p:cNvSpPr txBox="1"/>
          <p:nvPr/>
        </p:nvSpPr>
        <p:spPr>
          <a:xfrm>
            <a:off x="7837551" y="4056577"/>
            <a:ext cx="1211678" cy="584775"/>
          </a:xfrm>
          <a:prstGeom prst="rect">
            <a:avLst/>
          </a:prstGeom>
          <a:solidFill>
            <a:schemeClr val="bg1"/>
          </a:solidFill>
        </p:spPr>
        <p:txBody>
          <a:bodyPr wrap="square">
            <a:spAutoFit/>
          </a:bodyPr>
          <a:lstStyle/>
          <a:p>
            <a:r>
              <a:rPr kumimoji="1" lang="en-US" altLang="ja-JP" sz="2400" dirty="0">
                <a:solidFill>
                  <a:srgbClr val="FF0000"/>
                </a:solidFill>
              </a:rPr>
              <a:t>Fe     </a:t>
            </a:r>
            <a:r>
              <a:rPr kumimoji="1" lang="en-US" altLang="ja-JP" sz="3200" b="1" dirty="0">
                <a:solidFill>
                  <a:schemeClr val="accent6"/>
                </a:solidFill>
              </a:rPr>
              <a:t>?</a:t>
            </a:r>
            <a:endParaRPr lang="ja-JP" altLang="en-US" sz="2400" b="1">
              <a:solidFill>
                <a:schemeClr val="accent6"/>
              </a:solidFill>
            </a:endParaRPr>
          </a:p>
        </p:txBody>
      </p:sp>
      <p:sp>
        <p:nvSpPr>
          <p:cNvPr id="28" name="円/楕円 27">
            <a:extLst>
              <a:ext uri="{FF2B5EF4-FFF2-40B4-BE49-F238E27FC236}">
                <a16:creationId xmlns:a16="http://schemas.microsoft.com/office/drawing/2014/main" id="{D7698412-4F18-FBEE-B408-86F85CF28F56}"/>
              </a:ext>
            </a:extLst>
          </p:cNvPr>
          <p:cNvSpPr/>
          <p:nvPr/>
        </p:nvSpPr>
        <p:spPr>
          <a:xfrm>
            <a:off x="8328021" y="3565003"/>
            <a:ext cx="661073" cy="1504708"/>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24416B4-58EF-5730-BD43-2046EFB8FFD3}"/>
              </a:ext>
            </a:extLst>
          </p:cNvPr>
          <p:cNvSpPr txBox="1"/>
          <p:nvPr/>
        </p:nvSpPr>
        <p:spPr>
          <a:xfrm>
            <a:off x="7711507" y="5761780"/>
            <a:ext cx="301686" cy="369332"/>
          </a:xfrm>
          <a:prstGeom prst="rect">
            <a:avLst/>
          </a:prstGeom>
          <a:solidFill>
            <a:schemeClr val="bg1"/>
          </a:solidFill>
        </p:spPr>
        <p:txBody>
          <a:bodyPr wrap="none" rtlCol="0">
            <a:spAutoFit/>
          </a:bodyPr>
          <a:lstStyle/>
          <a:p>
            <a:r>
              <a:rPr kumimoji="1" lang="en-US" altLang="ja-JP" dirty="0">
                <a:solidFill>
                  <a:schemeClr val="bg1">
                    <a:lumMod val="65000"/>
                  </a:schemeClr>
                </a:solidFill>
              </a:rPr>
              <a:t>6</a:t>
            </a:r>
          </a:p>
        </p:txBody>
      </p:sp>
      <p:cxnSp>
        <p:nvCxnSpPr>
          <p:cNvPr id="30" name="直線矢印コネクタ 29">
            <a:extLst>
              <a:ext uri="{FF2B5EF4-FFF2-40B4-BE49-F238E27FC236}">
                <a16:creationId xmlns:a16="http://schemas.microsoft.com/office/drawing/2014/main" id="{AF1542C0-C8B9-0284-2F11-13564CDF3EAA}"/>
              </a:ext>
            </a:extLst>
          </p:cNvPr>
          <p:cNvCxnSpPr>
            <a:cxnSpLocks/>
          </p:cNvCxnSpPr>
          <p:nvPr/>
        </p:nvCxnSpPr>
        <p:spPr>
          <a:xfrm>
            <a:off x="7500395" y="2546430"/>
            <a:ext cx="659757" cy="1331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8A783D9-689A-1E07-5676-1037B76B6DEF}"/>
              </a:ext>
            </a:extLst>
          </p:cNvPr>
          <p:cNvSpPr txBox="1"/>
          <p:nvPr/>
        </p:nvSpPr>
        <p:spPr>
          <a:xfrm>
            <a:off x="7318355" y="4794229"/>
            <a:ext cx="1087990" cy="707886"/>
          </a:xfrm>
          <a:prstGeom prst="rect">
            <a:avLst/>
          </a:prstGeom>
          <a:noFill/>
        </p:spPr>
        <p:txBody>
          <a:bodyPr wrap="none" rtlCol="0">
            <a:spAutoFit/>
          </a:bodyPr>
          <a:lstStyle/>
          <a:p>
            <a:r>
              <a:rPr kumimoji="1" lang="en-US" altLang="ja-JP" sz="2000" dirty="0">
                <a:solidFill>
                  <a:srgbClr val="2EAE95"/>
                </a:solidFill>
              </a:rPr>
              <a:t>cooling?</a:t>
            </a:r>
            <a:br>
              <a:rPr kumimoji="1" lang="en-US" altLang="ja-JP" sz="2000" dirty="0">
                <a:solidFill>
                  <a:srgbClr val="2EAE95"/>
                </a:solidFill>
              </a:rPr>
            </a:br>
            <a:r>
              <a:rPr kumimoji="1" lang="en-US" altLang="ja-JP" sz="2000" dirty="0">
                <a:solidFill>
                  <a:srgbClr val="2EAE95"/>
                </a:solidFill>
              </a:rPr>
              <a:t>heating?</a:t>
            </a:r>
            <a:endParaRPr kumimoji="1" lang="ja-JP" altLang="en-US" sz="2000">
              <a:solidFill>
                <a:srgbClr val="2EAE95"/>
              </a:solidFill>
            </a:endParaRPr>
          </a:p>
        </p:txBody>
      </p:sp>
    </p:spTree>
    <p:extLst>
      <p:ext uri="{BB962C8B-B14F-4D97-AF65-F5344CB8AC3E}">
        <p14:creationId xmlns:p14="http://schemas.microsoft.com/office/powerpoint/2010/main" val="21851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21</a:t>
            </a:fld>
            <a:endParaRPr kumimoji="1" lang="ja-JP" altLang="en-US"/>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2A082396-6D1F-93C8-8936-4F30E7B85412}"/>
              </a:ext>
            </a:extLst>
          </p:cNvPr>
          <p:cNvPicPr>
            <a:picLocks noChangeAspect="1"/>
          </p:cNvPicPr>
          <p:nvPr/>
        </p:nvPicPr>
        <p:blipFill>
          <a:blip r:embed="rId3"/>
          <a:stretch>
            <a:fillRect/>
          </a:stretch>
        </p:blipFill>
        <p:spPr>
          <a:xfrm>
            <a:off x="29348" y="831660"/>
            <a:ext cx="6678655" cy="5482913"/>
          </a:xfrm>
          <a:prstGeom prst="rect">
            <a:avLst/>
          </a:prstGeom>
        </p:spPr>
      </p:pic>
      <p:sp>
        <p:nvSpPr>
          <p:cNvPr id="21" name="正方形/長方形 20">
            <a:extLst>
              <a:ext uri="{FF2B5EF4-FFF2-40B4-BE49-F238E27FC236}">
                <a16:creationId xmlns:a16="http://schemas.microsoft.com/office/drawing/2014/main" id="{87633E5F-4A16-6B8C-5AE9-382B505A6D31}"/>
              </a:ext>
            </a:extLst>
          </p:cNvPr>
          <p:cNvSpPr/>
          <p:nvPr/>
        </p:nvSpPr>
        <p:spPr>
          <a:xfrm>
            <a:off x="5902543" y="1212688"/>
            <a:ext cx="805460" cy="184856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4DB8AED-F39D-B86A-ED5F-917037B38D32}"/>
              </a:ext>
            </a:extLst>
          </p:cNvPr>
          <p:cNvSpPr txBox="1"/>
          <p:nvPr/>
        </p:nvSpPr>
        <p:spPr>
          <a:xfrm>
            <a:off x="2474909" y="907060"/>
            <a:ext cx="1875706" cy="461665"/>
          </a:xfrm>
          <a:prstGeom prst="rect">
            <a:avLst/>
          </a:prstGeom>
          <a:solidFill>
            <a:schemeClr val="bg1"/>
          </a:solidFill>
        </p:spPr>
        <p:txBody>
          <a:bodyPr wrap="none" rtlCol="0">
            <a:spAutoFit/>
          </a:bodyPr>
          <a:lstStyle/>
          <a:p>
            <a:r>
              <a:rPr kumimoji="1" lang="en-US" altLang="ja-JP" sz="2400" b="1" dirty="0" err="1">
                <a:solidFill>
                  <a:schemeClr val="accent6"/>
                </a:solidFill>
              </a:rPr>
              <a:t>Pollock+2005</a:t>
            </a:r>
            <a:endParaRPr kumimoji="1" lang="ja-JP" altLang="en-US" sz="2400" b="1">
              <a:solidFill>
                <a:schemeClr val="accent6"/>
              </a:solidFill>
            </a:endParaRPr>
          </a:p>
        </p:txBody>
      </p:sp>
      <p:sp>
        <p:nvSpPr>
          <p:cNvPr id="5" name="テキスト ボックス 4">
            <a:extLst>
              <a:ext uri="{FF2B5EF4-FFF2-40B4-BE49-F238E27FC236}">
                <a16:creationId xmlns:a16="http://schemas.microsoft.com/office/drawing/2014/main" id="{4F10E4A8-2FC9-5FF3-B2C9-18EC122ABB75}"/>
              </a:ext>
            </a:extLst>
          </p:cNvPr>
          <p:cNvSpPr txBox="1"/>
          <p:nvPr/>
        </p:nvSpPr>
        <p:spPr>
          <a:xfrm>
            <a:off x="2162977" y="6096012"/>
            <a:ext cx="2801280" cy="400110"/>
          </a:xfrm>
          <a:prstGeom prst="rect">
            <a:avLst/>
          </a:prstGeom>
          <a:solidFill>
            <a:schemeClr val="bg1"/>
          </a:solidFill>
        </p:spPr>
        <p:txBody>
          <a:bodyPr wrap="none" rtlCol="0">
            <a:spAutoFit/>
          </a:bodyPr>
          <a:lstStyle/>
          <a:p>
            <a:r>
              <a:rPr kumimoji="1" lang="en-US" altLang="ja-JP" sz="2000" dirty="0"/>
              <a:t>Ionization Potential (keV)</a:t>
            </a:r>
            <a:endParaRPr kumimoji="1" lang="ja-JP" altLang="en-US" sz="2000"/>
          </a:p>
        </p:txBody>
      </p:sp>
      <p:sp>
        <p:nvSpPr>
          <p:cNvPr id="6" name="テキスト ボックス 5">
            <a:extLst>
              <a:ext uri="{FF2B5EF4-FFF2-40B4-BE49-F238E27FC236}">
                <a16:creationId xmlns:a16="http://schemas.microsoft.com/office/drawing/2014/main" id="{B2A6BB39-A2DF-D309-A728-738879F8EE6F}"/>
              </a:ext>
            </a:extLst>
          </p:cNvPr>
          <p:cNvSpPr txBox="1"/>
          <p:nvPr/>
        </p:nvSpPr>
        <p:spPr>
          <a:xfrm>
            <a:off x="1322922" y="5716272"/>
            <a:ext cx="5392823" cy="400110"/>
          </a:xfrm>
          <a:prstGeom prst="rect">
            <a:avLst/>
          </a:prstGeom>
          <a:solidFill>
            <a:schemeClr val="bg1"/>
          </a:solidFill>
        </p:spPr>
        <p:txBody>
          <a:bodyPr wrap="none" rtlCol="0">
            <a:spAutoFit/>
          </a:bodyPr>
          <a:lstStyle/>
          <a:p>
            <a:r>
              <a:rPr kumimoji="1" lang="en-US" altLang="ja-JP" sz="2000" dirty="0"/>
              <a:t>1                     2                    3                    4                  5</a:t>
            </a:r>
            <a:endParaRPr kumimoji="1" lang="ja-JP" altLang="en-US" sz="2000"/>
          </a:p>
        </p:txBody>
      </p:sp>
      <p:sp>
        <p:nvSpPr>
          <p:cNvPr id="8" name="テキスト ボックス 7">
            <a:extLst>
              <a:ext uri="{FF2B5EF4-FFF2-40B4-BE49-F238E27FC236}">
                <a16:creationId xmlns:a16="http://schemas.microsoft.com/office/drawing/2014/main" id="{C3D15907-BA7F-B9FF-9BF7-DA6878F8097E}"/>
              </a:ext>
            </a:extLst>
          </p:cNvPr>
          <p:cNvSpPr txBox="1"/>
          <p:nvPr/>
        </p:nvSpPr>
        <p:spPr>
          <a:xfrm rot="16200000">
            <a:off x="-1968843" y="3291241"/>
            <a:ext cx="4414991" cy="400110"/>
          </a:xfrm>
          <a:prstGeom prst="rect">
            <a:avLst/>
          </a:prstGeom>
          <a:solidFill>
            <a:schemeClr val="bg1"/>
          </a:solidFill>
        </p:spPr>
        <p:txBody>
          <a:bodyPr wrap="none" rtlCol="0">
            <a:spAutoFit/>
          </a:bodyPr>
          <a:lstStyle/>
          <a:p>
            <a:r>
              <a:rPr kumimoji="1" lang="en-US" altLang="ja-JP" sz="2000" dirty="0"/>
              <a:t>Line Shift              (km/s)         Line </a:t>
            </a:r>
            <a:r>
              <a:rPr kumimoji="1" lang="en-US" altLang="ja-JP" sz="2000" dirty="0" err="1"/>
              <a:t>FWHM</a:t>
            </a:r>
            <a:endParaRPr kumimoji="1" lang="ja-JP" altLang="en-US" sz="2000"/>
          </a:p>
        </p:txBody>
      </p:sp>
      <p:sp>
        <p:nvSpPr>
          <p:cNvPr id="10" name="テキスト ボックス 9">
            <a:extLst>
              <a:ext uri="{FF2B5EF4-FFF2-40B4-BE49-F238E27FC236}">
                <a16:creationId xmlns:a16="http://schemas.microsoft.com/office/drawing/2014/main" id="{F6B55944-5306-0D0A-57A1-E0666166E2F4}"/>
              </a:ext>
            </a:extLst>
          </p:cNvPr>
          <p:cNvSpPr txBox="1"/>
          <p:nvPr/>
        </p:nvSpPr>
        <p:spPr>
          <a:xfrm rot="16200000">
            <a:off x="-1602496" y="3228945"/>
            <a:ext cx="4432624" cy="400110"/>
          </a:xfrm>
          <a:prstGeom prst="rect">
            <a:avLst/>
          </a:prstGeom>
          <a:solidFill>
            <a:schemeClr val="bg1"/>
          </a:solidFill>
        </p:spPr>
        <p:txBody>
          <a:bodyPr wrap="none" rtlCol="0">
            <a:spAutoFit/>
          </a:bodyPr>
          <a:lstStyle/>
          <a:p>
            <a:r>
              <a:rPr kumimoji="1" lang="en-US" altLang="ja-JP" sz="2000" dirty="0"/>
              <a:t>-1000      0      1000     2000    3000    4000</a:t>
            </a:r>
            <a:endParaRPr kumimoji="1" lang="ja-JP" altLang="en-US" sz="2000"/>
          </a:p>
        </p:txBody>
      </p:sp>
      <p:sp>
        <p:nvSpPr>
          <p:cNvPr id="15" name="テキスト ボックス 14">
            <a:extLst>
              <a:ext uri="{FF2B5EF4-FFF2-40B4-BE49-F238E27FC236}">
                <a16:creationId xmlns:a16="http://schemas.microsoft.com/office/drawing/2014/main" id="{7DDCB195-B832-A7AD-D7CD-185B865E608B}"/>
              </a:ext>
            </a:extLst>
          </p:cNvPr>
          <p:cNvSpPr txBox="1"/>
          <p:nvPr/>
        </p:nvSpPr>
        <p:spPr>
          <a:xfrm>
            <a:off x="1151964" y="4155107"/>
            <a:ext cx="3570208" cy="400110"/>
          </a:xfrm>
          <a:prstGeom prst="rect">
            <a:avLst/>
          </a:prstGeom>
          <a:solidFill>
            <a:schemeClr val="bg1"/>
          </a:solidFill>
        </p:spPr>
        <p:txBody>
          <a:bodyPr wrap="none" rtlCol="0">
            <a:spAutoFit/>
          </a:bodyPr>
          <a:lstStyle/>
          <a:p>
            <a:r>
              <a:rPr kumimoji="1" lang="en-US" altLang="ja-JP" sz="2000" dirty="0"/>
              <a:t>O     Ne         Mg    Al  Si                S</a:t>
            </a:r>
            <a:endParaRPr kumimoji="1" lang="ja-JP" altLang="en-US" sz="2000"/>
          </a:p>
        </p:txBody>
      </p:sp>
      <p:sp>
        <p:nvSpPr>
          <p:cNvPr id="20" name="テキスト ボックス 19">
            <a:extLst>
              <a:ext uri="{FF2B5EF4-FFF2-40B4-BE49-F238E27FC236}">
                <a16:creationId xmlns:a16="http://schemas.microsoft.com/office/drawing/2014/main" id="{8743942D-86E9-03CC-B1AE-50B1C127817C}"/>
              </a:ext>
            </a:extLst>
          </p:cNvPr>
          <p:cNvSpPr txBox="1"/>
          <p:nvPr/>
        </p:nvSpPr>
        <p:spPr>
          <a:xfrm>
            <a:off x="5449871" y="4166105"/>
            <a:ext cx="401424" cy="369332"/>
          </a:xfrm>
          <a:prstGeom prst="rect">
            <a:avLst/>
          </a:prstGeom>
          <a:solidFill>
            <a:schemeClr val="bg1"/>
          </a:solidFill>
        </p:spPr>
        <p:txBody>
          <a:bodyPr wrap="square">
            <a:spAutoFit/>
          </a:bodyPr>
          <a:lstStyle/>
          <a:p>
            <a:r>
              <a:rPr kumimoji="1" lang="en-US" altLang="ja-JP" sz="1800" dirty="0" err="1"/>
              <a:t>Ar</a:t>
            </a:r>
            <a:endParaRPr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4"/>
          <a:stretch>
            <a:fillRect/>
          </a:stretch>
        </p:blipFill>
        <p:spPr>
          <a:xfrm>
            <a:off x="5772529" y="908059"/>
            <a:ext cx="3216565" cy="2270516"/>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7777416" y="960634"/>
            <a:ext cx="1211678" cy="646331"/>
          </a:xfrm>
          <a:prstGeom prst="rect">
            <a:avLst/>
          </a:prstGeom>
          <a:noFill/>
        </p:spPr>
        <p:txBody>
          <a:bodyPr wrap="none" rtlCol="0">
            <a:spAutoFit/>
          </a:bodyPr>
          <a:lstStyle/>
          <a:p>
            <a:r>
              <a:rPr kumimoji="1" lang="en-US" altLang="ja-JP" b="1" dirty="0">
                <a:solidFill>
                  <a:schemeClr val="accent6"/>
                </a:solidFill>
              </a:rPr>
              <a:t>Fe   </a:t>
            </a:r>
            <a:r>
              <a:rPr kumimoji="1" lang="en-US" altLang="ja-JP" b="1" dirty="0" err="1">
                <a:solidFill>
                  <a:schemeClr val="accent6"/>
                </a:solidFill>
              </a:rPr>
              <a:t>XRISM</a:t>
            </a:r>
            <a:br>
              <a:rPr kumimoji="1" lang="en-US" altLang="ja-JP" b="1" dirty="0">
                <a:solidFill>
                  <a:schemeClr val="accent6"/>
                </a:solidFill>
              </a:rPr>
            </a:br>
            <a:r>
              <a:rPr kumimoji="1" lang="en-US" altLang="ja-JP" b="1" dirty="0">
                <a:solidFill>
                  <a:schemeClr val="accent6"/>
                </a:solidFill>
              </a:rPr>
              <a:t>Simulation</a:t>
            </a:r>
            <a:endParaRPr kumimoji="1" lang="ja-JP" altLang="en-US" b="1">
              <a:solidFill>
                <a:schemeClr val="accent6"/>
              </a:solidFill>
            </a:endParaRPr>
          </a:p>
        </p:txBody>
      </p:sp>
      <p:pic>
        <p:nvPicPr>
          <p:cNvPr id="22" name="図 21">
            <a:extLst>
              <a:ext uri="{FF2B5EF4-FFF2-40B4-BE49-F238E27FC236}">
                <a16:creationId xmlns:a16="http://schemas.microsoft.com/office/drawing/2014/main" id="{F8B2BDFB-33A3-CEC2-C931-24F0183FB93B}"/>
              </a:ext>
            </a:extLst>
          </p:cNvPr>
          <p:cNvPicPr>
            <a:picLocks noChangeAspect="1"/>
          </p:cNvPicPr>
          <p:nvPr/>
        </p:nvPicPr>
        <p:blipFill>
          <a:blip r:embed="rId5">
            <a:alphaModFix amt="35000"/>
          </a:blip>
          <a:stretch>
            <a:fillRect/>
          </a:stretch>
        </p:blipFill>
        <p:spPr>
          <a:xfrm rot="10800000" flipV="1">
            <a:off x="6506976" y="5632703"/>
            <a:ext cx="2746723" cy="70429"/>
          </a:xfrm>
          <a:prstGeom prst="rect">
            <a:avLst/>
          </a:prstGeom>
        </p:spPr>
      </p:pic>
      <p:sp>
        <p:nvSpPr>
          <p:cNvPr id="24" name="テキスト ボックス 23">
            <a:extLst>
              <a:ext uri="{FF2B5EF4-FFF2-40B4-BE49-F238E27FC236}">
                <a16:creationId xmlns:a16="http://schemas.microsoft.com/office/drawing/2014/main" id="{0B4122C0-02DB-946A-8C27-8524ECBBB79F}"/>
              </a:ext>
            </a:extLst>
          </p:cNvPr>
          <p:cNvSpPr txBox="1"/>
          <p:nvPr/>
        </p:nvSpPr>
        <p:spPr>
          <a:xfrm>
            <a:off x="7837551" y="4056577"/>
            <a:ext cx="1211678" cy="461665"/>
          </a:xfrm>
          <a:prstGeom prst="rect">
            <a:avLst/>
          </a:prstGeom>
          <a:solidFill>
            <a:schemeClr val="bg1"/>
          </a:solidFill>
        </p:spPr>
        <p:txBody>
          <a:bodyPr wrap="square">
            <a:spAutoFit/>
          </a:bodyPr>
          <a:lstStyle/>
          <a:p>
            <a:r>
              <a:rPr kumimoji="1" lang="en-US" altLang="ja-JP" sz="2400" dirty="0">
                <a:solidFill>
                  <a:srgbClr val="FF0000"/>
                </a:solidFill>
              </a:rPr>
              <a:t>Fe</a:t>
            </a:r>
            <a:endParaRPr lang="ja-JP" altLang="en-US" sz="2400" b="1">
              <a:solidFill>
                <a:schemeClr val="accent6"/>
              </a:solidFill>
            </a:endParaRPr>
          </a:p>
        </p:txBody>
      </p:sp>
      <p:sp>
        <p:nvSpPr>
          <p:cNvPr id="29" name="テキスト ボックス 28">
            <a:extLst>
              <a:ext uri="{FF2B5EF4-FFF2-40B4-BE49-F238E27FC236}">
                <a16:creationId xmlns:a16="http://schemas.microsoft.com/office/drawing/2014/main" id="{D24416B4-58EF-5730-BD43-2046EFB8FFD3}"/>
              </a:ext>
            </a:extLst>
          </p:cNvPr>
          <p:cNvSpPr txBox="1"/>
          <p:nvPr/>
        </p:nvSpPr>
        <p:spPr>
          <a:xfrm>
            <a:off x="7711507" y="5761780"/>
            <a:ext cx="301686" cy="369332"/>
          </a:xfrm>
          <a:prstGeom prst="rect">
            <a:avLst/>
          </a:prstGeom>
          <a:solidFill>
            <a:schemeClr val="bg1"/>
          </a:solidFill>
        </p:spPr>
        <p:txBody>
          <a:bodyPr wrap="none" rtlCol="0">
            <a:spAutoFit/>
          </a:bodyPr>
          <a:lstStyle/>
          <a:p>
            <a:r>
              <a:rPr kumimoji="1" lang="en-US" altLang="ja-JP" dirty="0">
                <a:solidFill>
                  <a:schemeClr val="bg1">
                    <a:lumMod val="65000"/>
                  </a:schemeClr>
                </a:solidFill>
              </a:rPr>
              <a:t>6</a:t>
            </a:r>
          </a:p>
        </p:txBody>
      </p:sp>
      <p:cxnSp>
        <p:nvCxnSpPr>
          <p:cNvPr id="30" name="直線矢印コネクタ 29">
            <a:extLst>
              <a:ext uri="{FF2B5EF4-FFF2-40B4-BE49-F238E27FC236}">
                <a16:creationId xmlns:a16="http://schemas.microsoft.com/office/drawing/2014/main" id="{AF1542C0-C8B9-0284-2F11-13564CDF3EAA}"/>
              </a:ext>
            </a:extLst>
          </p:cNvPr>
          <p:cNvCxnSpPr>
            <a:cxnSpLocks/>
          </p:cNvCxnSpPr>
          <p:nvPr/>
        </p:nvCxnSpPr>
        <p:spPr>
          <a:xfrm>
            <a:off x="7500395" y="2546430"/>
            <a:ext cx="659757" cy="1331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8A783D9-689A-1E07-5676-1037B76B6DEF}"/>
              </a:ext>
            </a:extLst>
          </p:cNvPr>
          <p:cNvSpPr txBox="1"/>
          <p:nvPr/>
        </p:nvSpPr>
        <p:spPr>
          <a:xfrm>
            <a:off x="7318355" y="4794229"/>
            <a:ext cx="1739066" cy="400110"/>
          </a:xfrm>
          <a:prstGeom prst="rect">
            <a:avLst/>
          </a:prstGeom>
          <a:noFill/>
        </p:spPr>
        <p:txBody>
          <a:bodyPr wrap="none" rtlCol="0">
            <a:spAutoFit/>
          </a:bodyPr>
          <a:lstStyle/>
          <a:p>
            <a:r>
              <a:rPr kumimoji="1" lang="en-US" altLang="ja-JP" sz="2000" dirty="0">
                <a:solidFill>
                  <a:srgbClr val="2EAE95"/>
                </a:solidFill>
              </a:rPr>
              <a:t>cooling plasma</a:t>
            </a:r>
            <a:endParaRPr kumimoji="1" lang="ja-JP" altLang="en-US" sz="2000">
              <a:solidFill>
                <a:srgbClr val="2EAE95"/>
              </a:solidFill>
            </a:endParaRPr>
          </a:p>
        </p:txBody>
      </p:sp>
      <p:sp>
        <p:nvSpPr>
          <p:cNvPr id="9" name="テキスト ボックス 8">
            <a:extLst>
              <a:ext uri="{FF2B5EF4-FFF2-40B4-BE49-F238E27FC236}">
                <a16:creationId xmlns:a16="http://schemas.microsoft.com/office/drawing/2014/main" id="{0550E8E3-EFB3-8727-D925-8751385EBB55}"/>
              </a:ext>
            </a:extLst>
          </p:cNvPr>
          <p:cNvSpPr txBox="1"/>
          <p:nvPr/>
        </p:nvSpPr>
        <p:spPr>
          <a:xfrm>
            <a:off x="8352371" y="3960908"/>
            <a:ext cx="698394" cy="830997"/>
          </a:xfrm>
          <a:prstGeom prst="rect">
            <a:avLst/>
          </a:prstGeom>
          <a:solidFill>
            <a:schemeClr val="bg1"/>
          </a:solidFill>
        </p:spPr>
        <p:txBody>
          <a:bodyPr wrap="square">
            <a:spAutoFit/>
          </a:bodyPr>
          <a:lstStyle/>
          <a:p>
            <a:r>
              <a:rPr kumimoji="1" lang="ja-JP" altLang="en-US" sz="2400" b="1">
                <a:solidFill>
                  <a:srgbClr val="FF0000"/>
                </a:solidFill>
              </a:rPr>
              <a:t>・</a:t>
            </a:r>
            <a:endParaRPr kumimoji="1" lang="en-US" altLang="ja-JP" sz="2400" b="1" dirty="0">
              <a:solidFill>
                <a:srgbClr val="FF0000"/>
              </a:solidFill>
            </a:endParaRPr>
          </a:p>
          <a:p>
            <a:r>
              <a:rPr kumimoji="1" lang="ja-JP" altLang="en-US" sz="2400" b="1">
                <a:solidFill>
                  <a:srgbClr val="FF0000"/>
                </a:solidFill>
              </a:rPr>
              <a:t>・</a:t>
            </a:r>
            <a:endParaRPr lang="ja-JP" altLang="en-US" sz="2400" b="1">
              <a:solidFill>
                <a:schemeClr val="accent6"/>
              </a:solidFill>
            </a:endParaRPr>
          </a:p>
        </p:txBody>
      </p:sp>
      <p:grpSp>
        <p:nvGrpSpPr>
          <p:cNvPr id="12" name="グループ化 11">
            <a:extLst>
              <a:ext uri="{FF2B5EF4-FFF2-40B4-BE49-F238E27FC236}">
                <a16:creationId xmlns:a16="http://schemas.microsoft.com/office/drawing/2014/main" id="{9B683C18-F8BF-4FED-EBE8-71BD6BC1382A}"/>
              </a:ext>
            </a:extLst>
          </p:cNvPr>
          <p:cNvGrpSpPr/>
          <p:nvPr/>
        </p:nvGrpSpPr>
        <p:grpSpPr>
          <a:xfrm>
            <a:off x="801645" y="1897528"/>
            <a:ext cx="4749064" cy="3558711"/>
            <a:chOff x="-552156" y="1177204"/>
            <a:chExt cx="9500818" cy="6217723"/>
          </a:xfrm>
        </p:grpSpPr>
        <p:pic>
          <p:nvPicPr>
            <p:cNvPr id="14" name="図 13">
              <a:extLst>
                <a:ext uri="{FF2B5EF4-FFF2-40B4-BE49-F238E27FC236}">
                  <a16:creationId xmlns:a16="http://schemas.microsoft.com/office/drawing/2014/main" id="{92B5B3C4-B698-0CCA-1185-E00396743EE1}"/>
                </a:ext>
              </a:extLst>
            </p:cNvPr>
            <p:cNvPicPr>
              <a:picLocks noChangeAspect="1"/>
            </p:cNvPicPr>
            <p:nvPr/>
          </p:nvPicPr>
          <p:blipFill rotWithShape="1">
            <a:blip r:embed="rId6"/>
            <a:srcRect l="1911" t="5901" r="3985"/>
            <a:stretch/>
          </p:blipFill>
          <p:spPr>
            <a:xfrm>
              <a:off x="34290" y="1177204"/>
              <a:ext cx="8914372" cy="5573506"/>
            </a:xfrm>
            <a:prstGeom prst="rect">
              <a:avLst/>
            </a:prstGeom>
          </p:spPr>
        </p:pic>
        <p:sp>
          <p:nvSpPr>
            <p:cNvPr id="16" name="テキスト ボックス 15">
              <a:extLst>
                <a:ext uri="{FF2B5EF4-FFF2-40B4-BE49-F238E27FC236}">
                  <a16:creationId xmlns:a16="http://schemas.microsoft.com/office/drawing/2014/main" id="{BBA2FE91-4110-7561-D8CC-33B5B00CF013}"/>
                </a:ext>
              </a:extLst>
            </p:cNvPr>
            <p:cNvSpPr txBox="1"/>
            <p:nvPr/>
          </p:nvSpPr>
          <p:spPr>
            <a:xfrm>
              <a:off x="4038539" y="6512463"/>
              <a:ext cx="1778613" cy="882464"/>
            </a:xfrm>
            <a:prstGeom prst="rect">
              <a:avLst/>
            </a:prstGeom>
            <a:solidFill>
              <a:srgbClr val="FFFFFF"/>
            </a:solidFill>
          </p:spPr>
          <p:txBody>
            <a:bodyPr wrap="none" rtlCol="0">
              <a:spAutoFit/>
            </a:bodyPr>
            <a:lstStyle/>
            <a:p>
              <a:r>
                <a:rPr kumimoji="1" lang="en-US" altLang="ja-JP" dirty="0"/>
                <a:t>(</a:t>
              </a:r>
              <a:r>
                <a:rPr kumimoji="1" lang="en-US" altLang="ja-JP" i="1" dirty="0"/>
                <a:t>x/d</a:t>
              </a:r>
              <a:r>
                <a:rPr kumimoji="1" lang="en-US" altLang="ja-JP" dirty="0"/>
                <a:t>)</a:t>
              </a:r>
              <a:endParaRPr kumimoji="1" lang="ja-JP" altLang="en-US"/>
            </a:p>
          </p:txBody>
        </p:sp>
        <p:sp>
          <p:nvSpPr>
            <p:cNvPr id="17" name="テキスト ボックス 16">
              <a:extLst>
                <a:ext uri="{FF2B5EF4-FFF2-40B4-BE49-F238E27FC236}">
                  <a16:creationId xmlns:a16="http://schemas.microsoft.com/office/drawing/2014/main" id="{748DC77C-A748-FDF1-63FB-980828F6DF60}"/>
                </a:ext>
              </a:extLst>
            </p:cNvPr>
            <p:cNvSpPr txBox="1"/>
            <p:nvPr/>
          </p:nvSpPr>
          <p:spPr>
            <a:xfrm rot="16200000">
              <a:off x="-794360" y="3474743"/>
              <a:ext cx="1521331" cy="1036924"/>
            </a:xfrm>
            <a:prstGeom prst="rect">
              <a:avLst/>
            </a:prstGeom>
            <a:solidFill>
              <a:srgbClr val="FFFFFF"/>
            </a:solidFill>
          </p:spPr>
          <p:txBody>
            <a:bodyPr wrap="none" rtlCol="0">
              <a:spAutoFit/>
            </a:bodyPr>
            <a:lstStyle/>
            <a:p>
              <a:r>
                <a:rPr kumimoji="1" lang="en-US" altLang="ja-JP" dirty="0"/>
                <a:t>(</a:t>
              </a:r>
              <a:r>
                <a:rPr kumimoji="1" lang="en-US" altLang="ja-JP" i="1" dirty="0"/>
                <a:t>y/d</a:t>
              </a:r>
              <a:r>
                <a:rPr kumimoji="1" lang="en-US" altLang="ja-JP" dirty="0"/>
                <a:t>)</a:t>
              </a:r>
              <a:endParaRPr kumimoji="1" lang="ja-JP" altLang="en-US"/>
            </a:p>
          </p:txBody>
        </p:sp>
      </p:grpSp>
      <p:sp>
        <p:nvSpPr>
          <p:cNvPr id="18" name="テキスト ボックス 17">
            <a:extLst>
              <a:ext uri="{FF2B5EF4-FFF2-40B4-BE49-F238E27FC236}">
                <a16:creationId xmlns:a16="http://schemas.microsoft.com/office/drawing/2014/main" id="{F0E9E65A-CBBB-E30E-531B-1235CE72B24F}"/>
              </a:ext>
            </a:extLst>
          </p:cNvPr>
          <p:cNvSpPr txBox="1"/>
          <p:nvPr/>
        </p:nvSpPr>
        <p:spPr>
          <a:xfrm>
            <a:off x="1657596" y="2136970"/>
            <a:ext cx="366768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Miyamoto+2022</a:t>
            </a:r>
            <a:endParaRPr lang="ja-JP" altLang="en-US"/>
          </a:p>
        </p:txBody>
      </p:sp>
      <p:sp>
        <p:nvSpPr>
          <p:cNvPr id="19" name="円/楕円 18">
            <a:extLst>
              <a:ext uri="{FF2B5EF4-FFF2-40B4-BE49-F238E27FC236}">
                <a16:creationId xmlns:a16="http://schemas.microsoft.com/office/drawing/2014/main" id="{32ABBB32-E189-1B30-5CBC-60C10FA7FC55}"/>
              </a:ext>
            </a:extLst>
          </p:cNvPr>
          <p:cNvSpPr/>
          <p:nvPr/>
        </p:nvSpPr>
        <p:spPr>
          <a:xfrm>
            <a:off x="1596614" y="4335382"/>
            <a:ext cx="224449" cy="4001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123EFD7-701B-47CD-8FAF-25FD1F91F96C}"/>
              </a:ext>
            </a:extLst>
          </p:cNvPr>
          <p:cNvSpPr txBox="1"/>
          <p:nvPr/>
        </p:nvSpPr>
        <p:spPr>
          <a:xfrm>
            <a:off x="1051277" y="3935842"/>
            <a:ext cx="618759" cy="646331"/>
          </a:xfrm>
          <a:prstGeom prst="rect">
            <a:avLst/>
          </a:prstGeom>
          <a:noFill/>
        </p:spPr>
        <p:txBody>
          <a:bodyPr wrap="none" rtlCol="0">
            <a:spAutoFit/>
          </a:bodyPr>
          <a:lstStyle/>
          <a:p>
            <a:r>
              <a:rPr kumimoji="1" lang="en-US" altLang="ja-JP" sz="3600" dirty="0">
                <a:solidFill>
                  <a:srgbClr val="FF0000"/>
                </a:solidFill>
              </a:rPr>
              <a:t>Fe</a:t>
            </a:r>
            <a:endParaRPr kumimoji="1" lang="ja-JP" altLang="en-US" sz="3600">
              <a:solidFill>
                <a:srgbClr val="FF0000"/>
              </a:solidFill>
            </a:endParaRPr>
          </a:p>
        </p:txBody>
      </p:sp>
      <p:sp>
        <p:nvSpPr>
          <p:cNvPr id="32" name="円/楕円 31">
            <a:extLst>
              <a:ext uri="{FF2B5EF4-FFF2-40B4-BE49-F238E27FC236}">
                <a16:creationId xmlns:a16="http://schemas.microsoft.com/office/drawing/2014/main" id="{FF8FE642-8770-7130-4DD4-C8249A177E9D}"/>
              </a:ext>
            </a:extLst>
          </p:cNvPr>
          <p:cNvSpPr/>
          <p:nvPr/>
        </p:nvSpPr>
        <p:spPr>
          <a:xfrm rot="1985560">
            <a:off x="1809436" y="3739834"/>
            <a:ext cx="224449" cy="4001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225B1D55-85D6-5772-4386-6B408B038FEB}"/>
              </a:ext>
            </a:extLst>
          </p:cNvPr>
          <p:cNvSpPr txBox="1"/>
          <p:nvPr/>
        </p:nvSpPr>
        <p:spPr>
          <a:xfrm>
            <a:off x="1537533" y="3348816"/>
            <a:ext cx="595035" cy="523220"/>
          </a:xfrm>
          <a:prstGeom prst="rect">
            <a:avLst/>
          </a:prstGeom>
          <a:noFill/>
        </p:spPr>
        <p:txBody>
          <a:bodyPr wrap="none" rtlCol="0">
            <a:spAutoFit/>
          </a:bodyPr>
          <a:lstStyle/>
          <a:p>
            <a:r>
              <a:rPr kumimoji="1" lang="en-US" altLang="ja-JP" sz="2800" dirty="0"/>
              <a:t>Ne</a:t>
            </a:r>
            <a:endParaRPr kumimoji="1" lang="ja-JP" altLang="en-US" sz="2800"/>
          </a:p>
        </p:txBody>
      </p:sp>
    </p:spTree>
    <p:extLst>
      <p:ext uri="{BB962C8B-B14F-4D97-AF65-F5344CB8AC3E}">
        <p14:creationId xmlns:p14="http://schemas.microsoft.com/office/powerpoint/2010/main" val="2120317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22</a:t>
            </a:fld>
            <a:endParaRPr kumimoji="1" lang="ja-JP" altLang="en-US"/>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2A082396-6D1F-93C8-8936-4F30E7B85412}"/>
              </a:ext>
            </a:extLst>
          </p:cNvPr>
          <p:cNvPicPr>
            <a:picLocks noChangeAspect="1"/>
          </p:cNvPicPr>
          <p:nvPr/>
        </p:nvPicPr>
        <p:blipFill>
          <a:blip r:embed="rId3"/>
          <a:stretch>
            <a:fillRect/>
          </a:stretch>
        </p:blipFill>
        <p:spPr>
          <a:xfrm>
            <a:off x="29348" y="831660"/>
            <a:ext cx="6678655" cy="5482913"/>
          </a:xfrm>
          <a:prstGeom prst="rect">
            <a:avLst/>
          </a:prstGeom>
        </p:spPr>
      </p:pic>
      <p:sp>
        <p:nvSpPr>
          <p:cNvPr id="21" name="正方形/長方形 20">
            <a:extLst>
              <a:ext uri="{FF2B5EF4-FFF2-40B4-BE49-F238E27FC236}">
                <a16:creationId xmlns:a16="http://schemas.microsoft.com/office/drawing/2014/main" id="{87633E5F-4A16-6B8C-5AE9-382B505A6D31}"/>
              </a:ext>
            </a:extLst>
          </p:cNvPr>
          <p:cNvSpPr/>
          <p:nvPr/>
        </p:nvSpPr>
        <p:spPr>
          <a:xfrm>
            <a:off x="5902543" y="1212688"/>
            <a:ext cx="805460" cy="184856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4DB8AED-F39D-B86A-ED5F-917037B38D32}"/>
              </a:ext>
            </a:extLst>
          </p:cNvPr>
          <p:cNvSpPr txBox="1"/>
          <p:nvPr/>
        </p:nvSpPr>
        <p:spPr>
          <a:xfrm>
            <a:off x="2474909" y="907060"/>
            <a:ext cx="1875706" cy="461665"/>
          </a:xfrm>
          <a:prstGeom prst="rect">
            <a:avLst/>
          </a:prstGeom>
          <a:solidFill>
            <a:schemeClr val="bg1"/>
          </a:solidFill>
        </p:spPr>
        <p:txBody>
          <a:bodyPr wrap="none" rtlCol="0">
            <a:spAutoFit/>
          </a:bodyPr>
          <a:lstStyle/>
          <a:p>
            <a:r>
              <a:rPr kumimoji="1" lang="en-US" altLang="ja-JP" sz="2400" b="1" dirty="0" err="1">
                <a:solidFill>
                  <a:schemeClr val="accent6"/>
                </a:solidFill>
              </a:rPr>
              <a:t>Pollock+2005</a:t>
            </a:r>
            <a:endParaRPr kumimoji="1" lang="ja-JP" altLang="en-US" sz="2400" b="1">
              <a:solidFill>
                <a:schemeClr val="accent6"/>
              </a:solidFill>
            </a:endParaRPr>
          </a:p>
        </p:txBody>
      </p:sp>
      <p:sp>
        <p:nvSpPr>
          <p:cNvPr id="5" name="テキスト ボックス 4">
            <a:extLst>
              <a:ext uri="{FF2B5EF4-FFF2-40B4-BE49-F238E27FC236}">
                <a16:creationId xmlns:a16="http://schemas.microsoft.com/office/drawing/2014/main" id="{4F10E4A8-2FC9-5FF3-B2C9-18EC122ABB75}"/>
              </a:ext>
            </a:extLst>
          </p:cNvPr>
          <p:cNvSpPr txBox="1"/>
          <p:nvPr/>
        </p:nvSpPr>
        <p:spPr>
          <a:xfrm>
            <a:off x="2162977" y="6096012"/>
            <a:ext cx="2801280" cy="400110"/>
          </a:xfrm>
          <a:prstGeom prst="rect">
            <a:avLst/>
          </a:prstGeom>
          <a:solidFill>
            <a:schemeClr val="bg1"/>
          </a:solidFill>
        </p:spPr>
        <p:txBody>
          <a:bodyPr wrap="none" rtlCol="0">
            <a:spAutoFit/>
          </a:bodyPr>
          <a:lstStyle/>
          <a:p>
            <a:r>
              <a:rPr kumimoji="1" lang="en-US" altLang="ja-JP" sz="2000" dirty="0"/>
              <a:t>Ionization Potential (keV)</a:t>
            </a:r>
            <a:endParaRPr kumimoji="1" lang="ja-JP" altLang="en-US" sz="2000"/>
          </a:p>
        </p:txBody>
      </p:sp>
      <p:sp>
        <p:nvSpPr>
          <p:cNvPr id="6" name="テキスト ボックス 5">
            <a:extLst>
              <a:ext uri="{FF2B5EF4-FFF2-40B4-BE49-F238E27FC236}">
                <a16:creationId xmlns:a16="http://schemas.microsoft.com/office/drawing/2014/main" id="{B2A6BB39-A2DF-D309-A728-738879F8EE6F}"/>
              </a:ext>
            </a:extLst>
          </p:cNvPr>
          <p:cNvSpPr txBox="1"/>
          <p:nvPr/>
        </p:nvSpPr>
        <p:spPr>
          <a:xfrm>
            <a:off x="1322922" y="5716272"/>
            <a:ext cx="5392823" cy="400110"/>
          </a:xfrm>
          <a:prstGeom prst="rect">
            <a:avLst/>
          </a:prstGeom>
          <a:solidFill>
            <a:schemeClr val="bg1"/>
          </a:solidFill>
        </p:spPr>
        <p:txBody>
          <a:bodyPr wrap="none" rtlCol="0">
            <a:spAutoFit/>
          </a:bodyPr>
          <a:lstStyle/>
          <a:p>
            <a:r>
              <a:rPr kumimoji="1" lang="en-US" altLang="ja-JP" sz="2000" dirty="0"/>
              <a:t>1                     2                    3                    4                  5</a:t>
            </a:r>
            <a:endParaRPr kumimoji="1" lang="ja-JP" altLang="en-US" sz="2000"/>
          </a:p>
        </p:txBody>
      </p:sp>
      <p:sp>
        <p:nvSpPr>
          <p:cNvPr id="8" name="テキスト ボックス 7">
            <a:extLst>
              <a:ext uri="{FF2B5EF4-FFF2-40B4-BE49-F238E27FC236}">
                <a16:creationId xmlns:a16="http://schemas.microsoft.com/office/drawing/2014/main" id="{C3D15907-BA7F-B9FF-9BF7-DA6878F8097E}"/>
              </a:ext>
            </a:extLst>
          </p:cNvPr>
          <p:cNvSpPr txBox="1"/>
          <p:nvPr/>
        </p:nvSpPr>
        <p:spPr>
          <a:xfrm rot="16200000">
            <a:off x="-1968843" y="3291241"/>
            <a:ext cx="4414991" cy="400110"/>
          </a:xfrm>
          <a:prstGeom prst="rect">
            <a:avLst/>
          </a:prstGeom>
          <a:solidFill>
            <a:schemeClr val="bg1"/>
          </a:solidFill>
        </p:spPr>
        <p:txBody>
          <a:bodyPr wrap="none" rtlCol="0">
            <a:spAutoFit/>
          </a:bodyPr>
          <a:lstStyle/>
          <a:p>
            <a:r>
              <a:rPr kumimoji="1" lang="en-US" altLang="ja-JP" sz="2000" dirty="0"/>
              <a:t>Line Shift              (km/s)         Line </a:t>
            </a:r>
            <a:r>
              <a:rPr kumimoji="1" lang="en-US" altLang="ja-JP" sz="2000" dirty="0" err="1"/>
              <a:t>FWHM</a:t>
            </a:r>
            <a:endParaRPr kumimoji="1" lang="ja-JP" altLang="en-US" sz="2000"/>
          </a:p>
        </p:txBody>
      </p:sp>
      <p:sp>
        <p:nvSpPr>
          <p:cNvPr id="10" name="テキスト ボックス 9">
            <a:extLst>
              <a:ext uri="{FF2B5EF4-FFF2-40B4-BE49-F238E27FC236}">
                <a16:creationId xmlns:a16="http://schemas.microsoft.com/office/drawing/2014/main" id="{F6B55944-5306-0D0A-57A1-E0666166E2F4}"/>
              </a:ext>
            </a:extLst>
          </p:cNvPr>
          <p:cNvSpPr txBox="1"/>
          <p:nvPr/>
        </p:nvSpPr>
        <p:spPr>
          <a:xfrm rot="16200000">
            <a:off x="-1602496" y="3228945"/>
            <a:ext cx="4432624" cy="400110"/>
          </a:xfrm>
          <a:prstGeom prst="rect">
            <a:avLst/>
          </a:prstGeom>
          <a:solidFill>
            <a:schemeClr val="bg1"/>
          </a:solidFill>
        </p:spPr>
        <p:txBody>
          <a:bodyPr wrap="none" rtlCol="0">
            <a:spAutoFit/>
          </a:bodyPr>
          <a:lstStyle/>
          <a:p>
            <a:r>
              <a:rPr kumimoji="1" lang="en-US" altLang="ja-JP" sz="2000" dirty="0"/>
              <a:t>-1000      0      1000     2000    3000    4000</a:t>
            </a:r>
            <a:endParaRPr kumimoji="1" lang="ja-JP" altLang="en-US" sz="2000"/>
          </a:p>
        </p:txBody>
      </p:sp>
      <p:sp>
        <p:nvSpPr>
          <p:cNvPr id="15" name="テキスト ボックス 14">
            <a:extLst>
              <a:ext uri="{FF2B5EF4-FFF2-40B4-BE49-F238E27FC236}">
                <a16:creationId xmlns:a16="http://schemas.microsoft.com/office/drawing/2014/main" id="{7DDCB195-B832-A7AD-D7CD-185B865E608B}"/>
              </a:ext>
            </a:extLst>
          </p:cNvPr>
          <p:cNvSpPr txBox="1"/>
          <p:nvPr/>
        </p:nvSpPr>
        <p:spPr>
          <a:xfrm>
            <a:off x="1151964" y="4155107"/>
            <a:ext cx="3570208" cy="400110"/>
          </a:xfrm>
          <a:prstGeom prst="rect">
            <a:avLst/>
          </a:prstGeom>
          <a:solidFill>
            <a:schemeClr val="bg1"/>
          </a:solidFill>
        </p:spPr>
        <p:txBody>
          <a:bodyPr wrap="none" rtlCol="0">
            <a:spAutoFit/>
          </a:bodyPr>
          <a:lstStyle/>
          <a:p>
            <a:r>
              <a:rPr kumimoji="1" lang="en-US" altLang="ja-JP" sz="2000" dirty="0"/>
              <a:t>O     Ne         Mg    Al  Si                S</a:t>
            </a:r>
            <a:endParaRPr kumimoji="1" lang="ja-JP" altLang="en-US" sz="2000"/>
          </a:p>
        </p:txBody>
      </p:sp>
      <p:sp>
        <p:nvSpPr>
          <p:cNvPr id="20" name="テキスト ボックス 19">
            <a:extLst>
              <a:ext uri="{FF2B5EF4-FFF2-40B4-BE49-F238E27FC236}">
                <a16:creationId xmlns:a16="http://schemas.microsoft.com/office/drawing/2014/main" id="{8743942D-86E9-03CC-B1AE-50B1C127817C}"/>
              </a:ext>
            </a:extLst>
          </p:cNvPr>
          <p:cNvSpPr txBox="1"/>
          <p:nvPr/>
        </p:nvSpPr>
        <p:spPr>
          <a:xfrm>
            <a:off x="5449871" y="4166105"/>
            <a:ext cx="401424" cy="369332"/>
          </a:xfrm>
          <a:prstGeom prst="rect">
            <a:avLst/>
          </a:prstGeom>
          <a:solidFill>
            <a:schemeClr val="bg1"/>
          </a:solidFill>
        </p:spPr>
        <p:txBody>
          <a:bodyPr wrap="square">
            <a:spAutoFit/>
          </a:bodyPr>
          <a:lstStyle/>
          <a:p>
            <a:r>
              <a:rPr kumimoji="1" lang="en-US" altLang="ja-JP" sz="1800" dirty="0" err="1"/>
              <a:t>Ar</a:t>
            </a:r>
            <a:endParaRPr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4"/>
          <a:stretch>
            <a:fillRect/>
          </a:stretch>
        </p:blipFill>
        <p:spPr>
          <a:xfrm>
            <a:off x="5772529" y="908059"/>
            <a:ext cx="3216565" cy="2270516"/>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7777416" y="960634"/>
            <a:ext cx="1211678" cy="646331"/>
          </a:xfrm>
          <a:prstGeom prst="rect">
            <a:avLst/>
          </a:prstGeom>
          <a:noFill/>
        </p:spPr>
        <p:txBody>
          <a:bodyPr wrap="none" rtlCol="0">
            <a:spAutoFit/>
          </a:bodyPr>
          <a:lstStyle/>
          <a:p>
            <a:r>
              <a:rPr kumimoji="1" lang="en-US" altLang="ja-JP" b="1" dirty="0">
                <a:solidFill>
                  <a:schemeClr val="accent6"/>
                </a:solidFill>
              </a:rPr>
              <a:t>Fe   </a:t>
            </a:r>
            <a:r>
              <a:rPr kumimoji="1" lang="en-US" altLang="ja-JP" b="1" dirty="0" err="1">
                <a:solidFill>
                  <a:schemeClr val="accent6"/>
                </a:solidFill>
              </a:rPr>
              <a:t>XRISM</a:t>
            </a:r>
            <a:br>
              <a:rPr kumimoji="1" lang="en-US" altLang="ja-JP" b="1" dirty="0">
                <a:solidFill>
                  <a:schemeClr val="accent6"/>
                </a:solidFill>
              </a:rPr>
            </a:br>
            <a:r>
              <a:rPr kumimoji="1" lang="en-US" altLang="ja-JP" b="1" dirty="0">
                <a:solidFill>
                  <a:schemeClr val="accent6"/>
                </a:solidFill>
              </a:rPr>
              <a:t>Simulation</a:t>
            </a:r>
            <a:endParaRPr kumimoji="1" lang="ja-JP" altLang="en-US" b="1">
              <a:solidFill>
                <a:schemeClr val="accent6"/>
              </a:solidFill>
            </a:endParaRPr>
          </a:p>
        </p:txBody>
      </p:sp>
      <p:pic>
        <p:nvPicPr>
          <p:cNvPr id="22" name="図 21">
            <a:extLst>
              <a:ext uri="{FF2B5EF4-FFF2-40B4-BE49-F238E27FC236}">
                <a16:creationId xmlns:a16="http://schemas.microsoft.com/office/drawing/2014/main" id="{F8B2BDFB-33A3-CEC2-C931-24F0183FB93B}"/>
              </a:ext>
            </a:extLst>
          </p:cNvPr>
          <p:cNvPicPr>
            <a:picLocks noChangeAspect="1"/>
          </p:cNvPicPr>
          <p:nvPr/>
        </p:nvPicPr>
        <p:blipFill>
          <a:blip r:embed="rId5">
            <a:alphaModFix amt="35000"/>
          </a:blip>
          <a:stretch>
            <a:fillRect/>
          </a:stretch>
        </p:blipFill>
        <p:spPr>
          <a:xfrm rot="10800000" flipV="1">
            <a:off x="6506976" y="5632703"/>
            <a:ext cx="2746723" cy="70429"/>
          </a:xfrm>
          <a:prstGeom prst="rect">
            <a:avLst/>
          </a:prstGeom>
        </p:spPr>
      </p:pic>
      <p:sp>
        <p:nvSpPr>
          <p:cNvPr id="24" name="テキスト ボックス 23">
            <a:extLst>
              <a:ext uri="{FF2B5EF4-FFF2-40B4-BE49-F238E27FC236}">
                <a16:creationId xmlns:a16="http://schemas.microsoft.com/office/drawing/2014/main" id="{0B4122C0-02DB-946A-8C27-8524ECBBB79F}"/>
              </a:ext>
            </a:extLst>
          </p:cNvPr>
          <p:cNvSpPr txBox="1"/>
          <p:nvPr/>
        </p:nvSpPr>
        <p:spPr>
          <a:xfrm>
            <a:off x="7837551" y="4056577"/>
            <a:ext cx="1211678" cy="461665"/>
          </a:xfrm>
          <a:prstGeom prst="rect">
            <a:avLst/>
          </a:prstGeom>
          <a:solidFill>
            <a:schemeClr val="bg1"/>
          </a:solidFill>
        </p:spPr>
        <p:txBody>
          <a:bodyPr wrap="square">
            <a:spAutoFit/>
          </a:bodyPr>
          <a:lstStyle/>
          <a:p>
            <a:r>
              <a:rPr kumimoji="1" lang="en-US" altLang="ja-JP" sz="2400" dirty="0">
                <a:solidFill>
                  <a:srgbClr val="FF0000"/>
                </a:solidFill>
              </a:rPr>
              <a:t>Fe</a:t>
            </a:r>
            <a:endParaRPr lang="ja-JP" altLang="en-US" sz="2400" b="1">
              <a:solidFill>
                <a:schemeClr val="accent6"/>
              </a:solidFill>
            </a:endParaRPr>
          </a:p>
        </p:txBody>
      </p:sp>
      <p:sp>
        <p:nvSpPr>
          <p:cNvPr id="29" name="テキスト ボックス 28">
            <a:extLst>
              <a:ext uri="{FF2B5EF4-FFF2-40B4-BE49-F238E27FC236}">
                <a16:creationId xmlns:a16="http://schemas.microsoft.com/office/drawing/2014/main" id="{D24416B4-58EF-5730-BD43-2046EFB8FFD3}"/>
              </a:ext>
            </a:extLst>
          </p:cNvPr>
          <p:cNvSpPr txBox="1"/>
          <p:nvPr/>
        </p:nvSpPr>
        <p:spPr>
          <a:xfrm>
            <a:off x="7711507" y="5761780"/>
            <a:ext cx="301686" cy="369332"/>
          </a:xfrm>
          <a:prstGeom prst="rect">
            <a:avLst/>
          </a:prstGeom>
          <a:solidFill>
            <a:schemeClr val="bg1"/>
          </a:solidFill>
        </p:spPr>
        <p:txBody>
          <a:bodyPr wrap="none" rtlCol="0">
            <a:spAutoFit/>
          </a:bodyPr>
          <a:lstStyle/>
          <a:p>
            <a:r>
              <a:rPr kumimoji="1" lang="en-US" altLang="ja-JP" dirty="0">
                <a:solidFill>
                  <a:schemeClr val="bg1">
                    <a:lumMod val="65000"/>
                  </a:schemeClr>
                </a:solidFill>
              </a:rPr>
              <a:t>6</a:t>
            </a:r>
          </a:p>
        </p:txBody>
      </p:sp>
      <p:cxnSp>
        <p:nvCxnSpPr>
          <p:cNvPr id="30" name="直線矢印コネクタ 29">
            <a:extLst>
              <a:ext uri="{FF2B5EF4-FFF2-40B4-BE49-F238E27FC236}">
                <a16:creationId xmlns:a16="http://schemas.microsoft.com/office/drawing/2014/main" id="{AF1542C0-C8B9-0284-2F11-13564CDF3EAA}"/>
              </a:ext>
            </a:extLst>
          </p:cNvPr>
          <p:cNvCxnSpPr>
            <a:cxnSpLocks/>
          </p:cNvCxnSpPr>
          <p:nvPr/>
        </p:nvCxnSpPr>
        <p:spPr>
          <a:xfrm>
            <a:off x="7500395" y="2546430"/>
            <a:ext cx="659757" cy="1331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8A783D9-689A-1E07-5676-1037B76B6DEF}"/>
              </a:ext>
            </a:extLst>
          </p:cNvPr>
          <p:cNvSpPr txBox="1"/>
          <p:nvPr/>
        </p:nvSpPr>
        <p:spPr>
          <a:xfrm>
            <a:off x="6578732" y="4899235"/>
            <a:ext cx="1774075" cy="400110"/>
          </a:xfrm>
          <a:prstGeom prst="rect">
            <a:avLst/>
          </a:prstGeom>
          <a:noFill/>
        </p:spPr>
        <p:txBody>
          <a:bodyPr wrap="none" rtlCol="0">
            <a:spAutoFit/>
          </a:bodyPr>
          <a:lstStyle/>
          <a:p>
            <a:r>
              <a:rPr kumimoji="1" lang="en-US" altLang="ja-JP" sz="2000" dirty="0">
                <a:solidFill>
                  <a:srgbClr val="2EAE95"/>
                </a:solidFill>
              </a:rPr>
              <a:t>heating plasma</a:t>
            </a:r>
            <a:endParaRPr kumimoji="1" lang="ja-JP" altLang="en-US" sz="2000">
              <a:solidFill>
                <a:srgbClr val="2EAE95"/>
              </a:solidFill>
            </a:endParaRPr>
          </a:p>
        </p:txBody>
      </p:sp>
      <p:sp>
        <p:nvSpPr>
          <p:cNvPr id="9" name="テキスト ボックス 8">
            <a:extLst>
              <a:ext uri="{FF2B5EF4-FFF2-40B4-BE49-F238E27FC236}">
                <a16:creationId xmlns:a16="http://schemas.microsoft.com/office/drawing/2014/main" id="{0550E8E3-EFB3-8727-D925-8751385EBB55}"/>
              </a:ext>
            </a:extLst>
          </p:cNvPr>
          <p:cNvSpPr txBox="1"/>
          <p:nvPr/>
        </p:nvSpPr>
        <p:spPr>
          <a:xfrm>
            <a:off x="8309687" y="2670530"/>
            <a:ext cx="698394" cy="2677656"/>
          </a:xfrm>
          <a:prstGeom prst="rect">
            <a:avLst/>
          </a:prstGeom>
          <a:solidFill>
            <a:schemeClr val="bg1"/>
          </a:solidFill>
        </p:spPr>
        <p:txBody>
          <a:bodyPr wrap="square">
            <a:spAutoFit/>
          </a:bodyPr>
          <a:lstStyle/>
          <a:p>
            <a:r>
              <a:rPr kumimoji="1" lang="ja-JP" altLang="en-US" sz="2400" b="1">
                <a:solidFill>
                  <a:srgbClr val="FF0000"/>
                </a:solidFill>
              </a:rPr>
              <a:t>・</a:t>
            </a:r>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r>
              <a:rPr kumimoji="1" lang="ja-JP" altLang="en-US" sz="2400" b="1">
                <a:solidFill>
                  <a:srgbClr val="FF0000"/>
                </a:solidFill>
              </a:rPr>
              <a:t>・</a:t>
            </a:r>
            <a:endParaRPr lang="ja-JP" altLang="en-US" sz="2400" b="1">
              <a:solidFill>
                <a:schemeClr val="accent6"/>
              </a:solidFill>
            </a:endParaRPr>
          </a:p>
        </p:txBody>
      </p:sp>
      <p:grpSp>
        <p:nvGrpSpPr>
          <p:cNvPr id="12" name="グループ化 11">
            <a:extLst>
              <a:ext uri="{FF2B5EF4-FFF2-40B4-BE49-F238E27FC236}">
                <a16:creationId xmlns:a16="http://schemas.microsoft.com/office/drawing/2014/main" id="{9B683C18-F8BF-4FED-EBE8-71BD6BC1382A}"/>
              </a:ext>
            </a:extLst>
          </p:cNvPr>
          <p:cNvGrpSpPr/>
          <p:nvPr/>
        </p:nvGrpSpPr>
        <p:grpSpPr>
          <a:xfrm>
            <a:off x="801645" y="1897528"/>
            <a:ext cx="4749064" cy="3558711"/>
            <a:chOff x="-552156" y="1177204"/>
            <a:chExt cx="9500818" cy="6217723"/>
          </a:xfrm>
        </p:grpSpPr>
        <p:pic>
          <p:nvPicPr>
            <p:cNvPr id="14" name="図 13">
              <a:extLst>
                <a:ext uri="{FF2B5EF4-FFF2-40B4-BE49-F238E27FC236}">
                  <a16:creationId xmlns:a16="http://schemas.microsoft.com/office/drawing/2014/main" id="{92B5B3C4-B698-0CCA-1185-E00396743EE1}"/>
                </a:ext>
              </a:extLst>
            </p:cNvPr>
            <p:cNvPicPr>
              <a:picLocks noChangeAspect="1"/>
            </p:cNvPicPr>
            <p:nvPr/>
          </p:nvPicPr>
          <p:blipFill rotWithShape="1">
            <a:blip r:embed="rId6"/>
            <a:srcRect l="1911" t="5901" r="3985"/>
            <a:stretch/>
          </p:blipFill>
          <p:spPr>
            <a:xfrm>
              <a:off x="34290" y="1177204"/>
              <a:ext cx="8914372" cy="5573506"/>
            </a:xfrm>
            <a:prstGeom prst="rect">
              <a:avLst/>
            </a:prstGeom>
          </p:spPr>
        </p:pic>
        <p:sp>
          <p:nvSpPr>
            <p:cNvPr id="16" name="テキスト ボックス 15">
              <a:extLst>
                <a:ext uri="{FF2B5EF4-FFF2-40B4-BE49-F238E27FC236}">
                  <a16:creationId xmlns:a16="http://schemas.microsoft.com/office/drawing/2014/main" id="{BBA2FE91-4110-7561-D8CC-33B5B00CF013}"/>
                </a:ext>
              </a:extLst>
            </p:cNvPr>
            <p:cNvSpPr txBox="1"/>
            <p:nvPr/>
          </p:nvSpPr>
          <p:spPr>
            <a:xfrm>
              <a:off x="4038539" y="6512463"/>
              <a:ext cx="1778613" cy="882464"/>
            </a:xfrm>
            <a:prstGeom prst="rect">
              <a:avLst/>
            </a:prstGeom>
            <a:solidFill>
              <a:srgbClr val="FFFFFF"/>
            </a:solidFill>
          </p:spPr>
          <p:txBody>
            <a:bodyPr wrap="none" rtlCol="0">
              <a:spAutoFit/>
            </a:bodyPr>
            <a:lstStyle/>
            <a:p>
              <a:r>
                <a:rPr kumimoji="1" lang="en-US" altLang="ja-JP" dirty="0"/>
                <a:t>(</a:t>
              </a:r>
              <a:r>
                <a:rPr kumimoji="1" lang="en-US" altLang="ja-JP" i="1" dirty="0"/>
                <a:t>x/d</a:t>
              </a:r>
              <a:r>
                <a:rPr kumimoji="1" lang="en-US" altLang="ja-JP" dirty="0"/>
                <a:t>)</a:t>
              </a:r>
              <a:endParaRPr kumimoji="1" lang="ja-JP" altLang="en-US"/>
            </a:p>
          </p:txBody>
        </p:sp>
        <p:sp>
          <p:nvSpPr>
            <p:cNvPr id="17" name="テキスト ボックス 16">
              <a:extLst>
                <a:ext uri="{FF2B5EF4-FFF2-40B4-BE49-F238E27FC236}">
                  <a16:creationId xmlns:a16="http://schemas.microsoft.com/office/drawing/2014/main" id="{748DC77C-A748-FDF1-63FB-980828F6DF60}"/>
                </a:ext>
              </a:extLst>
            </p:cNvPr>
            <p:cNvSpPr txBox="1"/>
            <p:nvPr/>
          </p:nvSpPr>
          <p:spPr>
            <a:xfrm rot="16200000">
              <a:off x="-794360" y="3474743"/>
              <a:ext cx="1521331" cy="1036924"/>
            </a:xfrm>
            <a:prstGeom prst="rect">
              <a:avLst/>
            </a:prstGeom>
            <a:solidFill>
              <a:srgbClr val="FFFFFF"/>
            </a:solidFill>
          </p:spPr>
          <p:txBody>
            <a:bodyPr wrap="none" rtlCol="0">
              <a:spAutoFit/>
            </a:bodyPr>
            <a:lstStyle/>
            <a:p>
              <a:r>
                <a:rPr kumimoji="1" lang="en-US" altLang="ja-JP" dirty="0"/>
                <a:t>(</a:t>
              </a:r>
              <a:r>
                <a:rPr kumimoji="1" lang="en-US" altLang="ja-JP" i="1" dirty="0"/>
                <a:t>y/d</a:t>
              </a:r>
              <a:r>
                <a:rPr kumimoji="1" lang="en-US" altLang="ja-JP" dirty="0"/>
                <a:t>)</a:t>
              </a:r>
              <a:endParaRPr kumimoji="1" lang="ja-JP" altLang="en-US"/>
            </a:p>
          </p:txBody>
        </p:sp>
      </p:grpSp>
      <p:sp>
        <p:nvSpPr>
          <p:cNvPr id="18" name="テキスト ボックス 17">
            <a:extLst>
              <a:ext uri="{FF2B5EF4-FFF2-40B4-BE49-F238E27FC236}">
                <a16:creationId xmlns:a16="http://schemas.microsoft.com/office/drawing/2014/main" id="{F0E9E65A-CBBB-E30E-531B-1235CE72B24F}"/>
              </a:ext>
            </a:extLst>
          </p:cNvPr>
          <p:cNvSpPr txBox="1"/>
          <p:nvPr/>
        </p:nvSpPr>
        <p:spPr>
          <a:xfrm>
            <a:off x="1657596" y="2136970"/>
            <a:ext cx="3667684" cy="369332"/>
          </a:xfrm>
          <a:prstGeom prst="rect">
            <a:avLst/>
          </a:prstGeom>
          <a:noFill/>
        </p:spPr>
        <p:txBody>
          <a:bodyPr wrap="square">
            <a:spAutoFit/>
          </a:bodyPr>
          <a:lstStyle/>
          <a:p>
            <a:r>
              <a:rPr kumimoji="1" lang="en-US" altLang="ja-JP" sz="1800" b="1" dirty="0" err="1">
                <a:solidFill>
                  <a:schemeClr val="accent6">
                    <a:lumMod val="50000"/>
                  </a:schemeClr>
                </a:solidFill>
                <a:latin typeface="+mj-lt"/>
              </a:rPr>
              <a:t>Miyamoto+2022</a:t>
            </a:r>
            <a:endParaRPr lang="ja-JP" altLang="en-US"/>
          </a:p>
        </p:txBody>
      </p:sp>
      <p:sp>
        <p:nvSpPr>
          <p:cNvPr id="19" name="円/楕円 18">
            <a:extLst>
              <a:ext uri="{FF2B5EF4-FFF2-40B4-BE49-F238E27FC236}">
                <a16:creationId xmlns:a16="http://schemas.microsoft.com/office/drawing/2014/main" id="{32ABBB32-E189-1B30-5CBC-60C10FA7FC55}"/>
              </a:ext>
            </a:extLst>
          </p:cNvPr>
          <p:cNvSpPr/>
          <p:nvPr/>
        </p:nvSpPr>
        <p:spPr>
          <a:xfrm rot="3205880">
            <a:off x="2330601" y="3287028"/>
            <a:ext cx="224449" cy="4001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123EFD7-701B-47CD-8FAF-25FD1F91F96C}"/>
              </a:ext>
            </a:extLst>
          </p:cNvPr>
          <p:cNvSpPr txBox="1"/>
          <p:nvPr/>
        </p:nvSpPr>
        <p:spPr>
          <a:xfrm>
            <a:off x="2100892" y="2781609"/>
            <a:ext cx="618759" cy="646331"/>
          </a:xfrm>
          <a:prstGeom prst="rect">
            <a:avLst/>
          </a:prstGeom>
          <a:noFill/>
        </p:spPr>
        <p:txBody>
          <a:bodyPr wrap="none" rtlCol="0">
            <a:spAutoFit/>
          </a:bodyPr>
          <a:lstStyle/>
          <a:p>
            <a:r>
              <a:rPr kumimoji="1" lang="en-US" altLang="ja-JP" sz="3600" dirty="0">
                <a:solidFill>
                  <a:srgbClr val="FF0000"/>
                </a:solidFill>
              </a:rPr>
              <a:t>Fe</a:t>
            </a:r>
            <a:endParaRPr kumimoji="1" lang="ja-JP" altLang="en-US" sz="3600">
              <a:solidFill>
                <a:srgbClr val="FF0000"/>
              </a:solidFill>
            </a:endParaRPr>
          </a:p>
        </p:txBody>
      </p:sp>
      <p:sp>
        <p:nvSpPr>
          <p:cNvPr id="32" name="円/楕円 31">
            <a:extLst>
              <a:ext uri="{FF2B5EF4-FFF2-40B4-BE49-F238E27FC236}">
                <a16:creationId xmlns:a16="http://schemas.microsoft.com/office/drawing/2014/main" id="{FF8FE642-8770-7130-4DD4-C8249A177E9D}"/>
              </a:ext>
            </a:extLst>
          </p:cNvPr>
          <p:cNvSpPr/>
          <p:nvPr/>
        </p:nvSpPr>
        <p:spPr>
          <a:xfrm rot="1985560">
            <a:off x="1809436" y="3739834"/>
            <a:ext cx="224449" cy="4001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225B1D55-85D6-5772-4386-6B408B038FEB}"/>
              </a:ext>
            </a:extLst>
          </p:cNvPr>
          <p:cNvSpPr txBox="1"/>
          <p:nvPr/>
        </p:nvSpPr>
        <p:spPr>
          <a:xfrm>
            <a:off x="1537533" y="3348816"/>
            <a:ext cx="595035" cy="523220"/>
          </a:xfrm>
          <a:prstGeom prst="rect">
            <a:avLst/>
          </a:prstGeom>
          <a:noFill/>
        </p:spPr>
        <p:txBody>
          <a:bodyPr wrap="none" rtlCol="0">
            <a:spAutoFit/>
          </a:bodyPr>
          <a:lstStyle/>
          <a:p>
            <a:r>
              <a:rPr kumimoji="1" lang="en-US" altLang="ja-JP" sz="2800" dirty="0"/>
              <a:t>Ne</a:t>
            </a:r>
            <a:endParaRPr kumimoji="1" lang="ja-JP" altLang="en-US" sz="2800"/>
          </a:p>
        </p:txBody>
      </p:sp>
    </p:spTree>
    <p:extLst>
      <p:ext uri="{BB962C8B-B14F-4D97-AF65-F5344CB8AC3E}">
        <p14:creationId xmlns:p14="http://schemas.microsoft.com/office/powerpoint/2010/main" val="734396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23</a:t>
            </a:fld>
            <a:endParaRPr kumimoji="1" lang="ja-JP" altLang="en-US"/>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2A082396-6D1F-93C8-8936-4F30E7B85412}"/>
              </a:ext>
            </a:extLst>
          </p:cNvPr>
          <p:cNvPicPr>
            <a:picLocks noChangeAspect="1"/>
          </p:cNvPicPr>
          <p:nvPr/>
        </p:nvPicPr>
        <p:blipFill>
          <a:blip r:embed="rId3"/>
          <a:stretch>
            <a:fillRect/>
          </a:stretch>
        </p:blipFill>
        <p:spPr>
          <a:xfrm>
            <a:off x="29348" y="831660"/>
            <a:ext cx="6678655" cy="5482913"/>
          </a:xfrm>
          <a:prstGeom prst="rect">
            <a:avLst/>
          </a:prstGeom>
        </p:spPr>
      </p:pic>
      <p:sp>
        <p:nvSpPr>
          <p:cNvPr id="21" name="正方形/長方形 20">
            <a:extLst>
              <a:ext uri="{FF2B5EF4-FFF2-40B4-BE49-F238E27FC236}">
                <a16:creationId xmlns:a16="http://schemas.microsoft.com/office/drawing/2014/main" id="{87633E5F-4A16-6B8C-5AE9-382B505A6D31}"/>
              </a:ext>
            </a:extLst>
          </p:cNvPr>
          <p:cNvSpPr/>
          <p:nvPr/>
        </p:nvSpPr>
        <p:spPr>
          <a:xfrm>
            <a:off x="5902543" y="1212688"/>
            <a:ext cx="805460" cy="184856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4DB8AED-F39D-B86A-ED5F-917037B38D32}"/>
              </a:ext>
            </a:extLst>
          </p:cNvPr>
          <p:cNvSpPr txBox="1"/>
          <p:nvPr/>
        </p:nvSpPr>
        <p:spPr>
          <a:xfrm>
            <a:off x="2474909" y="907060"/>
            <a:ext cx="1875706" cy="461665"/>
          </a:xfrm>
          <a:prstGeom prst="rect">
            <a:avLst/>
          </a:prstGeom>
          <a:solidFill>
            <a:schemeClr val="bg1"/>
          </a:solidFill>
        </p:spPr>
        <p:txBody>
          <a:bodyPr wrap="none" rtlCol="0">
            <a:spAutoFit/>
          </a:bodyPr>
          <a:lstStyle/>
          <a:p>
            <a:r>
              <a:rPr kumimoji="1" lang="en-US" altLang="ja-JP" sz="2400" b="1" dirty="0" err="1">
                <a:solidFill>
                  <a:schemeClr val="accent6"/>
                </a:solidFill>
              </a:rPr>
              <a:t>Pollock+2005</a:t>
            </a:r>
            <a:endParaRPr kumimoji="1" lang="ja-JP" altLang="en-US" sz="2400" b="1">
              <a:solidFill>
                <a:schemeClr val="accent6"/>
              </a:solidFill>
            </a:endParaRPr>
          </a:p>
        </p:txBody>
      </p:sp>
      <p:sp>
        <p:nvSpPr>
          <p:cNvPr id="5" name="テキスト ボックス 4">
            <a:extLst>
              <a:ext uri="{FF2B5EF4-FFF2-40B4-BE49-F238E27FC236}">
                <a16:creationId xmlns:a16="http://schemas.microsoft.com/office/drawing/2014/main" id="{4F10E4A8-2FC9-5FF3-B2C9-18EC122ABB75}"/>
              </a:ext>
            </a:extLst>
          </p:cNvPr>
          <p:cNvSpPr txBox="1"/>
          <p:nvPr/>
        </p:nvSpPr>
        <p:spPr>
          <a:xfrm>
            <a:off x="2162977" y="6096012"/>
            <a:ext cx="2801280" cy="400110"/>
          </a:xfrm>
          <a:prstGeom prst="rect">
            <a:avLst/>
          </a:prstGeom>
          <a:solidFill>
            <a:schemeClr val="bg1"/>
          </a:solidFill>
        </p:spPr>
        <p:txBody>
          <a:bodyPr wrap="none" rtlCol="0">
            <a:spAutoFit/>
          </a:bodyPr>
          <a:lstStyle/>
          <a:p>
            <a:r>
              <a:rPr kumimoji="1" lang="en-US" altLang="ja-JP" sz="2000" dirty="0"/>
              <a:t>Ionization Potential (keV)</a:t>
            </a:r>
            <a:endParaRPr kumimoji="1" lang="ja-JP" altLang="en-US" sz="2000"/>
          </a:p>
        </p:txBody>
      </p:sp>
      <p:sp>
        <p:nvSpPr>
          <p:cNvPr id="6" name="テキスト ボックス 5">
            <a:extLst>
              <a:ext uri="{FF2B5EF4-FFF2-40B4-BE49-F238E27FC236}">
                <a16:creationId xmlns:a16="http://schemas.microsoft.com/office/drawing/2014/main" id="{B2A6BB39-A2DF-D309-A728-738879F8EE6F}"/>
              </a:ext>
            </a:extLst>
          </p:cNvPr>
          <p:cNvSpPr txBox="1"/>
          <p:nvPr/>
        </p:nvSpPr>
        <p:spPr>
          <a:xfrm>
            <a:off x="1322922" y="5716272"/>
            <a:ext cx="5392823" cy="400110"/>
          </a:xfrm>
          <a:prstGeom prst="rect">
            <a:avLst/>
          </a:prstGeom>
          <a:solidFill>
            <a:schemeClr val="bg1"/>
          </a:solidFill>
        </p:spPr>
        <p:txBody>
          <a:bodyPr wrap="none" rtlCol="0">
            <a:spAutoFit/>
          </a:bodyPr>
          <a:lstStyle/>
          <a:p>
            <a:r>
              <a:rPr kumimoji="1" lang="en-US" altLang="ja-JP" sz="2000" dirty="0"/>
              <a:t>1                     2                    3                    4                  5</a:t>
            </a:r>
            <a:endParaRPr kumimoji="1" lang="ja-JP" altLang="en-US" sz="2000"/>
          </a:p>
        </p:txBody>
      </p:sp>
      <p:sp>
        <p:nvSpPr>
          <p:cNvPr id="8" name="テキスト ボックス 7">
            <a:extLst>
              <a:ext uri="{FF2B5EF4-FFF2-40B4-BE49-F238E27FC236}">
                <a16:creationId xmlns:a16="http://schemas.microsoft.com/office/drawing/2014/main" id="{C3D15907-BA7F-B9FF-9BF7-DA6878F8097E}"/>
              </a:ext>
            </a:extLst>
          </p:cNvPr>
          <p:cNvSpPr txBox="1"/>
          <p:nvPr/>
        </p:nvSpPr>
        <p:spPr>
          <a:xfrm rot="16200000">
            <a:off x="-1968843" y="3291241"/>
            <a:ext cx="4414991" cy="400110"/>
          </a:xfrm>
          <a:prstGeom prst="rect">
            <a:avLst/>
          </a:prstGeom>
          <a:solidFill>
            <a:schemeClr val="bg1"/>
          </a:solidFill>
        </p:spPr>
        <p:txBody>
          <a:bodyPr wrap="none" rtlCol="0">
            <a:spAutoFit/>
          </a:bodyPr>
          <a:lstStyle/>
          <a:p>
            <a:r>
              <a:rPr kumimoji="1" lang="en-US" altLang="ja-JP" sz="2000" dirty="0"/>
              <a:t>Line Shift              (km/s)         Line </a:t>
            </a:r>
            <a:r>
              <a:rPr kumimoji="1" lang="en-US" altLang="ja-JP" sz="2000" dirty="0" err="1"/>
              <a:t>FWHM</a:t>
            </a:r>
            <a:endParaRPr kumimoji="1" lang="ja-JP" altLang="en-US" sz="2000"/>
          </a:p>
        </p:txBody>
      </p:sp>
      <p:sp>
        <p:nvSpPr>
          <p:cNvPr id="10" name="テキスト ボックス 9">
            <a:extLst>
              <a:ext uri="{FF2B5EF4-FFF2-40B4-BE49-F238E27FC236}">
                <a16:creationId xmlns:a16="http://schemas.microsoft.com/office/drawing/2014/main" id="{F6B55944-5306-0D0A-57A1-E0666166E2F4}"/>
              </a:ext>
            </a:extLst>
          </p:cNvPr>
          <p:cNvSpPr txBox="1"/>
          <p:nvPr/>
        </p:nvSpPr>
        <p:spPr>
          <a:xfrm rot="16200000">
            <a:off x="-1602496" y="3228945"/>
            <a:ext cx="4432624" cy="400110"/>
          </a:xfrm>
          <a:prstGeom prst="rect">
            <a:avLst/>
          </a:prstGeom>
          <a:solidFill>
            <a:schemeClr val="bg1"/>
          </a:solidFill>
        </p:spPr>
        <p:txBody>
          <a:bodyPr wrap="none" rtlCol="0">
            <a:spAutoFit/>
          </a:bodyPr>
          <a:lstStyle/>
          <a:p>
            <a:r>
              <a:rPr kumimoji="1" lang="en-US" altLang="ja-JP" sz="2000" dirty="0"/>
              <a:t>-1000      0      1000     2000    3000    4000</a:t>
            </a:r>
            <a:endParaRPr kumimoji="1" lang="ja-JP" altLang="en-US" sz="2000"/>
          </a:p>
        </p:txBody>
      </p:sp>
      <p:sp>
        <p:nvSpPr>
          <p:cNvPr id="15" name="テキスト ボックス 14">
            <a:extLst>
              <a:ext uri="{FF2B5EF4-FFF2-40B4-BE49-F238E27FC236}">
                <a16:creationId xmlns:a16="http://schemas.microsoft.com/office/drawing/2014/main" id="{7DDCB195-B832-A7AD-D7CD-185B865E608B}"/>
              </a:ext>
            </a:extLst>
          </p:cNvPr>
          <p:cNvSpPr txBox="1"/>
          <p:nvPr/>
        </p:nvSpPr>
        <p:spPr>
          <a:xfrm>
            <a:off x="1151964" y="4155107"/>
            <a:ext cx="3570208" cy="400110"/>
          </a:xfrm>
          <a:prstGeom prst="rect">
            <a:avLst/>
          </a:prstGeom>
          <a:solidFill>
            <a:schemeClr val="bg1"/>
          </a:solidFill>
        </p:spPr>
        <p:txBody>
          <a:bodyPr wrap="none" rtlCol="0">
            <a:spAutoFit/>
          </a:bodyPr>
          <a:lstStyle/>
          <a:p>
            <a:r>
              <a:rPr kumimoji="1" lang="en-US" altLang="ja-JP" sz="2000" dirty="0"/>
              <a:t>O     Ne         Mg    Al  Si                S</a:t>
            </a:r>
            <a:endParaRPr kumimoji="1" lang="ja-JP" altLang="en-US" sz="2000"/>
          </a:p>
        </p:txBody>
      </p:sp>
      <p:sp>
        <p:nvSpPr>
          <p:cNvPr id="20" name="テキスト ボックス 19">
            <a:extLst>
              <a:ext uri="{FF2B5EF4-FFF2-40B4-BE49-F238E27FC236}">
                <a16:creationId xmlns:a16="http://schemas.microsoft.com/office/drawing/2014/main" id="{8743942D-86E9-03CC-B1AE-50B1C127817C}"/>
              </a:ext>
            </a:extLst>
          </p:cNvPr>
          <p:cNvSpPr txBox="1"/>
          <p:nvPr/>
        </p:nvSpPr>
        <p:spPr>
          <a:xfrm>
            <a:off x="5449871" y="4166105"/>
            <a:ext cx="401424" cy="369332"/>
          </a:xfrm>
          <a:prstGeom prst="rect">
            <a:avLst/>
          </a:prstGeom>
          <a:solidFill>
            <a:schemeClr val="bg1"/>
          </a:solidFill>
        </p:spPr>
        <p:txBody>
          <a:bodyPr wrap="square">
            <a:spAutoFit/>
          </a:bodyPr>
          <a:lstStyle/>
          <a:p>
            <a:r>
              <a:rPr kumimoji="1" lang="en-US" altLang="ja-JP" sz="1800" dirty="0" err="1"/>
              <a:t>Ar</a:t>
            </a:r>
            <a:endParaRPr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4"/>
          <a:stretch>
            <a:fillRect/>
          </a:stretch>
        </p:blipFill>
        <p:spPr>
          <a:xfrm>
            <a:off x="5772529" y="908059"/>
            <a:ext cx="3216565" cy="2270516"/>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7777416" y="960634"/>
            <a:ext cx="1211678" cy="646331"/>
          </a:xfrm>
          <a:prstGeom prst="rect">
            <a:avLst/>
          </a:prstGeom>
          <a:noFill/>
        </p:spPr>
        <p:txBody>
          <a:bodyPr wrap="none" rtlCol="0">
            <a:spAutoFit/>
          </a:bodyPr>
          <a:lstStyle/>
          <a:p>
            <a:r>
              <a:rPr kumimoji="1" lang="en-US" altLang="ja-JP" b="1" dirty="0">
                <a:solidFill>
                  <a:schemeClr val="accent6"/>
                </a:solidFill>
              </a:rPr>
              <a:t>Fe   </a:t>
            </a:r>
            <a:r>
              <a:rPr kumimoji="1" lang="en-US" altLang="ja-JP" b="1" dirty="0" err="1">
                <a:solidFill>
                  <a:schemeClr val="accent6"/>
                </a:solidFill>
              </a:rPr>
              <a:t>XRISM</a:t>
            </a:r>
            <a:br>
              <a:rPr kumimoji="1" lang="en-US" altLang="ja-JP" b="1" dirty="0">
                <a:solidFill>
                  <a:schemeClr val="accent6"/>
                </a:solidFill>
              </a:rPr>
            </a:br>
            <a:r>
              <a:rPr kumimoji="1" lang="en-US" altLang="ja-JP" b="1" dirty="0">
                <a:solidFill>
                  <a:schemeClr val="accent6"/>
                </a:solidFill>
              </a:rPr>
              <a:t>Simulation</a:t>
            </a:r>
            <a:endParaRPr kumimoji="1" lang="ja-JP" altLang="en-US" b="1">
              <a:solidFill>
                <a:schemeClr val="accent6"/>
              </a:solidFill>
            </a:endParaRPr>
          </a:p>
        </p:txBody>
      </p:sp>
      <p:pic>
        <p:nvPicPr>
          <p:cNvPr id="22" name="図 21">
            <a:extLst>
              <a:ext uri="{FF2B5EF4-FFF2-40B4-BE49-F238E27FC236}">
                <a16:creationId xmlns:a16="http://schemas.microsoft.com/office/drawing/2014/main" id="{F8B2BDFB-33A3-CEC2-C931-24F0183FB93B}"/>
              </a:ext>
            </a:extLst>
          </p:cNvPr>
          <p:cNvPicPr>
            <a:picLocks noChangeAspect="1"/>
          </p:cNvPicPr>
          <p:nvPr/>
        </p:nvPicPr>
        <p:blipFill>
          <a:blip r:embed="rId5">
            <a:alphaModFix amt="35000"/>
          </a:blip>
          <a:stretch>
            <a:fillRect/>
          </a:stretch>
        </p:blipFill>
        <p:spPr>
          <a:xfrm rot="10800000" flipV="1">
            <a:off x="6506976" y="5632703"/>
            <a:ext cx="2746723" cy="70429"/>
          </a:xfrm>
          <a:prstGeom prst="rect">
            <a:avLst/>
          </a:prstGeom>
        </p:spPr>
      </p:pic>
      <p:sp>
        <p:nvSpPr>
          <p:cNvPr id="24" name="テキスト ボックス 23">
            <a:extLst>
              <a:ext uri="{FF2B5EF4-FFF2-40B4-BE49-F238E27FC236}">
                <a16:creationId xmlns:a16="http://schemas.microsoft.com/office/drawing/2014/main" id="{0B4122C0-02DB-946A-8C27-8524ECBBB79F}"/>
              </a:ext>
            </a:extLst>
          </p:cNvPr>
          <p:cNvSpPr txBox="1"/>
          <p:nvPr/>
        </p:nvSpPr>
        <p:spPr>
          <a:xfrm>
            <a:off x="7837551" y="4056577"/>
            <a:ext cx="1211678" cy="584775"/>
          </a:xfrm>
          <a:prstGeom prst="rect">
            <a:avLst/>
          </a:prstGeom>
          <a:solidFill>
            <a:schemeClr val="bg1"/>
          </a:solidFill>
        </p:spPr>
        <p:txBody>
          <a:bodyPr wrap="square">
            <a:spAutoFit/>
          </a:bodyPr>
          <a:lstStyle/>
          <a:p>
            <a:r>
              <a:rPr kumimoji="1" lang="en-US" altLang="ja-JP" sz="2400" dirty="0">
                <a:solidFill>
                  <a:srgbClr val="FF0000"/>
                </a:solidFill>
              </a:rPr>
              <a:t>Fe     </a:t>
            </a:r>
            <a:r>
              <a:rPr kumimoji="1" lang="en-US" altLang="ja-JP" sz="3200" b="1" dirty="0">
                <a:solidFill>
                  <a:schemeClr val="accent6"/>
                </a:solidFill>
              </a:rPr>
              <a:t>?</a:t>
            </a:r>
            <a:endParaRPr lang="ja-JP" altLang="en-US" sz="2400" b="1">
              <a:solidFill>
                <a:schemeClr val="accent6"/>
              </a:solidFill>
            </a:endParaRPr>
          </a:p>
        </p:txBody>
      </p:sp>
      <p:sp>
        <p:nvSpPr>
          <p:cNvPr id="28" name="円/楕円 27">
            <a:extLst>
              <a:ext uri="{FF2B5EF4-FFF2-40B4-BE49-F238E27FC236}">
                <a16:creationId xmlns:a16="http://schemas.microsoft.com/office/drawing/2014/main" id="{D7698412-4F18-FBEE-B408-86F85CF28F56}"/>
              </a:ext>
            </a:extLst>
          </p:cNvPr>
          <p:cNvSpPr/>
          <p:nvPr/>
        </p:nvSpPr>
        <p:spPr>
          <a:xfrm>
            <a:off x="8328021" y="3565003"/>
            <a:ext cx="661073" cy="1504708"/>
          </a:xfrm>
          <a:prstGeom prst="ellipse">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24416B4-58EF-5730-BD43-2046EFB8FFD3}"/>
              </a:ext>
            </a:extLst>
          </p:cNvPr>
          <p:cNvSpPr txBox="1"/>
          <p:nvPr/>
        </p:nvSpPr>
        <p:spPr>
          <a:xfrm>
            <a:off x="7711507" y="5761780"/>
            <a:ext cx="301686" cy="369332"/>
          </a:xfrm>
          <a:prstGeom prst="rect">
            <a:avLst/>
          </a:prstGeom>
          <a:solidFill>
            <a:schemeClr val="bg1"/>
          </a:solidFill>
        </p:spPr>
        <p:txBody>
          <a:bodyPr wrap="none" rtlCol="0">
            <a:spAutoFit/>
          </a:bodyPr>
          <a:lstStyle/>
          <a:p>
            <a:r>
              <a:rPr kumimoji="1" lang="en-US" altLang="ja-JP" dirty="0">
                <a:solidFill>
                  <a:schemeClr val="bg1">
                    <a:lumMod val="65000"/>
                  </a:schemeClr>
                </a:solidFill>
              </a:rPr>
              <a:t>6</a:t>
            </a:r>
          </a:p>
        </p:txBody>
      </p:sp>
      <p:cxnSp>
        <p:nvCxnSpPr>
          <p:cNvPr id="30" name="直線矢印コネクタ 29">
            <a:extLst>
              <a:ext uri="{FF2B5EF4-FFF2-40B4-BE49-F238E27FC236}">
                <a16:creationId xmlns:a16="http://schemas.microsoft.com/office/drawing/2014/main" id="{AF1542C0-C8B9-0284-2F11-13564CDF3EAA}"/>
              </a:ext>
            </a:extLst>
          </p:cNvPr>
          <p:cNvCxnSpPr>
            <a:cxnSpLocks/>
          </p:cNvCxnSpPr>
          <p:nvPr/>
        </p:nvCxnSpPr>
        <p:spPr>
          <a:xfrm>
            <a:off x="7500395" y="2546430"/>
            <a:ext cx="659757" cy="1331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8A783D9-689A-1E07-5676-1037B76B6DEF}"/>
              </a:ext>
            </a:extLst>
          </p:cNvPr>
          <p:cNvSpPr txBox="1"/>
          <p:nvPr/>
        </p:nvSpPr>
        <p:spPr>
          <a:xfrm>
            <a:off x="7318355" y="4794229"/>
            <a:ext cx="1087990" cy="707886"/>
          </a:xfrm>
          <a:prstGeom prst="rect">
            <a:avLst/>
          </a:prstGeom>
          <a:noFill/>
        </p:spPr>
        <p:txBody>
          <a:bodyPr wrap="none" rtlCol="0">
            <a:spAutoFit/>
          </a:bodyPr>
          <a:lstStyle/>
          <a:p>
            <a:r>
              <a:rPr kumimoji="1" lang="en-US" altLang="ja-JP" sz="2000" dirty="0">
                <a:solidFill>
                  <a:srgbClr val="2EAE95"/>
                </a:solidFill>
              </a:rPr>
              <a:t>cooling?</a:t>
            </a:r>
            <a:br>
              <a:rPr kumimoji="1" lang="en-US" altLang="ja-JP" sz="2000" dirty="0">
                <a:solidFill>
                  <a:srgbClr val="2EAE95"/>
                </a:solidFill>
              </a:rPr>
            </a:br>
            <a:r>
              <a:rPr kumimoji="1" lang="en-US" altLang="ja-JP" sz="2000" dirty="0">
                <a:solidFill>
                  <a:srgbClr val="2EAE95"/>
                </a:solidFill>
              </a:rPr>
              <a:t>heating?</a:t>
            </a:r>
            <a:endParaRPr kumimoji="1" lang="ja-JP" altLang="en-US" sz="2000">
              <a:solidFill>
                <a:srgbClr val="2EAE95"/>
              </a:solidFill>
            </a:endParaRPr>
          </a:p>
        </p:txBody>
      </p:sp>
    </p:spTree>
    <p:extLst>
      <p:ext uri="{BB962C8B-B14F-4D97-AF65-F5344CB8AC3E}">
        <p14:creationId xmlns:p14="http://schemas.microsoft.com/office/powerpoint/2010/main" val="3356116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DA850E-B76B-8748-9F4A-001B19C42B84}"/>
              </a:ext>
            </a:extLst>
          </p:cNvPr>
          <p:cNvSpPr/>
          <p:nvPr/>
        </p:nvSpPr>
        <p:spPr>
          <a:xfrm>
            <a:off x="1" y="5796323"/>
            <a:ext cx="9144000" cy="106167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54090"/>
            <a:ext cx="7886700" cy="425706"/>
          </a:xfrm>
        </p:spPr>
        <p:txBody>
          <a:bodyPr>
            <a:noAutofit/>
          </a:bodyPr>
          <a:lstStyle/>
          <a:p>
            <a:r>
              <a:rPr kumimoji="1" lang="en-US" altLang="ja-JP" sz="3200" dirty="0">
                <a:latin typeface="+mn-ea"/>
                <a:ea typeface="+mn-ea"/>
              </a:rPr>
              <a:t>Summary</a:t>
            </a:r>
            <a:endParaRPr kumimoji="1" lang="ja-JP" altLang="en-US" sz="2800">
              <a:latin typeface="+mn-ea"/>
              <a:ea typeface="+mn-ea"/>
            </a:endParaRPr>
          </a:p>
        </p:txBody>
      </p:sp>
      <p:sp>
        <p:nvSpPr>
          <p:cNvPr id="3" name="テキスト ボックス 2">
            <a:extLst>
              <a:ext uri="{FF2B5EF4-FFF2-40B4-BE49-F238E27FC236}">
                <a16:creationId xmlns:a16="http://schemas.microsoft.com/office/drawing/2014/main" id="{2B8FCA63-4017-2D40-B92D-E5EE1EE3A041}"/>
              </a:ext>
            </a:extLst>
          </p:cNvPr>
          <p:cNvSpPr txBox="1"/>
          <p:nvPr/>
        </p:nvSpPr>
        <p:spPr>
          <a:xfrm>
            <a:off x="324783" y="890405"/>
            <a:ext cx="8730215" cy="3724096"/>
          </a:xfrm>
          <a:prstGeom prst="rect">
            <a:avLst/>
          </a:prstGeom>
          <a:noFill/>
        </p:spPr>
        <p:txBody>
          <a:bodyPr wrap="square" rtlCol="0">
            <a:spAutoFit/>
          </a:bodyPr>
          <a:lstStyle/>
          <a:p>
            <a:pPr marL="342900" indent="-342900">
              <a:buFont typeface="+mj-lt"/>
              <a:buAutoNum type="arabicPeriod"/>
            </a:pPr>
            <a:r>
              <a:rPr kumimoji="1" lang="en-US" altLang="ja-JP" sz="2000" dirty="0">
                <a:solidFill>
                  <a:schemeClr val="accent6">
                    <a:lumMod val="50000"/>
                  </a:schemeClr>
                </a:solidFill>
              </a:rPr>
              <a:t>Measuring </a:t>
            </a:r>
            <a:r>
              <a:rPr kumimoji="1" lang="en-US" altLang="ja-JP" sz="2000" u="sng" dirty="0">
                <a:solidFill>
                  <a:schemeClr val="accent6">
                    <a:lumMod val="50000"/>
                  </a:schemeClr>
                </a:solidFill>
              </a:rPr>
              <a:t>|</a:t>
            </a:r>
            <a:r>
              <a:rPr kumimoji="1" lang="en-US" altLang="ja-JP" sz="2000" u="sng" dirty="0" err="1">
                <a:solidFill>
                  <a:schemeClr val="accent6">
                    <a:lumMod val="50000"/>
                  </a:schemeClr>
                </a:solidFill>
              </a:rPr>
              <a:t>v</a:t>
            </a:r>
            <a:r>
              <a:rPr kumimoji="1" lang="en-US" altLang="ja-JP" sz="2000" u="sng" baseline="-25000" dirty="0" err="1">
                <a:solidFill>
                  <a:schemeClr val="accent6">
                    <a:lumMod val="50000"/>
                  </a:schemeClr>
                </a:solidFill>
              </a:rPr>
              <a:t>los</a:t>
            </a:r>
            <a:r>
              <a:rPr kumimoji="1" lang="en-US" altLang="ja-JP" sz="2000" u="sng" dirty="0">
                <a:solidFill>
                  <a:schemeClr val="accent6">
                    <a:lumMod val="50000"/>
                  </a:schemeClr>
                </a:solidFill>
              </a:rPr>
              <a:t>| and </a:t>
            </a:r>
            <a:r>
              <a:rPr kumimoji="1" lang="en-US" altLang="ja-JP" sz="2000" u="sng" dirty="0" err="1">
                <a:solidFill>
                  <a:schemeClr val="accent6">
                    <a:lumMod val="50000"/>
                  </a:schemeClr>
                </a:solidFill>
              </a:rPr>
              <a:t>σ</a:t>
            </a:r>
            <a:r>
              <a:rPr kumimoji="1" lang="en-US" altLang="ja-JP" sz="2000" u="sng" baseline="-25000" dirty="0" err="1">
                <a:solidFill>
                  <a:schemeClr val="accent6">
                    <a:lumMod val="50000"/>
                  </a:schemeClr>
                </a:solidFill>
              </a:rPr>
              <a:t>los</a:t>
            </a:r>
            <a:r>
              <a:rPr kumimoji="1" lang="en-US" altLang="ja-JP" sz="2000" u="sng" dirty="0">
                <a:solidFill>
                  <a:schemeClr val="accent6">
                    <a:lumMod val="50000"/>
                  </a:schemeClr>
                </a:solidFill>
              </a:rPr>
              <a:t> </a:t>
            </a:r>
            <a:r>
              <a:rPr kumimoji="1" lang="en-US" altLang="ja-JP" sz="2000" dirty="0">
                <a:solidFill>
                  <a:schemeClr val="accent6">
                    <a:lumMod val="50000"/>
                  </a:schemeClr>
                </a:solidFill>
              </a:rPr>
              <a:t>using X-ray </a:t>
            </a:r>
            <a:br>
              <a:rPr kumimoji="1" lang="en-US" altLang="ja-JP" sz="2000" dirty="0">
                <a:solidFill>
                  <a:schemeClr val="accent6">
                    <a:lumMod val="50000"/>
                  </a:schemeClr>
                </a:solidFill>
              </a:rPr>
            </a:br>
            <a:r>
              <a:rPr kumimoji="1" lang="en-US" altLang="ja-JP" sz="2000" dirty="0">
                <a:solidFill>
                  <a:schemeClr val="accent6">
                    <a:lumMod val="50000"/>
                  </a:schemeClr>
                </a:solidFill>
              </a:rPr>
              <a:t>spectroscopy of the RGS.</a:t>
            </a:r>
            <a:endParaRPr kumimoji="1" lang="en-US" altLang="ja-JP" sz="800" dirty="0">
              <a:solidFill>
                <a:schemeClr val="accent6"/>
              </a:solidFill>
            </a:endParaRPr>
          </a:p>
          <a:p>
            <a:pPr marL="342900" indent="-342900">
              <a:buFont typeface="+mj-lt"/>
              <a:buAutoNum type="arabicPeriod"/>
            </a:pPr>
            <a:endParaRPr kumimoji="1" lang="en-US" altLang="ja-JP" sz="1600" dirty="0">
              <a:solidFill>
                <a:schemeClr val="accent6"/>
              </a:solidFill>
            </a:endParaRPr>
          </a:p>
          <a:p>
            <a:pPr marL="342900" indent="-342900">
              <a:buFont typeface="+mj-lt"/>
              <a:buAutoNum type="arabicPeriod"/>
            </a:pPr>
            <a:r>
              <a:rPr kumimoji="1" lang="en-US" altLang="ja-JP" sz="2000" dirty="0">
                <a:solidFill>
                  <a:schemeClr val="accent6">
                    <a:lumMod val="50000"/>
                  </a:schemeClr>
                </a:solidFill>
              </a:rPr>
              <a:t>Estimating </a:t>
            </a:r>
            <a:r>
              <a:rPr kumimoji="1" lang="en-US" altLang="ja-JP" sz="2000" u="sng" dirty="0">
                <a:solidFill>
                  <a:schemeClr val="accent6">
                    <a:lumMod val="50000"/>
                  </a:schemeClr>
                </a:solidFill>
              </a:rPr>
              <a:t>n</a:t>
            </a:r>
            <a:r>
              <a:rPr kumimoji="1" lang="en-US" altLang="ja-JP" sz="2000" u="sng" baseline="-25000" dirty="0">
                <a:solidFill>
                  <a:schemeClr val="accent6">
                    <a:lumMod val="50000"/>
                  </a:schemeClr>
                </a:solidFill>
              </a:rPr>
              <a:t>e</a:t>
            </a:r>
            <a:r>
              <a:rPr kumimoji="1" lang="en-US" altLang="ja-JP" sz="2000" dirty="0">
                <a:solidFill>
                  <a:schemeClr val="accent6">
                    <a:lumMod val="50000"/>
                  </a:schemeClr>
                </a:solidFill>
              </a:rPr>
              <a:t> using intensity ratios of the He-like triplet.</a:t>
            </a:r>
          </a:p>
          <a:p>
            <a:pPr marL="742950" lvl="1" indent="-285750">
              <a:buFont typeface="Wingdings" pitchFamily="2" charset="2"/>
              <a:buChar char="l"/>
            </a:pPr>
            <a:r>
              <a:rPr kumimoji="1" lang="en-US" altLang="ja-JP" sz="1600" dirty="0">
                <a:solidFill>
                  <a:schemeClr val="accent6"/>
                </a:solidFill>
              </a:rPr>
              <a:t>Ne : Phase K : (0.4 - 2.8)×10</a:t>
            </a:r>
            <a:r>
              <a:rPr kumimoji="1" lang="en-US" altLang="ja-JP" sz="1600" baseline="30000" dirty="0">
                <a:solidFill>
                  <a:schemeClr val="accent6"/>
                </a:solidFill>
              </a:rPr>
              <a:t>12</a:t>
            </a:r>
            <a:r>
              <a:rPr kumimoji="1" lang="en-US" altLang="ja-JP" sz="1600" dirty="0">
                <a:solidFill>
                  <a:schemeClr val="accent6"/>
                </a:solidFill>
              </a:rPr>
              <a:t> cm</a:t>
            </a:r>
            <a:r>
              <a:rPr kumimoji="1" lang="en-US" altLang="ja-JP" sz="1600" baseline="30000" dirty="0">
                <a:solidFill>
                  <a:schemeClr val="accent6"/>
                </a:solidFill>
              </a:rPr>
              <a:t>-3</a:t>
            </a:r>
            <a:r>
              <a:rPr kumimoji="1" lang="en-US" altLang="ja-JP" sz="1600" dirty="0">
                <a:solidFill>
                  <a:schemeClr val="accent6"/>
                </a:solidFill>
              </a:rPr>
              <a:t> , Phase A : (0.3 - 1.8)×10</a:t>
            </a:r>
            <a:r>
              <a:rPr kumimoji="1" lang="en-US" altLang="ja-JP" sz="1600" baseline="30000" dirty="0">
                <a:solidFill>
                  <a:schemeClr val="accent6"/>
                </a:solidFill>
              </a:rPr>
              <a:t>12</a:t>
            </a:r>
            <a:r>
              <a:rPr kumimoji="1" lang="en-US" altLang="ja-JP" sz="1600" dirty="0">
                <a:solidFill>
                  <a:schemeClr val="accent6"/>
                </a:solidFill>
              </a:rPr>
              <a:t> cm</a:t>
            </a:r>
            <a:r>
              <a:rPr kumimoji="1" lang="en-US" altLang="ja-JP" sz="1600" baseline="30000" dirty="0">
                <a:solidFill>
                  <a:schemeClr val="accent6"/>
                </a:solidFill>
              </a:rPr>
              <a:t>-3</a:t>
            </a:r>
            <a:r>
              <a:rPr kumimoji="1" lang="en-US" altLang="ja-JP" sz="1600" dirty="0">
                <a:solidFill>
                  <a:schemeClr val="accent6"/>
                </a:solidFill>
              </a:rPr>
              <a:t> (Phase A)</a:t>
            </a:r>
          </a:p>
          <a:p>
            <a:pPr marL="742950" lvl="1" indent="-285750">
              <a:buFont typeface="Wingdings" pitchFamily="2" charset="2"/>
              <a:buChar char="l"/>
            </a:pPr>
            <a:r>
              <a:rPr kumimoji="1" lang="en-US" altLang="ja-JP" sz="1600" dirty="0">
                <a:solidFill>
                  <a:schemeClr val="accent6"/>
                </a:solidFill>
              </a:rPr>
              <a:t>Estimate the effect of the photoexcitation : n</a:t>
            </a:r>
            <a:r>
              <a:rPr kumimoji="1" lang="en-US" altLang="ja-JP" sz="1600" baseline="-25000" dirty="0">
                <a:solidFill>
                  <a:schemeClr val="accent6"/>
                </a:solidFill>
              </a:rPr>
              <a:t>e</a:t>
            </a:r>
            <a:r>
              <a:rPr kumimoji="1" lang="en-US" altLang="ja-JP" sz="1600" dirty="0">
                <a:solidFill>
                  <a:schemeClr val="accent6"/>
                </a:solidFill>
              </a:rPr>
              <a:t> of Ne phase K is reasonably reliable</a:t>
            </a:r>
            <a:br>
              <a:rPr kumimoji="1" lang="en-US" altLang="ja-JP" sz="1600" dirty="0"/>
            </a:br>
            <a:endParaRPr kumimoji="1" lang="en-US" altLang="ja-JP" sz="1600" dirty="0"/>
          </a:p>
          <a:p>
            <a:r>
              <a:rPr lang="en-US" altLang="ja-JP" sz="2000" dirty="0">
                <a:solidFill>
                  <a:schemeClr val="accent6">
                    <a:lumMod val="75000"/>
                  </a:schemeClr>
                </a:solidFill>
              </a:rPr>
              <a:t>By </a:t>
            </a:r>
            <a:r>
              <a:rPr lang="en-US" altLang="ja-JP" sz="2000" dirty="0" err="1">
                <a:solidFill>
                  <a:schemeClr val="accent6">
                    <a:lumMod val="75000"/>
                  </a:schemeClr>
                </a:solidFill>
              </a:rPr>
              <a:t>XRSIM</a:t>
            </a:r>
            <a:r>
              <a:rPr lang="en-US" altLang="ja-JP" sz="2000" dirty="0">
                <a:solidFill>
                  <a:schemeClr val="accent6">
                    <a:lumMod val="75000"/>
                  </a:schemeClr>
                </a:solidFill>
              </a:rPr>
              <a:t> </a:t>
            </a:r>
            <a:r>
              <a:rPr lang="en-US" altLang="ja-JP" sz="2000" dirty="0" err="1">
                <a:solidFill>
                  <a:schemeClr val="accent6">
                    <a:lumMod val="75000"/>
                  </a:schemeClr>
                </a:solidFill>
              </a:rPr>
              <a:t>obsevation</a:t>
            </a:r>
            <a:r>
              <a:rPr lang="en-US" altLang="ja-JP" sz="2000" dirty="0">
                <a:solidFill>
                  <a:schemeClr val="accent6">
                    <a:lumMod val="75000"/>
                  </a:schemeClr>
                </a:solidFill>
              </a:rPr>
              <a:t>:</a:t>
            </a:r>
          </a:p>
          <a:p>
            <a:r>
              <a:rPr lang="en-US" altLang="ja-JP" sz="2000" dirty="0">
                <a:solidFill>
                  <a:schemeClr val="accent6">
                    <a:lumMod val="75000"/>
                  </a:schemeClr>
                </a:solidFill>
              </a:rPr>
              <a:t>  </a:t>
            </a:r>
            <a:endParaRPr lang="en-US" altLang="ja-JP" dirty="0">
              <a:solidFill>
                <a:schemeClr val="accent6">
                  <a:lumMod val="75000"/>
                </a:schemeClr>
              </a:solidFill>
            </a:endParaRPr>
          </a:p>
          <a:p>
            <a:pPr marL="285750" indent="-285750">
              <a:buFont typeface="Wingdings" pitchFamily="2" charset="2"/>
              <a:buChar char="n"/>
            </a:pPr>
            <a:r>
              <a:rPr lang="en-US" altLang="ja-JP" dirty="0">
                <a:solidFill>
                  <a:schemeClr val="accent6">
                    <a:lumMod val="75000"/>
                  </a:schemeClr>
                </a:solidFill>
              </a:rPr>
              <a:t>Plasma density diagnosis with He-like triplet on Si, S, </a:t>
            </a:r>
            <a:r>
              <a:rPr lang="en-US" altLang="ja-JP" dirty="0" err="1">
                <a:solidFill>
                  <a:schemeClr val="accent6">
                    <a:lumMod val="75000"/>
                  </a:schemeClr>
                </a:solidFill>
              </a:rPr>
              <a:t>Ar</a:t>
            </a:r>
            <a:r>
              <a:rPr lang="en-US" altLang="ja-JP" dirty="0">
                <a:solidFill>
                  <a:schemeClr val="accent6">
                    <a:lumMod val="75000"/>
                  </a:schemeClr>
                </a:solidFill>
              </a:rPr>
              <a:t>, Ca, Fe.</a:t>
            </a:r>
          </a:p>
          <a:p>
            <a:pPr marL="285750" indent="-285750">
              <a:buFont typeface="Wingdings" pitchFamily="2" charset="2"/>
              <a:buChar char="n"/>
            </a:pPr>
            <a:r>
              <a:rPr lang="en-US" altLang="ja-JP" dirty="0">
                <a:solidFill>
                  <a:schemeClr val="accent6">
                    <a:lumMod val="75000"/>
                  </a:schemeClr>
                </a:solidFill>
              </a:rPr>
              <a:t>By measuring plasma velocities, </a:t>
            </a:r>
          </a:p>
          <a:p>
            <a:pPr marL="742950" lvl="1" indent="-285750">
              <a:buFont typeface="Wingdings" pitchFamily="2" charset="2"/>
              <a:buChar char="l"/>
            </a:pPr>
            <a:r>
              <a:rPr lang="en-US" altLang="ja-JP" dirty="0">
                <a:solidFill>
                  <a:schemeClr val="accent6"/>
                </a:solidFill>
              </a:rPr>
              <a:t>Identifying the Fe line-emission site</a:t>
            </a:r>
          </a:p>
          <a:p>
            <a:pPr marL="800100" lvl="1" indent="-342900">
              <a:buFont typeface="Wingdings" pitchFamily="2" charset="2"/>
              <a:buChar char="l"/>
            </a:pPr>
            <a:r>
              <a:rPr lang="en-US" altLang="ja-JP" dirty="0">
                <a:solidFill>
                  <a:schemeClr val="accent6"/>
                </a:solidFill>
              </a:rPr>
              <a:t>Understanding the dynamic state of plasma</a:t>
            </a:r>
          </a:p>
        </p:txBody>
      </p:sp>
      <p:sp>
        <p:nvSpPr>
          <p:cNvPr id="4" name="スライド番号プレースホルダー 3">
            <a:extLst>
              <a:ext uri="{FF2B5EF4-FFF2-40B4-BE49-F238E27FC236}">
                <a16:creationId xmlns:a16="http://schemas.microsoft.com/office/drawing/2014/main" id="{DAEFC4B3-3300-094D-84DD-3355B55F4E7E}"/>
              </a:ext>
            </a:extLst>
          </p:cNvPr>
          <p:cNvSpPr>
            <a:spLocks noGrp="1"/>
          </p:cNvSpPr>
          <p:nvPr>
            <p:ph type="sldNum" sz="quarter" idx="12"/>
          </p:nvPr>
        </p:nvSpPr>
        <p:spPr/>
        <p:txBody>
          <a:bodyPr/>
          <a:lstStyle/>
          <a:p>
            <a:fld id="{6D84EF4D-BFD3-914F-BA8C-24B15462B872}" type="slidenum">
              <a:rPr kumimoji="1" lang="ja-JP" altLang="en-US" smtClean="0"/>
              <a:t>24</a:t>
            </a:fld>
            <a:endParaRPr kumimoji="1" lang="ja-JP" altLang="en-US"/>
          </a:p>
        </p:txBody>
      </p:sp>
      <p:sp>
        <p:nvSpPr>
          <p:cNvPr id="7" name="テキスト ボックス 6">
            <a:extLst>
              <a:ext uri="{FF2B5EF4-FFF2-40B4-BE49-F238E27FC236}">
                <a16:creationId xmlns:a16="http://schemas.microsoft.com/office/drawing/2014/main" id="{588BBB96-229D-0144-9969-CE08B56EE29F}"/>
              </a:ext>
            </a:extLst>
          </p:cNvPr>
          <p:cNvSpPr txBox="1"/>
          <p:nvPr/>
        </p:nvSpPr>
        <p:spPr>
          <a:xfrm>
            <a:off x="268440" y="5796323"/>
            <a:ext cx="8842902" cy="1077218"/>
          </a:xfrm>
          <a:prstGeom prst="rect">
            <a:avLst/>
          </a:prstGeom>
          <a:noFill/>
        </p:spPr>
        <p:txBody>
          <a:bodyPr wrap="square" rtlCol="0">
            <a:spAutoFit/>
          </a:bodyPr>
          <a:lstStyle/>
          <a:p>
            <a:r>
              <a:rPr kumimoji="1" lang="en-US" altLang="ja-JP" sz="1600" dirty="0"/>
              <a:t>References</a:t>
            </a:r>
            <a:r>
              <a:rPr kumimoji="1" lang="ja-JP" altLang="en-US" sz="1600"/>
              <a:t>：</a:t>
            </a:r>
            <a:r>
              <a:rPr kumimoji="1" lang="en-US" altLang="ja-JP" sz="1600" dirty="0" err="1"/>
              <a:t>Miyamoto+2024</a:t>
            </a:r>
            <a:r>
              <a:rPr kumimoji="1" lang="en-US" altLang="ja-JP" sz="1600" dirty="0"/>
              <a:t> accepted, </a:t>
            </a:r>
            <a:r>
              <a:rPr kumimoji="1" lang="en-US" altLang="ja-JP" sz="1600" dirty="0" err="1"/>
              <a:t>Miyamoto+2022</a:t>
            </a:r>
            <a:r>
              <a:rPr kumimoji="1" lang="en-US" altLang="ja-JP" sz="1600" dirty="0"/>
              <a:t> </a:t>
            </a:r>
            <a:r>
              <a:rPr kumimoji="1" lang="en-US" altLang="ja-JP" sz="1600" dirty="0" err="1"/>
              <a:t>MNRAS</a:t>
            </a:r>
            <a:r>
              <a:rPr kumimoji="1" lang="en-US" altLang="ja-JP" sz="1600" dirty="0"/>
              <a:t>, </a:t>
            </a:r>
            <a:r>
              <a:rPr kumimoji="1" lang="en-US" altLang="ja-JP" sz="1600" dirty="0" err="1"/>
              <a:t>Monier+2011</a:t>
            </a:r>
            <a:r>
              <a:rPr kumimoji="1" lang="en-US" altLang="ja-JP" sz="1600" dirty="0"/>
              <a:t> </a:t>
            </a:r>
            <a:r>
              <a:rPr kumimoji="1" lang="en-US" altLang="ja-JP" sz="1600" dirty="0" err="1"/>
              <a:t>ApJ</a:t>
            </a:r>
            <a:r>
              <a:rPr kumimoji="1" lang="en-US" altLang="ja-JP" sz="1600" dirty="0"/>
              <a:t>, </a:t>
            </a:r>
            <a:r>
              <a:rPr kumimoji="1" lang="en-US" altLang="ja-JP" sz="1600" dirty="0" err="1"/>
              <a:t>Sugawara+2015</a:t>
            </a:r>
            <a:r>
              <a:rPr kumimoji="1" lang="en-US" altLang="ja-JP" sz="1600" dirty="0"/>
              <a:t> </a:t>
            </a:r>
            <a:r>
              <a:rPr kumimoji="1" lang="en-US" altLang="ja-JP" sz="1600" dirty="0" err="1"/>
              <a:t>PASJ</a:t>
            </a:r>
            <a:r>
              <a:rPr kumimoji="1" lang="en-US" altLang="ja-JP" sz="1600" dirty="0"/>
              <a:t>, </a:t>
            </a:r>
            <a:r>
              <a:rPr kumimoji="1" lang="en-US" altLang="ja-JP" sz="1600" dirty="0" err="1"/>
              <a:t>Pollock+2005</a:t>
            </a:r>
            <a:r>
              <a:rPr kumimoji="1" lang="en-US" altLang="ja-JP" sz="1600" dirty="0"/>
              <a:t> </a:t>
            </a:r>
            <a:r>
              <a:rPr kumimoji="1" lang="en-US" altLang="ja-JP" sz="1600" dirty="0" err="1"/>
              <a:t>ApJ</a:t>
            </a:r>
            <a:r>
              <a:rPr kumimoji="1" lang="en-US" altLang="ja-JP" sz="1600" dirty="0"/>
              <a:t>, </a:t>
            </a:r>
            <a:r>
              <a:rPr kumimoji="1" lang="en-US" altLang="ja-JP" sz="1600" dirty="0" err="1"/>
              <a:t>Usov</a:t>
            </a:r>
            <a:r>
              <a:rPr kumimoji="1" lang="en-US" altLang="ja-JP" sz="1600" dirty="0"/>
              <a:t> 1992 </a:t>
            </a:r>
            <a:r>
              <a:rPr kumimoji="1" lang="en-US" altLang="ja-JP" sz="1600" dirty="0" err="1"/>
              <a:t>ApJ</a:t>
            </a:r>
            <a:r>
              <a:rPr kumimoji="1" lang="en-US" altLang="ja-JP" sz="1600" dirty="0"/>
              <a:t>, </a:t>
            </a:r>
            <a:r>
              <a:rPr kumimoji="1" lang="en-US" altLang="ja-JP" sz="1600" dirty="0" err="1"/>
              <a:t>Cantó+1996</a:t>
            </a:r>
            <a:r>
              <a:rPr kumimoji="1" lang="en-US" altLang="ja-JP" sz="1600" dirty="0"/>
              <a:t> </a:t>
            </a:r>
            <a:r>
              <a:rPr kumimoji="1" lang="en-US" altLang="ja-JP" sz="1600" dirty="0" err="1"/>
              <a:t>ApJ</a:t>
            </a:r>
            <a:r>
              <a:rPr kumimoji="1" lang="en-US" altLang="ja-JP" sz="1600" dirty="0"/>
              <a:t>, </a:t>
            </a:r>
            <a:r>
              <a:rPr kumimoji="1" lang="en-US" altLang="ja-JP" sz="1600" dirty="0" err="1"/>
              <a:t>Porquet+2001</a:t>
            </a:r>
            <a:r>
              <a:rPr kumimoji="1" lang="en-US" altLang="ja-JP" sz="1600" dirty="0"/>
              <a:t> </a:t>
            </a:r>
            <a:r>
              <a:rPr kumimoji="1" lang="en-US" altLang="ja-JP" sz="1600" dirty="0" err="1"/>
              <a:t>A&amp;A</a:t>
            </a:r>
            <a:r>
              <a:rPr kumimoji="1" lang="en-US" altLang="ja-JP" sz="1600" dirty="0"/>
              <a:t>, </a:t>
            </a:r>
            <a:r>
              <a:rPr kumimoji="1" lang="en-US" altLang="ja-JP" sz="1600" dirty="0" err="1"/>
              <a:t>Mauche+2001</a:t>
            </a:r>
            <a:r>
              <a:rPr kumimoji="1" lang="en-US" altLang="ja-JP" sz="1600" dirty="0"/>
              <a:t> </a:t>
            </a:r>
            <a:r>
              <a:rPr kumimoji="1" lang="en-US" altLang="ja-JP" sz="1600" dirty="0" err="1"/>
              <a:t>ApJ</a:t>
            </a:r>
            <a:r>
              <a:rPr kumimoji="1" lang="en-US" altLang="ja-JP" sz="1600" dirty="0"/>
              <a:t>, </a:t>
            </a:r>
            <a:r>
              <a:rPr kumimoji="1" lang="en-US" altLang="ja-JP" sz="1600" dirty="0" err="1"/>
              <a:t>Pradhan+1981</a:t>
            </a:r>
            <a:r>
              <a:rPr kumimoji="1" lang="en-US" altLang="ja-JP" sz="1600" dirty="0"/>
              <a:t> </a:t>
            </a:r>
            <a:r>
              <a:rPr kumimoji="1" lang="en-US" altLang="ja-JP" sz="1600" dirty="0" err="1"/>
              <a:t>ApJ</a:t>
            </a:r>
            <a:r>
              <a:rPr kumimoji="1" lang="en-US" altLang="ja-JP" sz="1600" dirty="0"/>
              <a:t>, </a:t>
            </a:r>
            <a:r>
              <a:rPr kumimoji="1" lang="en-US" altLang="ja-JP" sz="1600" dirty="0" err="1"/>
              <a:t>Nahar+1999</a:t>
            </a:r>
            <a:r>
              <a:rPr kumimoji="1" lang="en-US" altLang="ja-JP" sz="1600" dirty="0"/>
              <a:t> </a:t>
            </a:r>
            <a:r>
              <a:rPr kumimoji="1" lang="en-US" altLang="ja-JP" sz="1600" dirty="0" err="1"/>
              <a:t>A&amp;A</a:t>
            </a:r>
            <a:r>
              <a:rPr kumimoji="1" lang="en-US" altLang="ja-JP" sz="1600" dirty="0"/>
              <a:t>, </a:t>
            </a:r>
            <a:r>
              <a:rPr kumimoji="1" lang="en-US" altLang="ja-JP" sz="1600" dirty="0" err="1"/>
              <a:t>Martins+2005</a:t>
            </a:r>
            <a:r>
              <a:rPr kumimoji="1" lang="en-US" altLang="ja-JP" sz="1600" dirty="0"/>
              <a:t> </a:t>
            </a:r>
            <a:r>
              <a:rPr kumimoji="1" lang="en-US" altLang="ja-JP" sz="1600" dirty="0" err="1"/>
              <a:t>A&amp;A</a:t>
            </a:r>
            <a:r>
              <a:rPr kumimoji="1" lang="en-US" altLang="ja-JP" sz="1600" dirty="0"/>
              <a:t>, “</a:t>
            </a:r>
            <a:r>
              <a:rPr kumimoji="1" lang="en-US" altLang="ja-JP" sz="1600" dirty="0" err="1"/>
              <a:t>XMM</a:t>
            </a:r>
            <a:r>
              <a:rPr kumimoji="1" lang="en-US" altLang="ja-JP" sz="1600" dirty="0"/>
              <a:t>-Newton Users </a:t>
            </a:r>
            <a:r>
              <a:rPr kumimoji="1" lang="en-US" altLang="ja-JP" sz="1600" dirty="0" err="1"/>
              <a:t>Handbook1</a:t>
            </a:r>
            <a:r>
              <a:rPr kumimoji="1" lang="en-US" altLang="ja-JP" sz="1600" dirty="0"/>
              <a:t>” 2022 (</a:t>
            </a:r>
            <a:r>
              <a:rPr kumimoji="1" lang="en-US" altLang="ja-JP" sz="1600" dirty="0" err="1"/>
              <a:t>ESA:XMM-Newton</a:t>
            </a:r>
            <a:r>
              <a:rPr kumimoji="1" lang="en-US" altLang="ja-JP" sz="1600" dirty="0"/>
              <a:t> SOC), </a:t>
            </a:r>
            <a:r>
              <a:rPr kumimoji="0"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http://harmas.arc.hokkai-s-u.ac.jp/~okazaki/cwb/WR140/index.html</a:t>
            </a:r>
          </a:p>
        </p:txBody>
      </p:sp>
      <p:sp>
        <p:nvSpPr>
          <p:cNvPr id="5" name="テキスト ボックス 4">
            <a:extLst>
              <a:ext uri="{FF2B5EF4-FFF2-40B4-BE49-F238E27FC236}">
                <a16:creationId xmlns:a16="http://schemas.microsoft.com/office/drawing/2014/main" id="{3907F945-A28D-1442-9F26-42DD497B5186}"/>
              </a:ext>
            </a:extLst>
          </p:cNvPr>
          <p:cNvSpPr txBox="1"/>
          <p:nvPr/>
        </p:nvSpPr>
        <p:spPr>
          <a:xfrm>
            <a:off x="1537295" y="4803863"/>
            <a:ext cx="6305190" cy="830997"/>
          </a:xfrm>
          <a:prstGeom prst="rect">
            <a:avLst/>
          </a:prstGeom>
          <a:noFill/>
        </p:spPr>
        <p:txBody>
          <a:bodyPr wrap="square" rtlCol="0">
            <a:spAutoFit/>
          </a:bodyPr>
          <a:lstStyle/>
          <a:p>
            <a:pPr algn="ctr"/>
            <a:r>
              <a:rPr kumimoji="1" lang="en-US" altLang="ja-JP" sz="2800" b="1" dirty="0" err="1">
                <a:solidFill>
                  <a:schemeClr val="accent2"/>
                </a:solidFill>
              </a:rPr>
              <a:t>WR140‘s</a:t>
            </a:r>
            <a:r>
              <a:rPr kumimoji="1" lang="en-US" altLang="ja-JP" sz="2800" b="1" dirty="0">
                <a:solidFill>
                  <a:schemeClr val="accent2"/>
                </a:solidFill>
              </a:rPr>
              <a:t> next periastron comes in </a:t>
            </a:r>
            <a:r>
              <a:rPr kumimoji="1" lang="en-US" altLang="ja-JP" sz="2800" b="1" dirty="0" err="1">
                <a:solidFill>
                  <a:schemeClr val="accent2"/>
                </a:solidFill>
              </a:rPr>
              <a:t>GO1</a:t>
            </a:r>
            <a:r>
              <a:rPr kumimoji="1" lang="en-US" altLang="ja-JP" sz="2800" b="1" dirty="0">
                <a:solidFill>
                  <a:schemeClr val="accent2"/>
                </a:solidFill>
              </a:rPr>
              <a:t>! </a:t>
            </a:r>
          </a:p>
          <a:p>
            <a:pPr algn="ctr"/>
            <a:r>
              <a:rPr kumimoji="1" lang="en-US" altLang="ja-JP" sz="2000" b="1" dirty="0">
                <a:solidFill>
                  <a:schemeClr val="accent2"/>
                </a:solidFill>
              </a:rPr>
              <a:t>We can’t miss this opportunity! </a:t>
            </a:r>
            <a:endParaRPr kumimoji="1" lang="ja-JP" altLang="en-US" sz="2800" b="1">
              <a:solidFill>
                <a:schemeClr val="accent2"/>
              </a:solidFill>
            </a:endParaRPr>
          </a:p>
        </p:txBody>
      </p:sp>
      <p:sp>
        <p:nvSpPr>
          <p:cNvPr id="8" name="角丸四角形 7">
            <a:extLst>
              <a:ext uri="{FF2B5EF4-FFF2-40B4-BE49-F238E27FC236}">
                <a16:creationId xmlns:a16="http://schemas.microsoft.com/office/drawing/2014/main" id="{A3A30087-7D7C-6A34-1689-6A7527442664}"/>
              </a:ext>
            </a:extLst>
          </p:cNvPr>
          <p:cNvSpPr/>
          <p:nvPr/>
        </p:nvSpPr>
        <p:spPr>
          <a:xfrm>
            <a:off x="5063987" y="459117"/>
            <a:ext cx="2957848" cy="11774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            </a:t>
            </a:r>
            <a:r>
              <a:rPr kumimoji="1" lang="en-US" altLang="ja-JP" sz="1600" dirty="0" err="1">
                <a:solidFill>
                  <a:schemeClr val="tx1"/>
                </a:solidFill>
              </a:rPr>
              <a:t>v</a:t>
            </a:r>
            <a:r>
              <a:rPr kumimoji="1" lang="en-US" altLang="ja-JP" sz="1600" baseline="-25000" dirty="0" err="1">
                <a:solidFill>
                  <a:schemeClr val="tx1"/>
                </a:solidFill>
              </a:rPr>
              <a:t>los</a:t>
            </a:r>
            <a:r>
              <a:rPr kumimoji="1" lang="en-US" altLang="ja-JP" sz="1600" dirty="0">
                <a:solidFill>
                  <a:schemeClr val="tx1"/>
                </a:solidFill>
              </a:rPr>
              <a:t> </a:t>
            </a:r>
            <a:r>
              <a:rPr kumimoji="1" lang="en-US" altLang="ja-JP" sz="1200" dirty="0">
                <a:solidFill>
                  <a:schemeClr val="tx1"/>
                </a:solidFill>
              </a:rPr>
              <a:t>(km s</a:t>
            </a:r>
            <a:r>
              <a:rPr kumimoji="1" lang="en-US" altLang="ja-JP" sz="1200" baseline="30000" dirty="0">
                <a:solidFill>
                  <a:schemeClr val="tx1"/>
                </a:solidFill>
              </a:rPr>
              <a:t>-1</a:t>
            </a:r>
            <a:r>
              <a:rPr kumimoji="1" lang="en-US" altLang="ja-JP" sz="1200" dirty="0">
                <a:solidFill>
                  <a:schemeClr val="tx1"/>
                </a:solidFill>
              </a:rPr>
              <a:t>)    </a:t>
            </a:r>
            <a:r>
              <a:rPr kumimoji="1" lang="ja-JP" altLang="en-US" sz="1200">
                <a:solidFill>
                  <a:schemeClr val="tx1"/>
                </a:solidFill>
              </a:rPr>
              <a:t>　</a:t>
            </a:r>
            <a:r>
              <a:rPr kumimoji="1" lang="en-US" altLang="ja-JP" sz="1200" dirty="0">
                <a:solidFill>
                  <a:schemeClr val="tx1"/>
                </a:solidFill>
              </a:rPr>
              <a:t> </a:t>
            </a:r>
            <a:r>
              <a:rPr kumimoji="1" lang="en-US" altLang="ja-JP" sz="1600" dirty="0" err="1">
                <a:solidFill>
                  <a:schemeClr val="tx1"/>
                </a:solidFill>
              </a:rPr>
              <a:t>σ</a:t>
            </a:r>
            <a:r>
              <a:rPr kumimoji="1" lang="en-US" altLang="ja-JP" sz="1600" baseline="-25000" dirty="0" err="1">
                <a:solidFill>
                  <a:schemeClr val="tx1"/>
                </a:solidFill>
              </a:rPr>
              <a:t>los</a:t>
            </a:r>
            <a:r>
              <a:rPr kumimoji="1" lang="en-US" altLang="ja-JP" sz="1600" dirty="0">
                <a:solidFill>
                  <a:schemeClr val="tx1"/>
                </a:solidFill>
              </a:rPr>
              <a:t> </a:t>
            </a:r>
            <a:r>
              <a:rPr kumimoji="1" lang="en-US" altLang="ja-JP" sz="1200" dirty="0">
                <a:solidFill>
                  <a:schemeClr val="tx1"/>
                </a:solidFill>
              </a:rPr>
              <a:t>(km s</a:t>
            </a:r>
            <a:r>
              <a:rPr kumimoji="1" lang="en-US" altLang="ja-JP" sz="1200" baseline="30000" dirty="0">
                <a:solidFill>
                  <a:schemeClr val="tx1"/>
                </a:solidFill>
              </a:rPr>
              <a:t>-1</a:t>
            </a:r>
            <a:r>
              <a:rPr kumimoji="1" lang="en-US" altLang="ja-JP" sz="1200" dirty="0">
                <a:solidFill>
                  <a:schemeClr val="tx1"/>
                </a:solidFill>
              </a:rPr>
              <a:t>)</a:t>
            </a:r>
          </a:p>
          <a:p>
            <a:r>
              <a:rPr kumimoji="1" lang="en-US" altLang="ja-JP" sz="1600" dirty="0">
                <a:solidFill>
                  <a:schemeClr val="tx1"/>
                </a:solidFill>
              </a:rPr>
              <a:t>  O</a:t>
            </a:r>
            <a:r>
              <a:rPr kumimoji="1" lang="ja-JP" altLang="en-US" sz="1600">
                <a:solidFill>
                  <a:schemeClr val="tx1"/>
                </a:solidFill>
              </a:rPr>
              <a:t>：−</a:t>
            </a:r>
            <a:r>
              <a:rPr kumimoji="1" lang="en-US" altLang="ja-JP" sz="1600" dirty="0">
                <a:solidFill>
                  <a:schemeClr val="tx1"/>
                </a:solidFill>
              </a:rPr>
              <a:t>600 - −1200   400 - 800</a:t>
            </a:r>
          </a:p>
          <a:p>
            <a:r>
              <a:rPr kumimoji="1" lang="en-US" altLang="ja-JP" sz="1600" dirty="0">
                <a:solidFill>
                  <a:schemeClr val="tx1"/>
                </a:solidFill>
              </a:rPr>
              <a:t> Fe</a:t>
            </a:r>
            <a:r>
              <a:rPr kumimoji="1" lang="ja-JP" altLang="en-US" sz="1600">
                <a:solidFill>
                  <a:schemeClr val="tx1"/>
                </a:solidFill>
              </a:rPr>
              <a:t>：−</a:t>
            </a:r>
            <a:r>
              <a:rPr kumimoji="1" lang="en-US" altLang="ja-JP" sz="1600" dirty="0">
                <a:solidFill>
                  <a:schemeClr val="tx1"/>
                </a:solidFill>
              </a:rPr>
              <a:t>800 - −1400   500 – 1100</a:t>
            </a:r>
          </a:p>
          <a:p>
            <a:r>
              <a:rPr kumimoji="1" lang="en-US" altLang="ja-JP" sz="1600" dirty="0">
                <a:solidFill>
                  <a:schemeClr val="tx1"/>
                </a:solidFill>
              </a:rPr>
              <a:t>Ne</a:t>
            </a:r>
            <a:r>
              <a:rPr kumimoji="1" lang="ja-JP" altLang="en-US" sz="1600">
                <a:solidFill>
                  <a:schemeClr val="tx1"/>
                </a:solidFill>
              </a:rPr>
              <a:t>：−</a:t>
            </a:r>
            <a:r>
              <a:rPr kumimoji="1" lang="en-US" altLang="ja-JP" sz="1600" dirty="0">
                <a:solidFill>
                  <a:schemeClr val="tx1"/>
                </a:solidFill>
              </a:rPr>
              <a:t>600 - −1200   400 - 700</a:t>
            </a:r>
          </a:p>
        </p:txBody>
      </p:sp>
    </p:spTree>
    <p:extLst>
      <p:ext uri="{BB962C8B-B14F-4D97-AF65-F5344CB8AC3E}">
        <p14:creationId xmlns:p14="http://schemas.microsoft.com/office/powerpoint/2010/main" val="281429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8482692" cy="425706"/>
          </a:xfrm>
        </p:spPr>
        <p:txBody>
          <a:bodyPr>
            <a:noAutofit/>
          </a:bodyPr>
          <a:lstStyle/>
          <a:p>
            <a:pPr algn="ctr"/>
            <a:r>
              <a:rPr lang="en-US" altLang="ja-JP" sz="2800" dirty="0">
                <a:latin typeface="+mn-ea"/>
                <a:ea typeface="+mn-ea"/>
              </a:rPr>
              <a:t>Effect of photoexcitation by O star’s </a:t>
            </a:r>
            <a:r>
              <a:rPr lang="en-US" altLang="ja-JP" sz="2800" dirty="0" err="1">
                <a:latin typeface="+mn-ea"/>
                <a:ea typeface="+mn-ea"/>
              </a:rPr>
              <a:t>EUV</a:t>
            </a:r>
            <a:r>
              <a:rPr lang="en-US" altLang="ja-JP" sz="2800" dirty="0">
                <a:latin typeface="+mn-ea"/>
                <a:ea typeface="+mn-ea"/>
              </a:rPr>
              <a:t> radiation</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25</a:t>
            </a:fld>
            <a:endParaRPr kumimoji="1" lang="ja-JP" altLang="en-US"/>
          </a:p>
        </p:txBody>
      </p:sp>
      <p:sp>
        <p:nvSpPr>
          <p:cNvPr id="64" name="正方形/長方形 63">
            <a:extLst>
              <a:ext uri="{FF2B5EF4-FFF2-40B4-BE49-F238E27FC236}">
                <a16:creationId xmlns:a16="http://schemas.microsoft.com/office/drawing/2014/main" id="{67742CE6-DDB4-FC49-8346-9CB6DEDEBB0B}"/>
              </a:ext>
            </a:extLst>
          </p:cNvPr>
          <p:cNvSpPr/>
          <p:nvPr/>
        </p:nvSpPr>
        <p:spPr>
          <a:xfrm>
            <a:off x="8340134" y="4965770"/>
            <a:ext cx="502372" cy="21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C18BBE7-A1F5-8240-832A-01DA3466B31F}"/>
              </a:ext>
            </a:extLst>
          </p:cNvPr>
          <p:cNvSpPr txBox="1"/>
          <p:nvPr/>
        </p:nvSpPr>
        <p:spPr>
          <a:xfrm>
            <a:off x="1149247" y="3636033"/>
            <a:ext cx="2762295" cy="1384995"/>
          </a:xfrm>
          <a:prstGeom prst="rect">
            <a:avLst/>
          </a:prstGeom>
          <a:noFill/>
        </p:spPr>
        <p:txBody>
          <a:bodyPr wrap="none" rtlCol="0">
            <a:spAutoFit/>
          </a:bodyPr>
          <a:lstStyle/>
          <a:p>
            <a:pPr marL="285750" indent="-285750">
              <a:buFont typeface="Wingdings" pitchFamily="2" charset="2"/>
              <a:buChar char="l"/>
            </a:pPr>
            <a:r>
              <a:rPr kumimoji="1" lang="en-US" altLang="ja-JP" sz="1600" dirty="0">
                <a:solidFill>
                  <a:schemeClr val="accent6">
                    <a:lumMod val="75000"/>
                  </a:schemeClr>
                </a:solidFill>
              </a:rPr>
              <a:t>Electron number density </a:t>
            </a:r>
            <a:r>
              <a:rPr kumimoji="1" lang="en-US" altLang="ja-JP" i="1" dirty="0">
                <a:solidFill>
                  <a:schemeClr val="accent6">
                    <a:lumMod val="75000"/>
                  </a:schemeClr>
                </a:solidFill>
                <a:latin typeface="Times" pitchFamily="2" charset="0"/>
              </a:rPr>
              <a:t>n</a:t>
            </a:r>
            <a:r>
              <a:rPr kumimoji="1" lang="en-US" altLang="ja-JP" baseline="-25000" dirty="0">
                <a:solidFill>
                  <a:schemeClr val="accent6">
                    <a:lumMod val="75000"/>
                  </a:schemeClr>
                </a:solidFill>
                <a:latin typeface="Times" pitchFamily="2" charset="0"/>
              </a:rPr>
              <a:t>e</a:t>
            </a:r>
          </a:p>
          <a:p>
            <a:r>
              <a:rPr kumimoji="1" lang="en-US" altLang="ja-JP" sz="1600" dirty="0">
                <a:solidFill>
                  <a:schemeClr val="accent6">
                    <a:lumMod val="75000"/>
                  </a:schemeClr>
                </a:solidFill>
                <a:latin typeface="Times" pitchFamily="2" charset="0"/>
              </a:rPr>
              <a:t>      </a:t>
            </a:r>
            <a:r>
              <a:rPr kumimoji="1" lang="ja-JP" altLang="en-US" sz="1600">
                <a:solidFill>
                  <a:schemeClr val="tx1">
                    <a:lumMod val="65000"/>
                    <a:lumOff val="35000"/>
                  </a:schemeClr>
                </a:solidFill>
                <a:latin typeface="Times" pitchFamily="2" charset="0"/>
              </a:rPr>
              <a:t>→</a:t>
            </a:r>
            <a:r>
              <a:rPr kumimoji="1" lang="en-US" altLang="ja-JP" sz="1600" dirty="0">
                <a:solidFill>
                  <a:schemeClr val="tx1">
                    <a:lumMod val="65000"/>
                    <a:lumOff val="35000"/>
                  </a:schemeClr>
                </a:solidFill>
                <a:latin typeface="Times" pitchFamily="2" charset="0"/>
              </a:rPr>
              <a:t> </a:t>
            </a:r>
            <a:r>
              <a:rPr kumimoji="1" lang="en-US" altLang="ja-JP" sz="1600" dirty="0">
                <a:solidFill>
                  <a:schemeClr val="tx1">
                    <a:lumMod val="65000"/>
                    <a:lumOff val="35000"/>
                  </a:schemeClr>
                </a:solidFill>
                <a:latin typeface="+mj-lt"/>
              </a:rPr>
              <a:t>Values </a:t>
            </a:r>
            <a:r>
              <a:rPr kumimoji="1" lang="en-US" altLang="ja-JP" sz="1600" dirty="0">
                <a:solidFill>
                  <a:srgbClr val="FF0000"/>
                </a:solidFill>
                <a:latin typeface="+mj-lt"/>
              </a:rPr>
              <a:t>we calculated</a:t>
            </a:r>
          </a:p>
          <a:p>
            <a:pPr marL="285750" indent="-285750">
              <a:buFont typeface="Wingdings" pitchFamily="2" charset="2"/>
              <a:buChar char="l"/>
            </a:pPr>
            <a:r>
              <a:rPr kumimoji="1" lang="en" altLang="ja-JP" sz="1600" dirty="0">
                <a:solidFill>
                  <a:schemeClr val="accent6">
                    <a:lumMod val="75000"/>
                  </a:schemeClr>
                </a:solidFill>
              </a:rPr>
              <a:t>Maxwellian-averaged </a:t>
            </a:r>
          </a:p>
          <a:p>
            <a:r>
              <a:rPr kumimoji="1" lang="en" altLang="ja-JP" sz="1600" dirty="0">
                <a:solidFill>
                  <a:schemeClr val="accent6">
                    <a:lumMod val="75000"/>
                  </a:schemeClr>
                </a:solidFill>
              </a:rPr>
              <a:t>           collision strength </a:t>
            </a:r>
            <a:r>
              <a:rPr kumimoji="1" lang="en-US" altLang="ja-JP" i="1" dirty="0" err="1">
                <a:solidFill>
                  <a:schemeClr val="accent6">
                    <a:lumMod val="75000"/>
                  </a:schemeClr>
                </a:solidFill>
                <a:latin typeface="Times" pitchFamily="2" charset="0"/>
              </a:rPr>
              <a:t>q</a:t>
            </a:r>
            <a:r>
              <a:rPr kumimoji="1" lang="en-US" altLang="ja-JP" baseline="-25000" dirty="0" err="1">
                <a:solidFill>
                  <a:schemeClr val="accent6">
                    <a:lumMod val="75000"/>
                  </a:schemeClr>
                </a:solidFill>
                <a:latin typeface="Times" pitchFamily="2" charset="0"/>
              </a:rPr>
              <a:t>ij</a:t>
            </a:r>
            <a:r>
              <a:rPr kumimoji="1" lang="en-US" altLang="ja-JP" baseline="-25000" dirty="0">
                <a:solidFill>
                  <a:schemeClr val="accent6">
                    <a:lumMod val="75000"/>
                  </a:schemeClr>
                </a:solidFill>
                <a:latin typeface="Times" pitchFamily="2" charset="0"/>
              </a:rPr>
              <a:t> </a:t>
            </a:r>
            <a:endParaRPr kumimoji="1" lang="en-US" altLang="ja-JP" baseline="-25000" dirty="0">
              <a:solidFill>
                <a:schemeClr val="accent6">
                  <a:lumMod val="75000"/>
                </a:schemeClr>
              </a:solidFill>
              <a:highlight>
                <a:srgbClr val="E2F0D9"/>
              </a:highlight>
              <a:latin typeface="Times" pitchFamily="2" charset="0"/>
            </a:endParaRPr>
          </a:p>
          <a:p>
            <a:r>
              <a:rPr kumimoji="1" lang="en-US" altLang="ja-JP" sz="1600" dirty="0">
                <a:solidFill>
                  <a:schemeClr val="tx1">
                    <a:lumMod val="65000"/>
                    <a:lumOff val="35000"/>
                  </a:schemeClr>
                </a:solidFill>
                <a:latin typeface="Times" pitchFamily="2" charset="0"/>
              </a:rPr>
              <a:t>      </a:t>
            </a:r>
            <a:r>
              <a:rPr kumimoji="1" lang="ja-JP" altLang="en-US" sz="1600">
                <a:solidFill>
                  <a:schemeClr val="tx1">
                    <a:lumMod val="65000"/>
                    <a:lumOff val="35000"/>
                  </a:schemeClr>
                </a:solidFill>
                <a:latin typeface="Times" pitchFamily="2" charset="0"/>
              </a:rPr>
              <a:t>→</a:t>
            </a:r>
            <a:r>
              <a:rPr kumimoji="1" lang="en-US" altLang="ja-JP" sz="1600" dirty="0">
                <a:solidFill>
                  <a:schemeClr val="tx1">
                    <a:lumMod val="65000"/>
                    <a:lumOff val="35000"/>
                  </a:schemeClr>
                </a:solidFill>
                <a:latin typeface="+mj-lt"/>
              </a:rPr>
              <a:t> From </a:t>
            </a:r>
            <a:r>
              <a:rPr kumimoji="1" lang="en-US" altLang="ja-JP" sz="1600" b="1" dirty="0" err="1">
                <a:solidFill>
                  <a:schemeClr val="accent6">
                    <a:lumMod val="50000"/>
                  </a:schemeClr>
                </a:solidFill>
                <a:latin typeface="+mj-lt"/>
              </a:rPr>
              <a:t>Pradhan+1981</a:t>
            </a:r>
            <a:endParaRPr kumimoji="1" lang="en-US" altLang="ja-JP" b="1" dirty="0">
              <a:solidFill>
                <a:schemeClr val="accent6">
                  <a:lumMod val="50000"/>
                </a:schemeClr>
              </a:solidFill>
              <a:latin typeface="+mj-lt"/>
            </a:endParaRPr>
          </a:p>
        </p:txBody>
      </p:sp>
      <p:pic>
        <p:nvPicPr>
          <p:cNvPr id="15" name="図 14">
            <a:extLst>
              <a:ext uri="{FF2B5EF4-FFF2-40B4-BE49-F238E27FC236}">
                <a16:creationId xmlns:a16="http://schemas.microsoft.com/office/drawing/2014/main" id="{DFD089ED-E4F5-E94D-BEC7-0175944A83B2}"/>
              </a:ext>
            </a:extLst>
          </p:cNvPr>
          <p:cNvPicPr>
            <a:picLocks noChangeAspect="1"/>
          </p:cNvPicPr>
          <p:nvPr/>
        </p:nvPicPr>
        <p:blipFill>
          <a:blip r:embed="rId3"/>
          <a:stretch>
            <a:fillRect/>
          </a:stretch>
        </p:blipFill>
        <p:spPr>
          <a:xfrm>
            <a:off x="2175690" y="1878520"/>
            <a:ext cx="4792619" cy="1622956"/>
          </a:xfrm>
          <a:prstGeom prst="rect">
            <a:avLst/>
          </a:prstGeom>
        </p:spPr>
      </p:pic>
      <p:sp>
        <p:nvSpPr>
          <p:cNvPr id="37" name="角丸四角形 36">
            <a:extLst>
              <a:ext uri="{FF2B5EF4-FFF2-40B4-BE49-F238E27FC236}">
                <a16:creationId xmlns:a16="http://schemas.microsoft.com/office/drawing/2014/main" id="{FEE94B8F-0AA7-1045-B4DD-C53E81834704}"/>
              </a:ext>
            </a:extLst>
          </p:cNvPr>
          <p:cNvSpPr/>
          <p:nvPr/>
        </p:nvSpPr>
        <p:spPr>
          <a:xfrm>
            <a:off x="517797" y="5441829"/>
            <a:ext cx="8109836" cy="103939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Phase K </a:t>
            </a:r>
            <a:r>
              <a:rPr kumimoji="1" lang="ja-JP" altLang="en-US">
                <a:solidFill>
                  <a:schemeClr val="tx1"/>
                </a:solidFill>
              </a:rPr>
              <a:t>：</a:t>
            </a:r>
            <a:r>
              <a:rPr kumimoji="1" lang="en" altLang="ja-JP" dirty="0">
                <a:solidFill>
                  <a:schemeClr val="tx1"/>
                </a:solidFill>
              </a:rPr>
              <a:t>The electron number density is reasonably reliable. </a:t>
            </a:r>
          </a:p>
          <a:p>
            <a:pPr algn="ctr"/>
            <a:r>
              <a:rPr kumimoji="1" lang="en-US" altLang="ja-JP" dirty="0">
                <a:solidFill>
                  <a:schemeClr val="tx1"/>
                </a:solidFill>
              </a:rPr>
              <a:t>Phases A, L, B and D</a:t>
            </a:r>
            <a:r>
              <a:rPr kumimoji="1" lang="ja-JP" altLang="en-US">
                <a:solidFill>
                  <a:schemeClr val="tx1"/>
                </a:solidFill>
              </a:rPr>
              <a:t>：</a:t>
            </a:r>
            <a:r>
              <a:rPr kumimoji="1" lang="en" altLang="ja-JP" dirty="0">
                <a:solidFill>
                  <a:schemeClr val="tx1"/>
                </a:solidFill>
              </a:rPr>
              <a:t> Need a careful evaluation of </a:t>
            </a:r>
            <a:r>
              <a:rPr kumimoji="1" lang="en" altLang="ja-JP" dirty="0" err="1">
                <a:solidFill>
                  <a:schemeClr val="tx1"/>
                </a:solidFill>
              </a:rPr>
              <a:t>EUV</a:t>
            </a:r>
            <a:r>
              <a:rPr kumimoji="1" lang="en" altLang="ja-JP" dirty="0">
                <a:solidFill>
                  <a:schemeClr val="tx1"/>
                </a:solidFill>
              </a:rPr>
              <a:t> radiation. </a:t>
            </a:r>
            <a:br>
              <a:rPr kumimoji="1" lang="en-US" altLang="ja-JP" dirty="0">
                <a:solidFill>
                  <a:schemeClr val="tx1"/>
                </a:solidFill>
              </a:rPr>
            </a:br>
            <a:r>
              <a:rPr kumimoji="1" lang="ja-JP" altLang="en-US">
                <a:solidFill>
                  <a:schemeClr val="tx1"/>
                </a:solidFill>
              </a:rPr>
              <a:t>➡︎</a:t>
            </a:r>
            <a:r>
              <a:rPr kumimoji="1" lang="en-US" altLang="ja-JP" dirty="0">
                <a:solidFill>
                  <a:schemeClr val="tx1"/>
                </a:solidFill>
              </a:rPr>
              <a:t> </a:t>
            </a:r>
            <a:r>
              <a:rPr kumimoji="1" lang="en-US" altLang="ja-JP" sz="1600" dirty="0">
                <a:solidFill>
                  <a:schemeClr val="tx1"/>
                </a:solidFill>
              </a:rPr>
              <a:t>Large</a:t>
            </a:r>
            <a:r>
              <a:rPr kumimoji="1" lang="en" altLang="ja-JP" sz="1600" dirty="0">
                <a:solidFill>
                  <a:schemeClr val="tx1"/>
                </a:solidFill>
              </a:rPr>
              <a:t> uncertainties of </a:t>
            </a:r>
            <a:r>
              <a:rPr kumimoji="1" lang="en-US" altLang="ja-JP" sz="1600" i="1" dirty="0">
                <a:solidFill>
                  <a:schemeClr val="tx1"/>
                </a:solidFill>
              </a:rPr>
              <a:t>n</a:t>
            </a:r>
            <a:r>
              <a:rPr kumimoji="1" lang="en-US" altLang="ja-JP" sz="1600" baseline="-25000" dirty="0">
                <a:solidFill>
                  <a:schemeClr val="tx1"/>
                </a:solidFill>
              </a:rPr>
              <a:t>e</a:t>
            </a:r>
            <a:r>
              <a:rPr kumimoji="1" lang="en" altLang="ja-JP" sz="1600" dirty="0">
                <a:solidFill>
                  <a:schemeClr val="tx1"/>
                </a:solidFill>
              </a:rPr>
              <a:t> , </a:t>
            </a:r>
            <a:r>
              <a:rPr kumimoji="1" lang="en" altLang="ja-JP" sz="1600" i="1" dirty="0" err="1">
                <a:solidFill>
                  <a:schemeClr val="tx1"/>
                </a:solidFill>
              </a:rPr>
              <a:t>T</a:t>
            </a:r>
            <a:r>
              <a:rPr kumimoji="1" lang="en" altLang="ja-JP" sz="1600" baseline="-25000" dirty="0" err="1">
                <a:solidFill>
                  <a:schemeClr val="tx1"/>
                </a:solidFill>
              </a:rPr>
              <a:t>eff,o</a:t>
            </a:r>
            <a:r>
              <a:rPr kumimoji="1" lang="en" altLang="ja-JP" sz="1600" baseline="-25000" dirty="0">
                <a:solidFill>
                  <a:schemeClr val="tx1"/>
                </a:solidFill>
              </a:rPr>
              <a:t> </a:t>
            </a:r>
            <a:r>
              <a:rPr kumimoji="1" lang="en" altLang="ja-JP" sz="1600" dirty="0">
                <a:solidFill>
                  <a:schemeClr val="tx1"/>
                </a:solidFill>
              </a:rPr>
              <a:t> and </a:t>
            </a:r>
            <a:r>
              <a:rPr kumimoji="1" lang="en-US" altLang="ja-JP" sz="1600" i="1" dirty="0">
                <a:solidFill>
                  <a:schemeClr val="tx1"/>
                </a:solidFill>
              </a:rPr>
              <a:t>R</a:t>
            </a:r>
            <a:r>
              <a:rPr kumimoji="1" lang="en-US" altLang="ja-JP" sz="1600" baseline="-25000" dirty="0">
                <a:solidFill>
                  <a:schemeClr val="tx1"/>
                </a:solidFill>
              </a:rPr>
              <a:t>o</a:t>
            </a:r>
            <a:r>
              <a:rPr kumimoji="1" lang="en" altLang="ja-JP" sz="1600" dirty="0">
                <a:solidFill>
                  <a:schemeClr val="tx1"/>
                </a:solidFill>
              </a:rPr>
              <a:t> makes the results scatter in wide ranges.</a:t>
            </a:r>
            <a:r>
              <a:rPr kumimoji="1" lang="ja-JP" altLang="en-US" sz="1600">
                <a:solidFill>
                  <a:schemeClr val="tx1"/>
                </a:solidFill>
              </a:rPr>
              <a:t> </a:t>
            </a:r>
            <a:endParaRPr kumimoji="1" lang="en-US" altLang="ja-JP" dirty="0">
              <a:solidFill>
                <a:schemeClr val="tx1"/>
              </a:solidFill>
            </a:endParaRPr>
          </a:p>
        </p:txBody>
      </p:sp>
      <p:sp>
        <p:nvSpPr>
          <p:cNvPr id="43" name="テキスト ボックス 42">
            <a:extLst>
              <a:ext uri="{FF2B5EF4-FFF2-40B4-BE49-F238E27FC236}">
                <a16:creationId xmlns:a16="http://schemas.microsoft.com/office/drawing/2014/main" id="{5828C720-B118-D64B-8A7B-FE134359AFA9}"/>
              </a:ext>
            </a:extLst>
          </p:cNvPr>
          <p:cNvSpPr txBox="1"/>
          <p:nvPr/>
        </p:nvSpPr>
        <p:spPr>
          <a:xfrm>
            <a:off x="2261323" y="857623"/>
            <a:ext cx="5159718" cy="954107"/>
          </a:xfrm>
          <a:prstGeom prst="rect">
            <a:avLst/>
          </a:prstGeom>
          <a:noFill/>
        </p:spPr>
        <p:txBody>
          <a:bodyPr wrap="square">
            <a:spAutoFit/>
          </a:bodyPr>
          <a:lstStyle/>
          <a:p>
            <a:r>
              <a:rPr kumimoji="1" lang="en-US" altLang="ja-JP" dirty="0"/>
              <a:t>             </a:t>
            </a:r>
            <a:r>
              <a:rPr kumimoji="1" lang="en-US" altLang="ja-JP" sz="1600" dirty="0"/>
              <a:t>Rate of                                     Rate of  </a:t>
            </a:r>
            <a:br>
              <a:rPr kumimoji="1" lang="en-US" altLang="ja-JP" sz="1600" dirty="0"/>
            </a:br>
            <a:r>
              <a:rPr kumimoji="1" lang="en-US" altLang="ja-JP" sz="1600" dirty="0"/>
              <a:t>the </a:t>
            </a:r>
            <a:r>
              <a:rPr kumimoji="1" lang="en-US" altLang="ja-JP" dirty="0"/>
              <a:t>collisional excitation</a:t>
            </a:r>
            <a:r>
              <a:rPr kumimoji="1" lang="en-US" altLang="ja-JP" sz="1600" dirty="0"/>
              <a:t>         the </a:t>
            </a:r>
            <a:r>
              <a:rPr kumimoji="1" lang="en-US" altLang="ja-JP" dirty="0"/>
              <a:t>photoexcitation</a:t>
            </a:r>
            <a:r>
              <a:rPr kumimoji="1" lang="en-US" altLang="ja-JP" sz="1600" dirty="0"/>
              <a:t> </a:t>
            </a:r>
            <a:endParaRPr kumimoji="1" lang="en-US" altLang="ja-JP" dirty="0"/>
          </a:p>
          <a:p>
            <a:r>
              <a:rPr kumimoji="1" lang="en-US" altLang="ja-JP" dirty="0"/>
              <a:t>	      </a:t>
            </a:r>
            <a:r>
              <a:rPr kumimoji="1" lang="en-US" altLang="ja-JP" sz="2000" i="1" dirty="0">
                <a:highlight>
                  <a:srgbClr val="E2F0D9"/>
                </a:highlight>
                <a:latin typeface="Times" pitchFamily="2" charset="0"/>
              </a:rPr>
              <a:t>n</a:t>
            </a:r>
            <a:r>
              <a:rPr kumimoji="1" lang="en-US" altLang="ja-JP" sz="2000" baseline="-25000" dirty="0">
                <a:highlight>
                  <a:srgbClr val="E2F0D9"/>
                </a:highlight>
                <a:latin typeface="Times" pitchFamily="2" charset="0"/>
              </a:rPr>
              <a:t>e </a:t>
            </a:r>
            <a:r>
              <a:rPr kumimoji="1" lang="en-US" altLang="ja-JP" sz="2000" i="1" dirty="0" err="1">
                <a:highlight>
                  <a:srgbClr val="E2F0D9"/>
                </a:highlight>
                <a:latin typeface="Times" pitchFamily="2" charset="0"/>
              </a:rPr>
              <a:t>q</a:t>
            </a:r>
            <a:r>
              <a:rPr kumimoji="1" lang="en-US" altLang="ja-JP" sz="2000" i="1" baseline="-25000" dirty="0" err="1">
                <a:highlight>
                  <a:srgbClr val="E2F0D9"/>
                </a:highlight>
                <a:latin typeface="Times" pitchFamily="2" charset="0"/>
              </a:rPr>
              <a:t>ij</a:t>
            </a:r>
            <a:r>
              <a:rPr kumimoji="1" lang="en-US" altLang="ja-JP" sz="2000" baseline="-25000" dirty="0">
                <a:highlight>
                  <a:srgbClr val="E2F0D9"/>
                </a:highlight>
                <a:latin typeface="Times" pitchFamily="2" charset="0"/>
              </a:rPr>
              <a:t> </a:t>
            </a:r>
            <a:r>
              <a:rPr kumimoji="1" lang="en-US" altLang="ja-JP" dirty="0"/>
              <a:t>                 &gt;&gt;                 </a:t>
            </a:r>
            <a:r>
              <a:rPr kumimoji="1" lang="en-US" altLang="ja-JP" sz="2000" dirty="0" err="1">
                <a:highlight>
                  <a:srgbClr val="E2F0D9"/>
                </a:highlight>
                <a:latin typeface="Times" pitchFamily="2" charset="0"/>
              </a:rPr>
              <a:t>Γ</a:t>
            </a:r>
            <a:r>
              <a:rPr kumimoji="1" lang="en-US" altLang="ja-JP" sz="2000" i="1" baseline="-25000" dirty="0" err="1">
                <a:highlight>
                  <a:srgbClr val="E2F0D9"/>
                </a:highlight>
                <a:latin typeface="Times" pitchFamily="2" charset="0"/>
              </a:rPr>
              <a:t>ij</a:t>
            </a:r>
            <a:endParaRPr kumimoji="1" lang="en-US" altLang="ja-JP" sz="2000" dirty="0">
              <a:latin typeface="Times" pitchFamily="2" charset="0"/>
            </a:endParaRPr>
          </a:p>
        </p:txBody>
      </p:sp>
      <p:sp>
        <p:nvSpPr>
          <p:cNvPr id="44" name="テキスト ボックス 43">
            <a:extLst>
              <a:ext uri="{FF2B5EF4-FFF2-40B4-BE49-F238E27FC236}">
                <a16:creationId xmlns:a16="http://schemas.microsoft.com/office/drawing/2014/main" id="{FCFE7D7A-9B1A-4447-B1D5-E7E0282A677C}"/>
              </a:ext>
            </a:extLst>
          </p:cNvPr>
          <p:cNvSpPr txBox="1"/>
          <p:nvPr/>
        </p:nvSpPr>
        <p:spPr>
          <a:xfrm>
            <a:off x="4507227" y="3483897"/>
            <a:ext cx="4631396" cy="1815882"/>
          </a:xfrm>
          <a:prstGeom prst="rect">
            <a:avLst/>
          </a:prstGeom>
          <a:noFill/>
        </p:spPr>
        <p:txBody>
          <a:bodyPr wrap="none" rtlCol="0">
            <a:spAutoFit/>
          </a:bodyPr>
          <a:lstStyle/>
          <a:p>
            <a:pPr marL="285750" indent="-285750">
              <a:buFont typeface="Wingdings" pitchFamily="2" charset="2"/>
              <a:buChar char="l"/>
            </a:pPr>
            <a:r>
              <a:rPr kumimoji="1" lang="en-US" altLang="ja-JP" sz="1600" dirty="0">
                <a:solidFill>
                  <a:schemeClr val="accent6">
                    <a:lumMod val="75000"/>
                  </a:schemeClr>
                </a:solidFill>
              </a:rPr>
              <a:t>Oscillator strength  </a:t>
            </a:r>
          </a:p>
          <a:p>
            <a:r>
              <a:rPr kumimoji="1" lang="en-US" altLang="ja-JP" sz="1600" dirty="0">
                <a:solidFill>
                  <a:schemeClr val="accent6">
                    <a:lumMod val="75000"/>
                  </a:schemeClr>
                </a:solidFill>
                <a:latin typeface="Times" pitchFamily="2" charset="0"/>
              </a:rPr>
              <a:t>      </a:t>
            </a:r>
            <a:r>
              <a:rPr kumimoji="1" lang="ja-JP" altLang="en-US" sz="1600">
                <a:solidFill>
                  <a:schemeClr val="tx1">
                    <a:lumMod val="65000"/>
                    <a:lumOff val="35000"/>
                  </a:schemeClr>
                </a:solidFill>
                <a:latin typeface="Times" pitchFamily="2" charset="0"/>
              </a:rPr>
              <a:t>→</a:t>
            </a:r>
            <a:r>
              <a:rPr kumimoji="1" lang="en-US" altLang="ja-JP" sz="1600" dirty="0">
                <a:solidFill>
                  <a:schemeClr val="tx1">
                    <a:lumMod val="65000"/>
                    <a:lumOff val="35000"/>
                  </a:schemeClr>
                </a:solidFill>
                <a:latin typeface="Times" pitchFamily="2" charset="0"/>
              </a:rPr>
              <a:t> </a:t>
            </a:r>
            <a:r>
              <a:rPr kumimoji="1" lang="en-US" altLang="ja-JP" sz="1600" dirty="0">
                <a:solidFill>
                  <a:schemeClr val="tx1">
                    <a:lumMod val="65000"/>
                    <a:lumOff val="35000"/>
                  </a:schemeClr>
                </a:solidFill>
                <a:latin typeface="+mj-lt"/>
              </a:rPr>
              <a:t>From </a:t>
            </a:r>
            <a:r>
              <a:rPr kumimoji="1" lang="en-US" altLang="ja-JP" sz="1600" b="1" dirty="0" err="1">
                <a:solidFill>
                  <a:schemeClr val="accent6">
                    <a:lumMod val="50000"/>
                  </a:schemeClr>
                </a:solidFill>
                <a:latin typeface="+mj-lt"/>
              </a:rPr>
              <a:t>Nahar+1999</a:t>
            </a:r>
            <a:endParaRPr kumimoji="1" lang="en-US" altLang="ja-JP" b="1" baseline="-25000" dirty="0">
              <a:solidFill>
                <a:schemeClr val="accent6">
                  <a:lumMod val="50000"/>
                </a:schemeClr>
              </a:solidFill>
              <a:highlight>
                <a:srgbClr val="E2F0D9"/>
              </a:highlight>
              <a:latin typeface="+mj-lt"/>
            </a:endParaRPr>
          </a:p>
          <a:p>
            <a:pPr marL="285750" indent="-285750">
              <a:buFont typeface="Wingdings" pitchFamily="2" charset="2"/>
              <a:buChar char="l"/>
            </a:pPr>
            <a:r>
              <a:rPr kumimoji="1" lang="en-US" altLang="ja-JP" sz="1600" dirty="0">
                <a:solidFill>
                  <a:schemeClr val="accent6">
                    <a:lumMod val="75000"/>
                  </a:schemeClr>
                </a:solidFill>
              </a:rPr>
              <a:t>O star</a:t>
            </a:r>
            <a:r>
              <a:rPr kumimoji="1" lang="en" altLang="ja-JP" sz="1600" dirty="0">
                <a:solidFill>
                  <a:schemeClr val="accent6">
                    <a:lumMod val="75000"/>
                  </a:schemeClr>
                </a:solidFill>
              </a:rPr>
              <a:t> ’s parameters : Effective surface </a:t>
            </a:r>
            <a:br>
              <a:rPr kumimoji="1" lang="en" altLang="ja-JP" sz="1600" dirty="0">
                <a:solidFill>
                  <a:schemeClr val="accent6">
                    <a:lumMod val="75000"/>
                  </a:schemeClr>
                </a:solidFill>
              </a:rPr>
            </a:br>
            <a:r>
              <a:rPr kumimoji="1" lang="en" altLang="ja-JP" sz="1600" dirty="0">
                <a:solidFill>
                  <a:schemeClr val="accent6">
                    <a:lumMod val="75000"/>
                  </a:schemeClr>
                </a:solidFill>
              </a:rPr>
              <a:t>temperature</a:t>
            </a:r>
            <a:r>
              <a:rPr kumimoji="1" lang="en-US" altLang="ja-JP" sz="1600" dirty="0">
                <a:solidFill>
                  <a:schemeClr val="accent6">
                    <a:lumMod val="75000"/>
                  </a:schemeClr>
                </a:solidFill>
              </a:rPr>
              <a:t> and radius </a:t>
            </a:r>
            <a:br>
              <a:rPr kumimoji="1" lang="en-US" altLang="ja-JP" sz="1600" dirty="0">
                <a:solidFill>
                  <a:schemeClr val="accent6">
                    <a:lumMod val="75000"/>
                  </a:schemeClr>
                </a:solidFill>
                <a:latin typeface="Times" pitchFamily="2" charset="0"/>
              </a:rPr>
            </a:br>
            <a:r>
              <a:rPr kumimoji="1" lang="ja-JP" altLang="en-US" sz="1600">
                <a:solidFill>
                  <a:schemeClr val="tx1">
                    <a:lumMod val="65000"/>
                    <a:lumOff val="35000"/>
                  </a:schemeClr>
                </a:solidFill>
                <a:latin typeface="Times" pitchFamily="2" charset="0"/>
              </a:rPr>
              <a:t>→</a:t>
            </a:r>
            <a:r>
              <a:rPr kumimoji="1" lang="en-US" altLang="ja-JP" sz="1600" dirty="0">
                <a:solidFill>
                  <a:schemeClr val="tx1">
                    <a:lumMod val="65000"/>
                    <a:lumOff val="35000"/>
                  </a:schemeClr>
                </a:solidFill>
                <a:latin typeface="Times" pitchFamily="2" charset="0"/>
              </a:rPr>
              <a:t> </a:t>
            </a:r>
            <a:r>
              <a:rPr kumimoji="1" lang="en-US" altLang="ja-JP" sz="1600" dirty="0">
                <a:solidFill>
                  <a:schemeClr val="tx1">
                    <a:lumMod val="65000"/>
                    <a:lumOff val="35000"/>
                  </a:schemeClr>
                </a:solidFill>
                <a:latin typeface="+mj-lt"/>
              </a:rPr>
              <a:t>From </a:t>
            </a:r>
            <a:r>
              <a:rPr kumimoji="1" lang="en-US" altLang="ja-JP" sz="1600" b="1" dirty="0" err="1">
                <a:solidFill>
                  <a:schemeClr val="accent6">
                    <a:lumMod val="50000"/>
                  </a:schemeClr>
                </a:solidFill>
                <a:latin typeface="+mj-lt"/>
              </a:rPr>
              <a:t>Martine+2005</a:t>
            </a:r>
            <a:endParaRPr kumimoji="1" lang="en-US" altLang="ja-JP" sz="1600" b="1" dirty="0">
              <a:solidFill>
                <a:schemeClr val="accent6">
                  <a:lumMod val="50000"/>
                </a:schemeClr>
              </a:solidFill>
              <a:latin typeface="+mj-lt"/>
            </a:endParaRPr>
          </a:p>
          <a:p>
            <a:pPr marL="285750" indent="-285750">
              <a:buFont typeface="Wingdings" pitchFamily="2" charset="2"/>
              <a:buChar char="l"/>
            </a:pPr>
            <a:r>
              <a:rPr kumimoji="1" lang="en-US" altLang="ja-JP" sz="1600" dirty="0">
                <a:solidFill>
                  <a:schemeClr val="accent6">
                    <a:lumMod val="75000"/>
                  </a:schemeClr>
                </a:solidFill>
              </a:rPr>
              <a:t>Distance from the O star to line-emission site </a:t>
            </a:r>
          </a:p>
          <a:p>
            <a:r>
              <a:rPr kumimoji="1" lang="en-US" altLang="ja-JP" sz="1600" dirty="0">
                <a:solidFill>
                  <a:schemeClr val="accent6">
                    <a:lumMod val="75000"/>
                  </a:schemeClr>
                </a:solidFill>
                <a:latin typeface="Times" pitchFamily="2" charset="0"/>
              </a:rPr>
              <a:t>      </a:t>
            </a:r>
            <a:r>
              <a:rPr kumimoji="1" lang="ja-JP" altLang="en-US" sz="1600">
                <a:solidFill>
                  <a:schemeClr val="tx1">
                    <a:lumMod val="65000"/>
                    <a:lumOff val="35000"/>
                  </a:schemeClr>
                </a:solidFill>
                <a:latin typeface="Times" pitchFamily="2" charset="0"/>
              </a:rPr>
              <a:t>→</a:t>
            </a:r>
            <a:r>
              <a:rPr kumimoji="1" lang="en-US" altLang="ja-JP" sz="1600" dirty="0">
                <a:solidFill>
                  <a:schemeClr val="tx1">
                    <a:lumMod val="65000"/>
                    <a:lumOff val="35000"/>
                  </a:schemeClr>
                </a:solidFill>
                <a:latin typeface="Times" pitchFamily="2" charset="0"/>
              </a:rPr>
              <a:t> </a:t>
            </a:r>
            <a:r>
              <a:rPr kumimoji="1" lang="en-US" altLang="ja-JP" sz="1600" dirty="0">
                <a:solidFill>
                  <a:schemeClr val="tx1">
                    <a:lumMod val="65000"/>
                    <a:lumOff val="35000"/>
                  </a:schemeClr>
                </a:solidFill>
                <a:latin typeface="+mj-lt"/>
              </a:rPr>
              <a:t>Values </a:t>
            </a:r>
            <a:r>
              <a:rPr kumimoji="1" lang="en-US" altLang="ja-JP" sz="1600" dirty="0">
                <a:solidFill>
                  <a:srgbClr val="FF0000"/>
                </a:solidFill>
                <a:latin typeface="+mj-lt"/>
              </a:rPr>
              <a:t>we determined (</a:t>
            </a:r>
            <a:r>
              <a:rPr kumimoji="1" lang="en-US" altLang="ja-JP" sz="1600" b="1" dirty="0" err="1">
                <a:solidFill>
                  <a:srgbClr val="FF0000"/>
                </a:solidFill>
                <a:latin typeface="+mj-lt"/>
              </a:rPr>
              <a:t>Miyamoto+2022,2024</a:t>
            </a:r>
            <a:r>
              <a:rPr kumimoji="1" lang="en-US" altLang="ja-JP" sz="1600" dirty="0">
                <a:solidFill>
                  <a:srgbClr val="FF0000"/>
                </a:solidFill>
                <a:latin typeface="+mj-lt"/>
              </a:rPr>
              <a:t>)</a:t>
            </a:r>
          </a:p>
        </p:txBody>
      </p:sp>
      <p:sp>
        <p:nvSpPr>
          <p:cNvPr id="17" name="角丸四角形 16">
            <a:extLst>
              <a:ext uri="{FF2B5EF4-FFF2-40B4-BE49-F238E27FC236}">
                <a16:creationId xmlns:a16="http://schemas.microsoft.com/office/drawing/2014/main" id="{345D634C-6AA5-8648-933B-34C5657EF5B0}"/>
              </a:ext>
            </a:extLst>
          </p:cNvPr>
          <p:cNvSpPr/>
          <p:nvPr/>
        </p:nvSpPr>
        <p:spPr>
          <a:xfrm>
            <a:off x="414239" y="1078301"/>
            <a:ext cx="1470015" cy="80021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i="1" u="sng" dirty="0">
                <a:solidFill>
                  <a:schemeClr val="tx1"/>
                </a:solidFill>
              </a:rPr>
              <a:t>n</a:t>
            </a:r>
            <a:r>
              <a:rPr kumimoji="1" lang="en-US" altLang="ja-JP" sz="1600" u="sng" baseline="-25000" dirty="0">
                <a:solidFill>
                  <a:schemeClr val="tx1"/>
                </a:solidFill>
              </a:rPr>
              <a:t>e</a:t>
            </a:r>
            <a:r>
              <a:rPr kumimoji="1" lang="en" altLang="ja-JP" sz="1600" u="sng" dirty="0">
                <a:solidFill>
                  <a:schemeClr val="tx1"/>
                </a:solidFill>
              </a:rPr>
              <a:t> is reliable</a:t>
            </a:r>
          </a:p>
          <a:p>
            <a:pPr algn="ctr"/>
            <a:r>
              <a:rPr kumimoji="1" lang="en" altLang="ja-JP" sz="1600" dirty="0">
                <a:solidFill>
                  <a:schemeClr val="tx1"/>
                </a:solidFill>
              </a:rPr>
              <a:t>only if</a:t>
            </a:r>
            <a:r>
              <a:rPr kumimoji="1" lang="ja-JP" altLang="en-US" sz="1600">
                <a:solidFill>
                  <a:schemeClr val="tx1"/>
                </a:solidFill>
              </a:rPr>
              <a:t> </a:t>
            </a:r>
            <a:endParaRPr kumimoji="1" lang="en-US" altLang="ja-JP" dirty="0">
              <a:solidFill>
                <a:schemeClr val="tx1"/>
              </a:solidFill>
            </a:endParaRPr>
          </a:p>
        </p:txBody>
      </p:sp>
      <p:sp>
        <p:nvSpPr>
          <p:cNvPr id="3" name="三角形 2">
            <a:extLst>
              <a:ext uri="{FF2B5EF4-FFF2-40B4-BE49-F238E27FC236}">
                <a16:creationId xmlns:a16="http://schemas.microsoft.com/office/drawing/2014/main" id="{3A171C75-7688-A642-9CF9-EA31824F0E26}"/>
              </a:ext>
            </a:extLst>
          </p:cNvPr>
          <p:cNvSpPr/>
          <p:nvPr/>
        </p:nvSpPr>
        <p:spPr>
          <a:xfrm rot="5400000">
            <a:off x="1831827" y="1264665"/>
            <a:ext cx="425706" cy="643442"/>
          </a:xfrm>
          <a:prstGeom prst="triangle">
            <a:avLst>
              <a:gd name="adj" fmla="val 5826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244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26</a:t>
            </a:fld>
            <a:endParaRPr kumimoji="1" lang="ja-JP" altLang="en-US"/>
          </a:p>
        </p:txBody>
      </p:sp>
      <p:sp>
        <p:nvSpPr>
          <p:cNvPr id="18" name="テキスト ボックス 17">
            <a:extLst>
              <a:ext uri="{FF2B5EF4-FFF2-40B4-BE49-F238E27FC236}">
                <a16:creationId xmlns:a16="http://schemas.microsoft.com/office/drawing/2014/main" id="{C61F9A93-90EC-256B-39FB-3E39FD056603}"/>
              </a:ext>
            </a:extLst>
          </p:cNvPr>
          <p:cNvSpPr txBox="1"/>
          <p:nvPr/>
        </p:nvSpPr>
        <p:spPr>
          <a:xfrm>
            <a:off x="6273447" y="4552769"/>
            <a:ext cx="988156" cy="369332"/>
          </a:xfrm>
          <a:prstGeom prst="rect">
            <a:avLst/>
          </a:prstGeom>
          <a:noFill/>
        </p:spPr>
        <p:txBody>
          <a:bodyPr wrap="none" rtlCol="0">
            <a:spAutoFit/>
          </a:bodyPr>
          <a:lstStyle/>
          <a:p>
            <a:r>
              <a:rPr kumimoji="1" lang="en-US" altLang="ja-JP" dirty="0">
                <a:solidFill>
                  <a:srgbClr val="FF0000"/>
                </a:solidFill>
              </a:rPr>
              <a:t>Fe H-like</a:t>
            </a:r>
            <a:endParaRPr kumimoji="1" lang="ja-JP" altLang="en-US" i="1">
              <a:solidFill>
                <a:srgbClr val="FF0000"/>
              </a:solidFill>
            </a:endParaRPr>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16E5A8AC-74F2-4A75-5861-310C0398453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27912" t="17881" r="21997" b="17554"/>
          <a:stretch/>
        </p:blipFill>
        <p:spPr>
          <a:xfrm rot="5899727">
            <a:off x="565764" y="3309201"/>
            <a:ext cx="2926294" cy="2828925"/>
          </a:xfrm>
          <a:prstGeom prst="rect">
            <a:avLst/>
          </a:prstGeom>
        </p:spPr>
      </p:pic>
      <p:sp>
        <p:nvSpPr>
          <p:cNvPr id="10" name="円/楕円 9">
            <a:extLst>
              <a:ext uri="{FF2B5EF4-FFF2-40B4-BE49-F238E27FC236}">
                <a16:creationId xmlns:a16="http://schemas.microsoft.com/office/drawing/2014/main" id="{149DE18E-F306-19A6-FDB9-79E65007A751}"/>
              </a:ext>
            </a:extLst>
          </p:cNvPr>
          <p:cNvSpPr/>
          <p:nvPr/>
        </p:nvSpPr>
        <p:spPr>
          <a:xfrm>
            <a:off x="1471228" y="4444165"/>
            <a:ext cx="177044" cy="32606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cxnSp>
        <p:nvCxnSpPr>
          <p:cNvPr id="4" name="直線矢印コネクタ 3">
            <a:extLst>
              <a:ext uri="{FF2B5EF4-FFF2-40B4-BE49-F238E27FC236}">
                <a16:creationId xmlns:a16="http://schemas.microsoft.com/office/drawing/2014/main" id="{52C60559-2ADE-AFF2-3227-A47B7AF0A6D4}"/>
              </a:ext>
            </a:extLst>
          </p:cNvPr>
          <p:cNvCxnSpPr>
            <a:cxnSpLocks/>
          </p:cNvCxnSpPr>
          <p:nvPr/>
        </p:nvCxnSpPr>
        <p:spPr>
          <a:xfrm rot="-1260000">
            <a:off x="1538203" y="4427957"/>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A7BF2983-3506-2D6C-0B5D-8D7462DE4501}"/>
              </a:ext>
            </a:extLst>
          </p:cNvPr>
          <p:cNvCxnSpPr>
            <a:cxnSpLocks/>
          </p:cNvCxnSpPr>
          <p:nvPr/>
        </p:nvCxnSpPr>
        <p:spPr>
          <a:xfrm rot="-240000">
            <a:off x="1501380" y="4537383"/>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C820742A-4531-C2BC-A4A1-E7D620CD9841}"/>
              </a:ext>
            </a:extLst>
          </p:cNvPr>
          <p:cNvCxnSpPr>
            <a:cxnSpLocks/>
          </p:cNvCxnSpPr>
          <p:nvPr/>
        </p:nvCxnSpPr>
        <p:spPr>
          <a:xfrm rot="840000">
            <a:off x="1501379" y="4659888"/>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B008BFEA-5BF3-E24B-336C-FA9BEA77FA04}"/>
              </a:ext>
            </a:extLst>
          </p:cNvPr>
          <p:cNvCxnSpPr>
            <a:cxnSpLocks/>
          </p:cNvCxnSpPr>
          <p:nvPr/>
        </p:nvCxnSpPr>
        <p:spPr>
          <a:xfrm rot="1980000">
            <a:off x="1505715" y="4793781"/>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65F4BC10-07D0-F5A9-2FB7-6C287F6186A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29457" t="15436" r="24564" b="17390"/>
          <a:stretch/>
        </p:blipFill>
        <p:spPr>
          <a:xfrm rot="5828889">
            <a:off x="5573259" y="3294657"/>
            <a:ext cx="2686050" cy="2943226"/>
          </a:xfrm>
          <a:prstGeom prst="rect">
            <a:avLst/>
          </a:prstGeom>
        </p:spPr>
      </p:pic>
      <p:cxnSp>
        <p:nvCxnSpPr>
          <p:cNvPr id="31" name="直線矢印コネクタ 30">
            <a:extLst>
              <a:ext uri="{FF2B5EF4-FFF2-40B4-BE49-F238E27FC236}">
                <a16:creationId xmlns:a16="http://schemas.microsoft.com/office/drawing/2014/main" id="{EC86DE6A-369A-9624-5AB7-4A95851D3DE8}"/>
              </a:ext>
            </a:extLst>
          </p:cNvPr>
          <p:cNvCxnSpPr>
            <a:cxnSpLocks/>
          </p:cNvCxnSpPr>
          <p:nvPr/>
        </p:nvCxnSpPr>
        <p:spPr>
          <a:xfrm flipV="1">
            <a:off x="6723075" y="4423840"/>
            <a:ext cx="211604" cy="1623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98B0CA6-EDC6-9EB5-87D5-511F411E3FC6}"/>
              </a:ext>
            </a:extLst>
          </p:cNvPr>
          <p:cNvCxnSpPr>
            <a:cxnSpLocks/>
          </p:cNvCxnSpPr>
          <p:nvPr/>
        </p:nvCxnSpPr>
        <p:spPr>
          <a:xfrm flipV="1">
            <a:off x="6881008" y="4584154"/>
            <a:ext cx="294303" cy="106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8CA48668-89C9-83CF-8DDE-D7209FBF9A04}"/>
              </a:ext>
            </a:extLst>
          </p:cNvPr>
          <p:cNvCxnSpPr>
            <a:cxnSpLocks/>
          </p:cNvCxnSpPr>
          <p:nvPr/>
        </p:nvCxnSpPr>
        <p:spPr>
          <a:xfrm>
            <a:off x="6858677" y="4854961"/>
            <a:ext cx="296008" cy="12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B49697B1-5C6D-302B-50DA-0EB5604338DC}"/>
              </a:ext>
            </a:extLst>
          </p:cNvPr>
          <p:cNvCxnSpPr>
            <a:cxnSpLocks/>
          </p:cNvCxnSpPr>
          <p:nvPr/>
        </p:nvCxnSpPr>
        <p:spPr>
          <a:xfrm>
            <a:off x="6723075" y="4929303"/>
            <a:ext cx="121283" cy="199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円/楕円 36">
            <a:extLst>
              <a:ext uri="{FF2B5EF4-FFF2-40B4-BE49-F238E27FC236}">
                <a16:creationId xmlns:a16="http://schemas.microsoft.com/office/drawing/2014/main" id="{368B0D3D-677D-B332-74A3-9CF2D39BB756}"/>
              </a:ext>
            </a:extLst>
          </p:cNvPr>
          <p:cNvSpPr/>
          <p:nvPr/>
        </p:nvSpPr>
        <p:spPr>
          <a:xfrm>
            <a:off x="6595678" y="4596565"/>
            <a:ext cx="293704" cy="32606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cxnSp>
        <p:nvCxnSpPr>
          <p:cNvPr id="36" name="直線矢印コネクタ 35">
            <a:extLst>
              <a:ext uri="{FF2B5EF4-FFF2-40B4-BE49-F238E27FC236}">
                <a16:creationId xmlns:a16="http://schemas.microsoft.com/office/drawing/2014/main" id="{593BAA34-532B-013D-E51A-A8592728D152}"/>
              </a:ext>
            </a:extLst>
          </p:cNvPr>
          <p:cNvCxnSpPr>
            <a:cxnSpLocks/>
          </p:cNvCxnSpPr>
          <p:nvPr/>
        </p:nvCxnSpPr>
        <p:spPr>
          <a:xfrm flipV="1">
            <a:off x="6572576" y="4537179"/>
            <a:ext cx="0" cy="13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5D6BBDE6-D904-FD6C-8737-649FCABF079C}"/>
              </a:ext>
            </a:extLst>
          </p:cNvPr>
          <p:cNvCxnSpPr>
            <a:cxnSpLocks/>
          </p:cNvCxnSpPr>
          <p:nvPr/>
        </p:nvCxnSpPr>
        <p:spPr>
          <a:xfrm>
            <a:off x="6580196" y="4854961"/>
            <a:ext cx="65725" cy="12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F1353E3-5379-EA71-8AAA-28BCBB85AA39}"/>
              </a:ext>
            </a:extLst>
          </p:cNvPr>
          <p:cNvSpPr txBox="1"/>
          <p:nvPr/>
        </p:nvSpPr>
        <p:spPr>
          <a:xfrm>
            <a:off x="417423" y="726032"/>
            <a:ext cx="8270921" cy="1509422"/>
          </a:xfrm>
          <a:prstGeom prst="rect">
            <a:avLst/>
          </a:prstGeom>
          <a:noFill/>
        </p:spPr>
        <p:txBody>
          <a:bodyPr wrap="square" rtlCol="0">
            <a:spAutoFit/>
          </a:bodyPr>
          <a:lstStyle/>
          <a:p>
            <a:r>
              <a:rPr kumimoji="1" lang="en-US" altLang="ja-JP" dirty="0"/>
              <a:t>We think these spectra to be averaged over the axisymmetric region of the shock cone.  Spectrum simulated is created by calculating and adding together at each point of this ring a spectrum with the redshift of the plasma in phase D(0.987), which is aligned with the direction of the observer's line of sight, in the model. In this case, the spectra of 180 points were added together in 2° increments.</a:t>
            </a:r>
            <a:endParaRPr kumimoji="1" lang="ja-JP" altLang="en-US"/>
          </a:p>
        </p:txBody>
      </p:sp>
      <p:pic>
        <p:nvPicPr>
          <p:cNvPr id="15" name="図 14">
            <a:extLst>
              <a:ext uri="{FF2B5EF4-FFF2-40B4-BE49-F238E27FC236}">
                <a16:creationId xmlns:a16="http://schemas.microsoft.com/office/drawing/2014/main" id="{75E067B8-E4A2-52C8-D0AC-5668320334B9}"/>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l="30480" t="21957" r="27500" b="21630"/>
          <a:stretch/>
        </p:blipFill>
        <p:spPr>
          <a:xfrm rot="21540000">
            <a:off x="3214164" y="3484681"/>
            <a:ext cx="2454806" cy="2471739"/>
          </a:xfrm>
          <a:prstGeom prst="rect">
            <a:avLst/>
          </a:prstGeom>
        </p:spPr>
      </p:pic>
      <p:cxnSp>
        <p:nvCxnSpPr>
          <p:cNvPr id="20" name="直線矢印コネクタ 19">
            <a:extLst>
              <a:ext uri="{FF2B5EF4-FFF2-40B4-BE49-F238E27FC236}">
                <a16:creationId xmlns:a16="http://schemas.microsoft.com/office/drawing/2014/main" id="{82592F7B-DEB0-928A-058C-A6C9BB05C33A}"/>
              </a:ext>
            </a:extLst>
          </p:cNvPr>
          <p:cNvCxnSpPr>
            <a:cxnSpLocks/>
          </p:cNvCxnSpPr>
          <p:nvPr/>
        </p:nvCxnSpPr>
        <p:spPr>
          <a:xfrm flipV="1">
            <a:off x="4463869" y="4310225"/>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34B3729-9341-E85B-2AFC-3FDB015C42E4}"/>
              </a:ext>
            </a:extLst>
          </p:cNvPr>
          <p:cNvCxnSpPr>
            <a:cxnSpLocks/>
          </p:cNvCxnSpPr>
          <p:nvPr/>
        </p:nvCxnSpPr>
        <p:spPr>
          <a:xfrm rot="3600000" flipV="1">
            <a:off x="4711936" y="4466342"/>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0B70136B-AE92-CC2A-3F37-21E00BDB7DB5}"/>
              </a:ext>
            </a:extLst>
          </p:cNvPr>
          <p:cNvCxnSpPr>
            <a:cxnSpLocks/>
          </p:cNvCxnSpPr>
          <p:nvPr/>
        </p:nvCxnSpPr>
        <p:spPr>
          <a:xfrm rot="7200000" flipV="1">
            <a:off x="4689605" y="473516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E1ACAE3E-C752-32CE-6842-5DAFAA1810DA}"/>
              </a:ext>
            </a:extLst>
          </p:cNvPr>
          <p:cNvCxnSpPr>
            <a:cxnSpLocks/>
          </p:cNvCxnSpPr>
          <p:nvPr/>
        </p:nvCxnSpPr>
        <p:spPr>
          <a:xfrm rot="10800000" flipV="1">
            <a:off x="4463869" y="4861541"/>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34B4BE59-461C-D646-A508-2CCEC673E215}"/>
              </a:ext>
            </a:extLst>
          </p:cNvPr>
          <p:cNvCxnSpPr>
            <a:cxnSpLocks/>
          </p:cNvCxnSpPr>
          <p:nvPr/>
        </p:nvCxnSpPr>
        <p:spPr>
          <a:xfrm rot="14400000" flipV="1">
            <a:off x="4230856" y="473516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5B71C057-6F56-F6EE-0BA8-0ECD267AC750}"/>
              </a:ext>
            </a:extLst>
          </p:cNvPr>
          <p:cNvCxnSpPr>
            <a:cxnSpLocks/>
          </p:cNvCxnSpPr>
          <p:nvPr/>
        </p:nvCxnSpPr>
        <p:spPr>
          <a:xfrm rot="18000000" flipV="1">
            <a:off x="4223236" y="444430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円/楕円 42">
            <a:extLst>
              <a:ext uri="{FF2B5EF4-FFF2-40B4-BE49-F238E27FC236}">
                <a16:creationId xmlns:a16="http://schemas.microsoft.com/office/drawing/2014/main" id="{F09141EA-2AE4-E132-A153-66497C83A377}"/>
              </a:ext>
            </a:extLst>
          </p:cNvPr>
          <p:cNvSpPr/>
          <p:nvPr/>
        </p:nvSpPr>
        <p:spPr>
          <a:xfrm>
            <a:off x="4313370" y="4562275"/>
            <a:ext cx="293704" cy="2947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pic>
        <p:nvPicPr>
          <p:cNvPr id="44" name="図 43">
            <a:extLst>
              <a:ext uri="{FF2B5EF4-FFF2-40B4-BE49-F238E27FC236}">
                <a16:creationId xmlns:a16="http://schemas.microsoft.com/office/drawing/2014/main" id="{40087748-2D5F-6361-7C72-DBE2D3456714}"/>
              </a:ext>
            </a:extLst>
          </p:cNvPr>
          <p:cNvPicPr>
            <a:picLocks noChangeAspect="1"/>
          </p:cNvPicPr>
          <p:nvPr/>
        </p:nvPicPr>
        <p:blipFill rotWithShape="1">
          <a:blip r:embed="rId9"/>
          <a:srcRect t="6050"/>
          <a:stretch/>
        </p:blipFill>
        <p:spPr>
          <a:xfrm>
            <a:off x="4607074" y="2265656"/>
            <a:ext cx="1782346" cy="1371020"/>
          </a:xfrm>
          <a:prstGeom prst="rect">
            <a:avLst/>
          </a:prstGeom>
        </p:spPr>
      </p:pic>
      <p:cxnSp>
        <p:nvCxnSpPr>
          <p:cNvPr id="46" name="直線コネクタ 45">
            <a:extLst>
              <a:ext uri="{FF2B5EF4-FFF2-40B4-BE49-F238E27FC236}">
                <a16:creationId xmlns:a16="http://schemas.microsoft.com/office/drawing/2014/main" id="{096DC281-B716-D480-721F-372E881C081E}"/>
              </a:ext>
            </a:extLst>
          </p:cNvPr>
          <p:cNvCxnSpPr>
            <a:cxnSpLocks/>
            <a:stCxn id="43" idx="0"/>
          </p:cNvCxnSpPr>
          <p:nvPr/>
        </p:nvCxnSpPr>
        <p:spPr>
          <a:xfrm flipV="1">
            <a:off x="4460222" y="3510981"/>
            <a:ext cx="653465" cy="1051294"/>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9" name="図 48">
            <a:extLst>
              <a:ext uri="{FF2B5EF4-FFF2-40B4-BE49-F238E27FC236}">
                <a16:creationId xmlns:a16="http://schemas.microsoft.com/office/drawing/2014/main" id="{A51C8E6A-FF0A-C0D7-6C8C-4A5B3737154A}"/>
              </a:ext>
            </a:extLst>
          </p:cNvPr>
          <p:cNvPicPr>
            <a:picLocks noChangeAspect="1"/>
          </p:cNvPicPr>
          <p:nvPr/>
        </p:nvPicPr>
        <p:blipFill rotWithShape="1">
          <a:blip r:embed="rId9"/>
          <a:srcRect t="6050"/>
          <a:stretch/>
        </p:blipFill>
        <p:spPr>
          <a:xfrm>
            <a:off x="5176644" y="3737300"/>
            <a:ext cx="1230260" cy="946343"/>
          </a:xfrm>
          <a:prstGeom prst="rect">
            <a:avLst/>
          </a:prstGeom>
        </p:spPr>
      </p:pic>
      <p:cxnSp>
        <p:nvCxnSpPr>
          <p:cNvPr id="50" name="直線コネクタ 49">
            <a:extLst>
              <a:ext uri="{FF2B5EF4-FFF2-40B4-BE49-F238E27FC236}">
                <a16:creationId xmlns:a16="http://schemas.microsoft.com/office/drawing/2014/main" id="{E2897DEA-7D91-290C-9CFC-68ECB18B72DB}"/>
              </a:ext>
            </a:extLst>
          </p:cNvPr>
          <p:cNvCxnSpPr>
            <a:cxnSpLocks/>
          </p:cNvCxnSpPr>
          <p:nvPr/>
        </p:nvCxnSpPr>
        <p:spPr>
          <a:xfrm flipV="1">
            <a:off x="4614368" y="4310225"/>
            <a:ext cx="780730" cy="326962"/>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AA6ABCA3-0F55-7DF3-9F3C-E87C9028BC4E}"/>
              </a:ext>
            </a:extLst>
          </p:cNvPr>
          <p:cNvPicPr>
            <a:picLocks noChangeAspect="1"/>
          </p:cNvPicPr>
          <p:nvPr/>
        </p:nvPicPr>
        <p:blipFill rotWithShape="1">
          <a:blip r:embed="rId9"/>
          <a:srcRect t="6050"/>
          <a:stretch/>
        </p:blipFill>
        <p:spPr>
          <a:xfrm>
            <a:off x="5187566" y="5041717"/>
            <a:ext cx="1230260" cy="946343"/>
          </a:xfrm>
          <a:prstGeom prst="rect">
            <a:avLst/>
          </a:prstGeom>
        </p:spPr>
      </p:pic>
      <p:cxnSp>
        <p:nvCxnSpPr>
          <p:cNvPr id="54" name="直線コネクタ 53">
            <a:extLst>
              <a:ext uri="{FF2B5EF4-FFF2-40B4-BE49-F238E27FC236}">
                <a16:creationId xmlns:a16="http://schemas.microsoft.com/office/drawing/2014/main" id="{39755458-B901-9BE5-2170-60D7E1F1161A}"/>
              </a:ext>
            </a:extLst>
          </p:cNvPr>
          <p:cNvCxnSpPr>
            <a:cxnSpLocks/>
          </p:cNvCxnSpPr>
          <p:nvPr/>
        </p:nvCxnSpPr>
        <p:spPr>
          <a:xfrm>
            <a:off x="4627759" y="4821660"/>
            <a:ext cx="815193" cy="535532"/>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BDF7DD43-7663-A9D7-1A2C-190162078F0F}"/>
              </a:ext>
            </a:extLst>
          </p:cNvPr>
          <p:cNvPicPr>
            <a:picLocks noChangeAspect="1"/>
          </p:cNvPicPr>
          <p:nvPr/>
        </p:nvPicPr>
        <p:blipFill rotWithShape="1">
          <a:blip r:embed="rId9"/>
          <a:srcRect t="6050"/>
          <a:stretch/>
        </p:blipFill>
        <p:spPr>
          <a:xfrm>
            <a:off x="3727415" y="5634067"/>
            <a:ext cx="1230260" cy="946343"/>
          </a:xfrm>
          <a:prstGeom prst="rect">
            <a:avLst/>
          </a:prstGeom>
        </p:spPr>
      </p:pic>
      <p:cxnSp>
        <p:nvCxnSpPr>
          <p:cNvPr id="58" name="直線コネクタ 57">
            <a:extLst>
              <a:ext uri="{FF2B5EF4-FFF2-40B4-BE49-F238E27FC236}">
                <a16:creationId xmlns:a16="http://schemas.microsoft.com/office/drawing/2014/main" id="{9DF21A7A-4850-81FF-6E0E-B58D99FE6C69}"/>
              </a:ext>
            </a:extLst>
          </p:cNvPr>
          <p:cNvCxnSpPr>
            <a:cxnSpLocks/>
          </p:cNvCxnSpPr>
          <p:nvPr/>
        </p:nvCxnSpPr>
        <p:spPr>
          <a:xfrm flipH="1">
            <a:off x="4365377" y="4914028"/>
            <a:ext cx="94845" cy="979127"/>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1" name="図 60">
            <a:extLst>
              <a:ext uri="{FF2B5EF4-FFF2-40B4-BE49-F238E27FC236}">
                <a16:creationId xmlns:a16="http://schemas.microsoft.com/office/drawing/2014/main" id="{F12279E0-F29E-E001-E29F-3147E749A85C}"/>
              </a:ext>
            </a:extLst>
          </p:cNvPr>
          <p:cNvPicPr>
            <a:picLocks noChangeAspect="1"/>
          </p:cNvPicPr>
          <p:nvPr/>
        </p:nvPicPr>
        <p:blipFill rotWithShape="1">
          <a:blip r:embed="rId9"/>
          <a:srcRect t="6050"/>
          <a:stretch/>
        </p:blipFill>
        <p:spPr>
          <a:xfrm>
            <a:off x="2498246" y="4914028"/>
            <a:ext cx="1230260" cy="946343"/>
          </a:xfrm>
          <a:prstGeom prst="rect">
            <a:avLst/>
          </a:prstGeom>
        </p:spPr>
      </p:pic>
      <p:cxnSp>
        <p:nvCxnSpPr>
          <p:cNvPr id="62" name="直線コネクタ 61">
            <a:extLst>
              <a:ext uri="{FF2B5EF4-FFF2-40B4-BE49-F238E27FC236}">
                <a16:creationId xmlns:a16="http://schemas.microsoft.com/office/drawing/2014/main" id="{05954C4A-E5AA-2321-86E5-C5BE16E1DA4B}"/>
              </a:ext>
            </a:extLst>
          </p:cNvPr>
          <p:cNvCxnSpPr>
            <a:cxnSpLocks/>
          </p:cNvCxnSpPr>
          <p:nvPr/>
        </p:nvCxnSpPr>
        <p:spPr>
          <a:xfrm flipH="1">
            <a:off x="3453673" y="4793781"/>
            <a:ext cx="851386" cy="531957"/>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4" name="図 63">
            <a:extLst>
              <a:ext uri="{FF2B5EF4-FFF2-40B4-BE49-F238E27FC236}">
                <a16:creationId xmlns:a16="http://schemas.microsoft.com/office/drawing/2014/main" id="{3D9AC35E-11F3-7D75-05EA-88FCCF910884}"/>
              </a:ext>
            </a:extLst>
          </p:cNvPr>
          <p:cNvPicPr>
            <a:picLocks noChangeAspect="1"/>
          </p:cNvPicPr>
          <p:nvPr/>
        </p:nvPicPr>
        <p:blipFill rotWithShape="1">
          <a:blip r:embed="rId9"/>
          <a:srcRect t="6050"/>
          <a:stretch/>
        </p:blipFill>
        <p:spPr>
          <a:xfrm>
            <a:off x="2987858" y="3217638"/>
            <a:ext cx="1230260" cy="946343"/>
          </a:xfrm>
          <a:prstGeom prst="rect">
            <a:avLst/>
          </a:prstGeom>
        </p:spPr>
      </p:pic>
      <p:cxnSp>
        <p:nvCxnSpPr>
          <p:cNvPr id="65" name="直線コネクタ 64">
            <a:extLst>
              <a:ext uri="{FF2B5EF4-FFF2-40B4-BE49-F238E27FC236}">
                <a16:creationId xmlns:a16="http://schemas.microsoft.com/office/drawing/2014/main" id="{A57203EE-EA1A-AEAF-2F7A-B04DA48A31DF}"/>
              </a:ext>
            </a:extLst>
          </p:cNvPr>
          <p:cNvCxnSpPr>
            <a:cxnSpLocks/>
          </p:cNvCxnSpPr>
          <p:nvPr/>
        </p:nvCxnSpPr>
        <p:spPr>
          <a:xfrm flipH="1" flipV="1">
            <a:off x="3909716" y="3924258"/>
            <a:ext cx="409311" cy="672307"/>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6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sp>
        <p:nvSpPr>
          <p:cNvPr id="9" name="テキスト ボックス 8">
            <a:extLst>
              <a:ext uri="{FF2B5EF4-FFF2-40B4-BE49-F238E27FC236}">
                <a16:creationId xmlns:a16="http://schemas.microsoft.com/office/drawing/2014/main" id="{BF1353E3-5379-EA71-8AAA-28BCBB85AA39}"/>
              </a:ext>
            </a:extLst>
          </p:cNvPr>
          <p:cNvSpPr txBox="1"/>
          <p:nvPr/>
        </p:nvSpPr>
        <p:spPr>
          <a:xfrm>
            <a:off x="4572000" y="4463164"/>
            <a:ext cx="4572001" cy="1477328"/>
          </a:xfrm>
          <a:prstGeom prst="rect">
            <a:avLst/>
          </a:prstGeom>
          <a:noFill/>
        </p:spPr>
        <p:txBody>
          <a:bodyPr wrap="square" rtlCol="0">
            <a:spAutoFit/>
          </a:bodyPr>
          <a:lstStyle/>
          <a:p>
            <a:r>
              <a:rPr kumimoji="1" lang="en-US" altLang="ja-JP" dirty="0"/>
              <a:t>In this method, the central energy changes SIN functionally, so there is inevitably more distribution around the maximum and minimum values, and the resonance lines appear separated.</a:t>
            </a:r>
            <a:endParaRPr kumimoji="1" lang="ja-JP" altLang="en-US"/>
          </a:p>
        </p:txBody>
      </p:sp>
      <p:pic>
        <p:nvPicPr>
          <p:cNvPr id="7" name="図 6">
            <a:extLst>
              <a:ext uri="{FF2B5EF4-FFF2-40B4-BE49-F238E27FC236}">
                <a16:creationId xmlns:a16="http://schemas.microsoft.com/office/drawing/2014/main" id="{84EA9D68-1532-DAE8-C3BD-EAEDA52EA754}"/>
              </a:ext>
            </a:extLst>
          </p:cNvPr>
          <p:cNvPicPr>
            <a:picLocks noChangeAspect="1"/>
          </p:cNvPicPr>
          <p:nvPr/>
        </p:nvPicPr>
        <p:blipFill>
          <a:blip r:embed="rId3"/>
          <a:stretch>
            <a:fillRect/>
          </a:stretch>
        </p:blipFill>
        <p:spPr>
          <a:xfrm>
            <a:off x="258011" y="629284"/>
            <a:ext cx="4313989" cy="6026340"/>
          </a:xfrm>
          <a:prstGeom prst="rect">
            <a:avLst/>
          </a:prstGeom>
        </p:spPr>
      </p:pic>
      <p:pic>
        <p:nvPicPr>
          <p:cNvPr id="12" name="図 11">
            <a:extLst>
              <a:ext uri="{FF2B5EF4-FFF2-40B4-BE49-F238E27FC236}">
                <a16:creationId xmlns:a16="http://schemas.microsoft.com/office/drawing/2014/main" id="{0DA6242F-1F06-AD33-74E5-447F7452658B}"/>
              </a:ext>
            </a:extLst>
          </p:cNvPr>
          <p:cNvPicPr>
            <a:picLocks noChangeAspect="1"/>
          </p:cNvPicPr>
          <p:nvPr/>
        </p:nvPicPr>
        <p:blipFill>
          <a:blip r:embed="rId4"/>
          <a:stretch>
            <a:fillRect/>
          </a:stretch>
        </p:blipFill>
        <p:spPr>
          <a:xfrm>
            <a:off x="4572000" y="776804"/>
            <a:ext cx="4480283" cy="3448762"/>
          </a:xfrm>
          <a:prstGeom prst="rect">
            <a:avLst/>
          </a:prstGeom>
        </p:spPr>
      </p:pic>
      <p:sp>
        <p:nvSpPr>
          <p:cNvPr id="13" name="テキスト ボックス 12">
            <a:extLst>
              <a:ext uri="{FF2B5EF4-FFF2-40B4-BE49-F238E27FC236}">
                <a16:creationId xmlns:a16="http://schemas.microsoft.com/office/drawing/2014/main" id="{F0A27BED-040F-5B5D-3D1B-398152E0C69F}"/>
              </a:ext>
            </a:extLst>
          </p:cNvPr>
          <p:cNvSpPr txBox="1"/>
          <p:nvPr/>
        </p:nvSpPr>
        <p:spPr>
          <a:xfrm>
            <a:off x="1828870" y="6451946"/>
            <a:ext cx="1491114" cy="400110"/>
          </a:xfrm>
          <a:prstGeom prst="rect">
            <a:avLst/>
          </a:prstGeom>
          <a:noFill/>
        </p:spPr>
        <p:txBody>
          <a:bodyPr wrap="none" rtlCol="0">
            <a:spAutoFit/>
          </a:bodyPr>
          <a:lstStyle/>
          <a:p>
            <a:r>
              <a:rPr kumimoji="1" lang="en-US" altLang="ja-JP" sz="2000" dirty="0"/>
              <a:t>Energy (keV)</a:t>
            </a:r>
            <a:endParaRPr kumimoji="1" lang="ja-JP" altLang="en-US" sz="2000"/>
          </a:p>
        </p:txBody>
      </p:sp>
      <p:sp>
        <p:nvSpPr>
          <p:cNvPr id="14" name="テキスト ボックス 13">
            <a:extLst>
              <a:ext uri="{FF2B5EF4-FFF2-40B4-BE49-F238E27FC236}">
                <a16:creationId xmlns:a16="http://schemas.microsoft.com/office/drawing/2014/main" id="{36FD7094-5210-9956-BC5E-73BEE72ADB15}"/>
              </a:ext>
            </a:extLst>
          </p:cNvPr>
          <p:cNvSpPr txBox="1"/>
          <p:nvPr/>
        </p:nvSpPr>
        <p:spPr>
          <a:xfrm>
            <a:off x="2574427" y="1494464"/>
            <a:ext cx="1650708" cy="400110"/>
          </a:xfrm>
          <a:prstGeom prst="rect">
            <a:avLst/>
          </a:prstGeom>
          <a:noFill/>
        </p:spPr>
        <p:txBody>
          <a:bodyPr wrap="none" rtlCol="0">
            <a:spAutoFit/>
          </a:bodyPr>
          <a:lstStyle/>
          <a:p>
            <a:r>
              <a:rPr kumimoji="1" lang="en-US" altLang="ja-JP" sz="2000" dirty="0">
                <a:solidFill>
                  <a:srgbClr val="FF0000"/>
                </a:solidFill>
              </a:rPr>
              <a:t>ex) 30 Models</a:t>
            </a:r>
            <a:endParaRPr kumimoji="1" lang="ja-JP" altLang="en-US" sz="2000">
              <a:solidFill>
                <a:srgbClr val="FF0000"/>
              </a:solidFill>
            </a:endParaRPr>
          </a:p>
        </p:txBody>
      </p:sp>
      <p:cxnSp>
        <p:nvCxnSpPr>
          <p:cNvPr id="16" name="直線矢印コネクタ 15">
            <a:extLst>
              <a:ext uri="{FF2B5EF4-FFF2-40B4-BE49-F238E27FC236}">
                <a16:creationId xmlns:a16="http://schemas.microsoft.com/office/drawing/2014/main" id="{E036F7D2-6BF8-55F8-9849-558E7B90BDEB}"/>
              </a:ext>
            </a:extLst>
          </p:cNvPr>
          <p:cNvCxnSpPr>
            <a:cxnSpLocks/>
          </p:cNvCxnSpPr>
          <p:nvPr/>
        </p:nvCxnSpPr>
        <p:spPr>
          <a:xfrm flipH="1">
            <a:off x="4225135" y="2841514"/>
            <a:ext cx="1512190"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B8A9279-58A6-6F50-A6A2-576F23AE5114}"/>
              </a:ext>
            </a:extLst>
          </p:cNvPr>
          <p:cNvSpPr txBox="1"/>
          <p:nvPr/>
        </p:nvSpPr>
        <p:spPr>
          <a:xfrm>
            <a:off x="6272915" y="2841514"/>
            <a:ext cx="1650708" cy="400110"/>
          </a:xfrm>
          <a:prstGeom prst="rect">
            <a:avLst/>
          </a:prstGeom>
          <a:noFill/>
        </p:spPr>
        <p:txBody>
          <a:bodyPr wrap="none" rtlCol="0">
            <a:spAutoFit/>
          </a:bodyPr>
          <a:lstStyle/>
          <a:p>
            <a:r>
              <a:rPr kumimoji="1" lang="en-US" altLang="ja-JP" sz="2000" dirty="0">
                <a:solidFill>
                  <a:srgbClr val="FF0000"/>
                </a:solidFill>
              </a:rPr>
              <a:t>ex) 30 Models</a:t>
            </a:r>
            <a:endParaRPr kumimoji="1" lang="ja-JP" altLang="en-US" sz="2000">
              <a:solidFill>
                <a:srgbClr val="FF0000"/>
              </a:solidFill>
            </a:endParaRPr>
          </a:p>
        </p:txBody>
      </p:sp>
      <p:sp>
        <p:nvSpPr>
          <p:cNvPr id="3" name="テキスト ボックス 2">
            <a:extLst>
              <a:ext uri="{FF2B5EF4-FFF2-40B4-BE49-F238E27FC236}">
                <a16:creationId xmlns:a16="http://schemas.microsoft.com/office/drawing/2014/main" id="{C5515E7F-96A4-26E0-4965-A2F8E92C607D}"/>
              </a:ext>
            </a:extLst>
          </p:cNvPr>
          <p:cNvSpPr txBox="1"/>
          <p:nvPr/>
        </p:nvSpPr>
        <p:spPr>
          <a:xfrm>
            <a:off x="5419604" y="1023998"/>
            <a:ext cx="1678665" cy="369332"/>
          </a:xfrm>
          <a:prstGeom prst="rect">
            <a:avLst/>
          </a:prstGeom>
          <a:noFill/>
        </p:spPr>
        <p:txBody>
          <a:bodyPr wrap="none" rtlCol="0">
            <a:spAutoFit/>
          </a:bodyPr>
          <a:lstStyle/>
          <a:p>
            <a:r>
              <a:rPr kumimoji="1" lang="en-US" altLang="ja-JP" dirty="0">
                <a:solidFill>
                  <a:srgbClr val="FF0000"/>
                </a:solidFill>
              </a:rPr>
              <a:t>Rim</a:t>
            </a:r>
            <a:r>
              <a:rPr kumimoji="1" lang="en-US" altLang="ja-JP" dirty="0"/>
              <a:t> </a:t>
            </a:r>
            <a:r>
              <a:rPr kumimoji="1" lang="en-US" altLang="ja-JP" dirty="0">
                <a:solidFill>
                  <a:srgbClr val="FF0000"/>
                </a:solidFill>
              </a:rPr>
              <a:t>brightening</a:t>
            </a:r>
            <a:endParaRPr kumimoji="1" lang="ja-JP" altLang="en-US">
              <a:solidFill>
                <a:srgbClr val="FF0000"/>
              </a:solidFill>
            </a:endParaRPr>
          </a:p>
        </p:txBody>
      </p:sp>
    </p:spTree>
    <p:extLst>
      <p:ext uri="{BB962C8B-B14F-4D97-AF65-F5344CB8AC3E}">
        <p14:creationId xmlns:p14="http://schemas.microsoft.com/office/powerpoint/2010/main" val="1477552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801645" y="290987"/>
            <a:ext cx="7886700" cy="425706"/>
          </a:xfrm>
        </p:spPr>
        <p:txBody>
          <a:bodyPr>
            <a:noAutofit/>
          </a:bodyPr>
          <a:lstStyle/>
          <a:p>
            <a:pPr algn="ctr"/>
            <a:r>
              <a:rPr lang="en-US" altLang="ja-JP" sz="2800" dirty="0" err="1">
                <a:latin typeface="+mn-ea"/>
                <a:ea typeface="+mn-ea"/>
              </a:rPr>
              <a:t>Fe25</a:t>
            </a:r>
            <a:r>
              <a:rPr lang="en-US" altLang="ja-JP" sz="2800" dirty="0">
                <a:latin typeface="+mn-ea"/>
                <a:ea typeface="+mn-ea"/>
              </a:rPr>
              <a:t> spectrum of </a:t>
            </a:r>
            <a:r>
              <a:rPr lang="en-US" altLang="ja-JP" sz="2800" dirty="0" err="1">
                <a:latin typeface="+mn-ea"/>
                <a:ea typeface="+mn-ea"/>
              </a:rPr>
              <a:t>WR140</a:t>
            </a:r>
            <a:r>
              <a:rPr lang="en-US" altLang="ja-JP" sz="2800" dirty="0">
                <a:latin typeface="+mn-ea"/>
                <a:ea typeface="+mn-ea"/>
              </a:rPr>
              <a:t> by </a:t>
            </a:r>
            <a:r>
              <a:rPr lang="en-US" altLang="ja-JP" sz="2800" i="1" dirty="0" err="1">
                <a:latin typeface="+mn-ea"/>
                <a:ea typeface="+mn-ea"/>
              </a:rPr>
              <a:t>XRISM</a:t>
            </a:r>
            <a:endParaRPr kumimoji="1" lang="ja-JP" altLang="en-US" sz="2800" i="1">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28</a:t>
            </a:fld>
            <a:endParaRPr kumimoji="1" lang="ja-JP" altLang="en-US"/>
          </a:p>
        </p:txBody>
      </p:sp>
      <p:grpSp>
        <p:nvGrpSpPr>
          <p:cNvPr id="25" name="グループ化 24">
            <a:extLst>
              <a:ext uri="{FF2B5EF4-FFF2-40B4-BE49-F238E27FC236}">
                <a16:creationId xmlns:a16="http://schemas.microsoft.com/office/drawing/2014/main" id="{DA2061B2-217B-76A1-9C8B-A9411AB5F14E}"/>
              </a:ext>
            </a:extLst>
          </p:cNvPr>
          <p:cNvGrpSpPr/>
          <p:nvPr/>
        </p:nvGrpSpPr>
        <p:grpSpPr>
          <a:xfrm>
            <a:off x="-105507" y="-121801"/>
            <a:ext cx="1625388" cy="813410"/>
            <a:chOff x="-105507" y="-121801"/>
            <a:chExt cx="2373165" cy="887481"/>
          </a:xfrm>
        </p:grpSpPr>
        <p:sp>
          <p:nvSpPr>
            <p:cNvPr id="26" name="角丸四角形 25">
              <a:extLst>
                <a:ext uri="{FF2B5EF4-FFF2-40B4-BE49-F238E27FC236}">
                  <a16:creationId xmlns:a16="http://schemas.microsoft.com/office/drawing/2014/main" id="{F87623EB-6F96-5610-EED2-41ABA1AB6340}"/>
                </a:ext>
              </a:extLst>
            </p:cNvPr>
            <p:cNvSpPr/>
            <p:nvPr/>
          </p:nvSpPr>
          <p:spPr>
            <a:xfrm>
              <a:off x="-105507" y="-121801"/>
              <a:ext cx="237316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62B02856-5D15-80C9-C1CA-709FA65EB4B0}"/>
                </a:ext>
              </a:extLst>
            </p:cNvPr>
            <p:cNvSpPr txBox="1"/>
            <p:nvPr/>
          </p:nvSpPr>
          <p:spPr>
            <a:xfrm>
              <a:off x="115353" y="127652"/>
              <a:ext cx="2146689" cy="638028"/>
            </a:xfrm>
            <a:prstGeom prst="rect">
              <a:avLst/>
            </a:prstGeom>
            <a:noFill/>
          </p:spPr>
          <p:txBody>
            <a:bodyPr wrap="none" rtlCol="0">
              <a:spAutoFit/>
            </a:bodyPr>
            <a:lstStyle/>
            <a:p>
              <a:r>
                <a:rPr kumimoji="1" lang="en-US" altLang="ja-JP" sz="2000" dirty="0">
                  <a:solidFill>
                    <a:schemeClr val="accent6">
                      <a:lumMod val="75000"/>
                    </a:schemeClr>
                  </a:solidFill>
                  <a:latin typeface="Hiragino Maru Gothic ProN W4" panose="020F0400000000000000" pitchFamily="34" charset="-128"/>
                  <a:ea typeface="Hiragino Maru Gothic ProN W4" panose="020F0400000000000000" pitchFamily="34" charset="-128"/>
                </a:rPr>
                <a:t>Simulation</a:t>
              </a:r>
              <a:endParaRPr kumimoji="1" lang="ja-JP" altLang="en-US">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sz="1200">
                <a:solidFill>
                  <a:schemeClr val="accent6">
                    <a:lumMod val="75000"/>
                  </a:schemeClr>
                </a:solidFill>
              </a:endParaRPr>
            </a:p>
          </p:txBody>
        </p:sp>
      </p:grpSp>
      <p:pic>
        <p:nvPicPr>
          <p:cNvPr id="3" name="図 2">
            <a:extLst>
              <a:ext uri="{FF2B5EF4-FFF2-40B4-BE49-F238E27FC236}">
                <a16:creationId xmlns:a16="http://schemas.microsoft.com/office/drawing/2014/main" id="{2A082396-6D1F-93C8-8936-4F30E7B85412}"/>
              </a:ext>
            </a:extLst>
          </p:cNvPr>
          <p:cNvPicPr>
            <a:picLocks noChangeAspect="1"/>
          </p:cNvPicPr>
          <p:nvPr/>
        </p:nvPicPr>
        <p:blipFill>
          <a:blip r:embed="rId3"/>
          <a:stretch>
            <a:fillRect/>
          </a:stretch>
        </p:blipFill>
        <p:spPr>
          <a:xfrm>
            <a:off x="29348" y="831660"/>
            <a:ext cx="6678655" cy="5482913"/>
          </a:xfrm>
          <a:prstGeom prst="rect">
            <a:avLst/>
          </a:prstGeom>
        </p:spPr>
      </p:pic>
      <p:sp>
        <p:nvSpPr>
          <p:cNvPr id="21" name="正方形/長方形 20">
            <a:extLst>
              <a:ext uri="{FF2B5EF4-FFF2-40B4-BE49-F238E27FC236}">
                <a16:creationId xmlns:a16="http://schemas.microsoft.com/office/drawing/2014/main" id="{87633E5F-4A16-6B8C-5AE9-382B505A6D31}"/>
              </a:ext>
            </a:extLst>
          </p:cNvPr>
          <p:cNvSpPr/>
          <p:nvPr/>
        </p:nvSpPr>
        <p:spPr>
          <a:xfrm>
            <a:off x="5902543" y="1212688"/>
            <a:ext cx="805460" cy="184856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4DB8AED-F39D-B86A-ED5F-917037B38D32}"/>
              </a:ext>
            </a:extLst>
          </p:cNvPr>
          <p:cNvSpPr txBox="1"/>
          <p:nvPr/>
        </p:nvSpPr>
        <p:spPr>
          <a:xfrm>
            <a:off x="2474909" y="907060"/>
            <a:ext cx="1875706" cy="461665"/>
          </a:xfrm>
          <a:prstGeom prst="rect">
            <a:avLst/>
          </a:prstGeom>
          <a:solidFill>
            <a:schemeClr val="bg1"/>
          </a:solidFill>
        </p:spPr>
        <p:txBody>
          <a:bodyPr wrap="none" rtlCol="0">
            <a:spAutoFit/>
          </a:bodyPr>
          <a:lstStyle/>
          <a:p>
            <a:r>
              <a:rPr kumimoji="1" lang="en-US" altLang="ja-JP" sz="2400" b="1" dirty="0" err="1">
                <a:solidFill>
                  <a:schemeClr val="accent6"/>
                </a:solidFill>
              </a:rPr>
              <a:t>Pollock+2005</a:t>
            </a:r>
            <a:endParaRPr kumimoji="1" lang="ja-JP" altLang="en-US" sz="2400" b="1">
              <a:solidFill>
                <a:schemeClr val="accent6"/>
              </a:solidFill>
            </a:endParaRPr>
          </a:p>
        </p:txBody>
      </p:sp>
      <p:sp>
        <p:nvSpPr>
          <p:cNvPr id="5" name="テキスト ボックス 4">
            <a:extLst>
              <a:ext uri="{FF2B5EF4-FFF2-40B4-BE49-F238E27FC236}">
                <a16:creationId xmlns:a16="http://schemas.microsoft.com/office/drawing/2014/main" id="{4F10E4A8-2FC9-5FF3-B2C9-18EC122ABB75}"/>
              </a:ext>
            </a:extLst>
          </p:cNvPr>
          <p:cNvSpPr txBox="1"/>
          <p:nvPr/>
        </p:nvSpPr>
        <p:spPr>
          <a:xfrm>
            <a:off x="2162977" y="6096012"/>
            <a:ext cx="2801280" cy="400110"/>
          </a:xfrm>
          <a:prstGeom prst="rect">
            <a:avLst/>
          </a:prstGeom>
          <a:solidFill>
            <a:schemeClr val="bg1"/>
          </a:solidFill>
        </p:spPr>
        <p:txBody>
          <a:bodyPr wrap="none" rtlCol="0">
            <a:spAutoFit/>
          </a:bodyPr>
          <a:lstStyle/>
          <a:p>
            <a:r>
              <a:rPr kumimoji="1" lang="en-US" altLang="ja-JP" sz="2000" dirty="0"/>
              <a:t>Ionization Potential (keV)</a:t>
            </a:r>
            <a:endParaRPr kumimoji="1" lang="ja-JP" altLang="en-US" sz="2000"/>
          </a:p>
        </p:txBody>
      </p:sp>
      <p:sp>
        <p:nvSpPr>
          <p:cNvPr id="6" name="テキスト ボックス 5">
            <a:extLst>
              <a:ext uri="{FF2B5EF4-FFF2-40B4-BE49-F238E27FC236}">
                <a16:creationId xmlns:a16="http://schemas.microsoft.com/office/drawing/2014/main" id="{B2A6BB39-A2DF-D309-A728-738879F8EE6F}"/>
              </a:ext>
            </a:extLst>
          </p:cNvPr>
          <p:cNvSpPr txBox="1"/>
          <p:nvPr/>
        </p:nvSpPr>
        <p:spPr>
          <a:xfrm>
            <a:off x="1322922" y="5716272"/>
            <a:ext cx="5392823" cy="400110"/>
          </a:xfrm>
          <a:prstGeom prst="rect">
            <a:avLst/>
          </a:prstGeom>
          <a:solidFill>
            <a:schemeClr val="bg1"/>
          </a:solidFill>
        </p:spPr>
        <p:txBody>
          <a:bodyPr wrap="none" rtlCol="0">
            <a:spAutoFit/>
          </a:bodyPr>
          <a:lstStyle/>
          <a:p>
            <a:r>
              <a:rPr kumimoji="1" lang="en-US" altLang="ja-JP" sz="2000" dirty="0"/>
              <a:t>1                     2                    3                    4                  5</a:t>
            </a:r>
            <a:endParaRPr kumimoji="1" lang="ja-JP" altLang="en-US" sz="2000"/>
          </a:p>
        </p:txBody>
      </p:sp>
      <p:sp>
        <p:nvSpPr>
          <p:cNvPr id="8" name="テキスト ボックス 7">
            <a:extLst>
              <a:ext uri="{FF2B5EF4-FFF2-40B4-BE49-F238E27FC236}">
                <a16:creationId xmlns:a16="http://schemas.microsoft.com/office/drawing/2014/main" id="{C3D15907-BA7F-B9FF-9BF7-DA6878F8097E}"/>
              </a:ext>
            </a:extLst>
          </p:cNvPr>
          <p:cNvSpPr txBox="1"/>
          <p:nvPr/>
        </p:nvSpPr>
        <p:spPr>
          <a:xfrm rot="16200000">
            <a:off x="-1968843" y="3291241"/>
            <a:ext cx="4414991" cy="400110"/>
          </a:xfrm>
          <a:prstGeom prst="rect">
            <a:avLst/>
          </a:prstGeom>
          <a:solidFill>
            <a:schemeClr val="bg1"/>
          </a:solidFill>
        </p:spPr>
        <p:txBody>
          <a:bodyPr wrap="none" rtlCol="0">
            <a:spAutoFit/>
          </a:bodyPr>
          <a:lstStyle/>
          <a:p>
            <a:r>
              <a:rPr kumimoji="1" lang="en-US" altLang="ja-JP" sz="2000" dirty="0"/>
              <a:t>Line Shift              (km/s)         Line </a:t>
            </a:r>
            <a:r>
              <a:rPr kumimoji="1" lang="en-US" altLang="ja-JP" sz="2000" dirty="0" err="1"/>
              <a:t>FWHM</a:t>
            </a:r>
            <a:endParaRPr kumimoji="1" lang="ja-JP" altLang="en-US" sz="2000"/>
          </a:p>
        </p:txBody>
      </p:sp>
      <p:sp>
        <p:nvSpPr>
          <p:cNvPr id="10" name="テキスト ボックス 9">
            <a:extLst>
              <a:ext uri="{FF2B5EF4-FFF2-40B4-BE49-F238E27FC236}">
                <a16:creationId xmlns:a16="http://schemas.microsoft.com/office/drawing/2014/main" id="{F6B55944-5306-0D0A-57A1-E0666166E2F4}"/>
              </a:ext>
            </a:extLst>
          </p:cNvPr>
          <p:cNvSpPr txBox="1"/>
          <p:nvPr/>
        </p:nvSpPr>
        <p:spPr>
          <a:xfrm rot="16200000">
            <a:off x="-1602496" y="3228945"/>
            <a:ext cx="4432624" cy="400110"/>
          </a:xfrm>
          <a:prstGeom prst="rect">
            <a:avLst/>
          </a:prstGeom>
          <a:solidFill>
            <a:schemeClr val="bg1"/>
          </a:solidFill>
        </p:spPr>
        <p:txBody>
          <a:bodyPr wrap="none" rtlCol="0">
            <a:spAutoFit/>
          </a:bodyPr>
          <a:lstStyle/>
          <a:p>
            <a:r>
              <a:rPr kumimoji="1" lang="en-US" altLang="ja-JP" sz="2000" dirty="0"/>
              <a:t>-1000      0      1000     2000    3000    4000</a:t>
            </a:r>
            <a:endParaRPr kumimoji="1" lang="ja-JP" altLang="en-US" sz="2000"/>
          </a:p>
        </p:txBody>
      </p:sp>
      <p:sp>
        <p:nvSpPr>
          <p:cNvPr id="15" name="テキスト ボックス 14">
            <a:extLst>
              <a:ext uri="{FF2B5EF4-FFF2-40B4-BE49-F238E27FC236}">
                <a16:creationId xmlns:a16="http://schemas.microsoft.com/office/drawing/2014/main" id="{7DDCB195-B832-A7AD-D7CD-185B865E608B}"/>
              </a:ext>
            </a:extLst>
          </p:cNvPr>
          <p:cNvSpPr txBox="1"/>
          <p:nvPr/>
        </p:nvSpPr>
        <p:spPr>
          <a:xfrm>
            <a:off x="1151964" y="4155107"/>
            <a:ext cx="3570208" cy="400110"/>
          </a:xfrm>
          <a:prstGeom prst="rect">
            <a:avLst/>
          </a:prstGeom>
          <a:solidFill>
            <a:schemeClr val="bg1"/>
          </a:solidFill>
        </p:spPr>
        <p:txBody>
          <a:bodyPr wrap="none" rtlCol="0">
            <a:spAutoFit/>
          </a:bodyPr>
          <a:lstStyle/>
          <a:p>
            <a:r>
              <a:rPr kumimoji="1" lang="en-US" altLang="ja-JP" sz="2000" dirty="0"/>
              <a:t>O     Ne         Mg    Al  Si                S</a:t>
            </a:r>
            <a:endParaRPr kumimoji="1" lang="ja-JP" altLang="en-US" sz="2000"/>
          </a:p>
        </p:txBody>
      </p:sp>
      <p:sp>
        <p:nvSpPr>
          <p:cNvPr id="20" name="テキスト ボックス 19">
            <a:extLst>
              <a:ext uri="{FF2B5EF4-FFF2-40B4-BE49-F238E27FC236}">
                <a16:creationId xmlns:a16="http://schemas.microsoft.com/office/drawing/2014/main" id="{8743942D-86E9-03CC-B1AE-50B1C127817C}"/>
              </a:ext>
            </a:extLst>
          </p:cNvPr>
          <p:cNvSpPr txBox="1"/>
          <p:nvPr/>
        </p:nvSpPr>
        <p:spPr>
          <a:xfrm>
            <a:off x="5449871" y="4166105"/>
            <a:ext cx="401424" cy="369332"/>
          </a:xfrm>
          <a:prstGeom prst="rect">
            <a:avLst/>
          </a:prstGeom>
          <a:solidFill>
            <a:schemeClr val="bg1"/>
          </a:solidFill>
        </p:spPr>
        <p:txBody>
          <a:bodyPr wrap="square">
            <a:spAutoFit/>
          </a:bodyPr>
          <a:lstStyle/>
          <a:p>
            <a:r>
              <a:rPr kumimoji="1" lang="en-US" altLang="ja-JP" sz="1800" dirty="0" err="1"/>
              <a:t>Ar</a:t>
            </a:r>
            <a:endParaRPr lang="ja-JP" altLang="en-US"/>
          </a:p>
        </p:txBody>
      </p:sp>
      <p:pic>
        <p:nvPicPr>
          <p:cNvPr id="7" name="図 6">
            <a:extLst>
              <a:ext uri="{FF2B5EF4-FFF2-40B4-BE49-F238E27FC236}">
                <a16:creationId xmlns:a16="http://schemas.microsoft.com/office/drawing/2014/main" id="{E4A4935A-062D-453E-C1A3-F745D4A2660A}"/>
              </a:ext>
            </a:extLst>
          </p:cNvPr>
          <p:cNvPicPr>
            <a:picLocks noChangeAspect="1"/>
          </p:cNvPicPr>
          <p:nvPr/>
        </p:nvPicPr>
        <p:blipFill>
          <a:blip r:embed="rId4"/>
          <a:stretch>
            <a:fillRect/>
          </a:stretch>
        </p:blipFill>
        <p:spPr>
          <a:xfrm>
            <a:off x="5772529" y="908059"/>
            <a:ext cx="3216565" cy="2270516"/>
          </a:xfrm>
          <a:prstGeom prst="rect">
            <a:avLst/>
          </a:prstGeom>
        </p:spPr>
      </p:pic>
      <p:sp>
        <p:nvSpPr>
          <p:cNvPr id="13" name="テキスト ボックス 12">
            <a:extLst>
              <a:ext uri="{FF2B5EF4-FFF2-40B4-BE49-F238E27FC236}">
                <a16:creationId xmlns:a16="http://schemas.microsoft.com/office/drawing/2014/main" id="{561BFC95-E314-5E25-E839-FBBB128901A2}"/>
              </a:ext>
            </a:extLst>
          </p:cNvPr>
          <p:cNvSpPr txBox="1"/>
          <p:nvPr/>
        </p:nvSpPr>
        <p:spPr>
          <a:xfrm>
            <a:off x="7777416" y="960634"/>
            <a:ext cx="1211678" cy="646331"/>
          </a:xfrm>
          <a:prstGeom prst="rect">
            <a:avLst/>
          </a:prstGeom>
          <a:noFill/>
        </p:spPr>
        <p:txBody>
          <a:bodyPr wrap="none" rtlCol="0">
            <a:spAutoFit/>
          </a:bodyPr>
          <a:lstStyle/>
          <a:p>
            <a:r>
              <a:rPr kumimoji="1" lang="en-US" altLang="ja-JP" b="1" dirty="0">
                <a:solidFill>
                  <a:schemeClr val="accent6"/>
                </a:solidFill>
              </a:rPr>
              <a:t>Fe   </a:t>
            </a:r>
            <a:r>
              <a:rPr kumimoji="1" lang="en-US" altLang="ja-JP" b="1" dirty="0" err="1">
                <a:solidFill>
                  <a:schemeClr val="accent6"/>
                </a:solidFill>
              </a:rPr>
              <a:t>XRISM</a:t>
            </a:r>
            <a:br>
              <a:rPr kumimoji="1" lang="en-US" altLang="ja-JP" b="1" dirty="0">
                <a:solidFill>
                  <a:schemeClr val="accent6"/>
                </a:solidFill>
              </a:rPr>
            </a:br>
            <a:r>
              <a:rPr kumimoji="1" lang="en-US" altLang="ja-JP" b="1" dirty="0">
                <a:solidFill>
                  <a:schemeClr val="accent6"/>
                </a:solidFill>
              </a:rPr>
              <a:t>Simulation</a:t>
            </a:r>
            <a:endParaRPr kumimoji="1" lang="ja-JP" altLang="en-US" b="1">
              <a:solidFill>
                <a:schemeClr val="accent6"/>
              </a:solidFill>
            </a:endParaRPr>
          </a:p>
        </p:txBody>
      </p:sp>
      <p:pic>
        <p:nvPicPr>
          <p:cNvPr id="22" name="図 21">
            <a:extLst>
              <a:ext uri="{FF2B5EF4-FFF2-40B4-BE49-F238E27FC236}">
                <a16:creationId xmlns:a16="http://schemas.microsoft.com/office/drawing/2014/main" id="{F8B2BDFB-33A3-CEC2-C931-24F0183FB93B}"/>
              </a:ext>
            </a:extLst>
          </p:cNvPr>
          <p:cNvPicPr>
            <a:picLocks noChangeAspect="1"/>
          </p:cNvPicPr>
          <p:nvPr/>
        </p:nvPicPr>
        <p:blipFill>
          <a:blip r:embed="rId5">
            <a:alphaModFix amt="35000"/>
          </a:blip>
          <a:stretch>
            <a:fillRect/>
          </a:stretch>
        </p:blipFill>
        <p:spPr>
          <a:xfrm rot="10800000" flipV="1">
            <a:off x="6506976" y="5632703"/>
            <a:ext cx="2746723" cy="70429"/>
          </a:xfrm>
          <a:prstGeom prst="rect">
            <a:avLst/>
          </a:prstGeom>
        </p:spPr>
      </p:pic>
      <p:sp>
        <p:nvSpPr>
          <p:cNvPr id="24" name="テキスト ボックス 23">
            <a:extLst>
              <a:ext uri="{FF2B5EF4-FFF2-40B4-BE49-F238E27FC236}">
                <a16:creationId xmlns:a16="http://schemas.microsoft.com/office/drawing/2014/main" id="{0B4122C0-02DB-946A-8C27-8524ECBBB79F}"/>
              </a:ext>
            </a:extLst>
          </p:cNvPr>
          <p:cNvSpPr txBox="1"/>
          <p:nvPr/>
        </p:nvSpPr>
        <p:spPr>
          <a:xfrm>
            <a:off x="7837551" y="4056577"/>
            <a:ext cx="568794" cy="461665"/>
          </a:xfrm>
          <a:prstGeom prst="rect">
            <a:avLst/>
          </a:prstGeom>
          <a:solidFill>
            <a:schemeClr val="bg1"/>
          </a:solidFill>
        </p:spPr>
        <p:txBody>
          <a:bodyPr wrap="square">
            <a:spAutoFit/>
          </a:bodyPr>
          <a:lstStyle/>
          <a:p>
            <a:r>
              <a:rPr kumimoji="1" lang="en-US" altLang="ja-JP" sz="2400" dirty="0">
                <a:solidFill>
                  <a:srgbClr val="FF0000"/>
                </a:solidFill>
              </a:rPr>
              <a:t>Fe  </a:t>
            </a:r>
            <a:endParaRPr lang="ja-JP" altLang="en-US" sz="2400" b="1">
              <a:solidFill>
                <a:schemeClr val="accent6"/>
              </a:solidFill>
            </a:endParaRPr>
          </a:p>
        </p:txBody>
      </p:sp>
      <p:sp>
        <p:nvSpPr>
          <p:cNvPr id="29" name="テキスト ボックス 28">
            <a:extLst>
              <a:ext uri="{FF2B5EF4-FFF2-40B4-BE49-F238E27FC236}">
                <a16:creationId xmlns:a16="http://schemas.microsoft.com/office/drawing/2014/main" id="{D24416B4-58EF-5730-BD43-2046EFB8FFD3}"/>
              </a:ext>
            </a:extLst>
          </p:cNvPr>
          <p:cNvSpPr txBox="1"/>
          <p:nvPr/>
        </p:nvSpPr>
        <p:spPr>
          <a:xfrm>
            <a:off x="7711507" y="5761780"/>
            <a:ext cx="301686" cy="369332"/>
          </a:xfrm>
          <a:prstGeom prst="rect">
            <a:avLst/>
          </a:prstGeom>
          <a:solidFill>
            <a:schemeClr val="bg1"/>
          </a:solidFill>
        </p:spPr>
        <p:txBody>
          <a:bodyPr wrap="none" rtlCol="0">
            <a:spAutoFit/>
          </a:bodyPr>
          <a:lstStyle/>
          <a:p>
            <a:r>
              <a:rPr kumimoji="1" lang="en-US" altLang="ja-JP" dirty="0">
                <a:solidFill>
                  <a:schemeClr val="bg1">
                    <a:lumMod val="65000"/>
                  </a:schemeClr>
                </a:solidFill>
              </a:rPr>
              <a:t>6</a:t>
            </a:r>
          </a:p>
        </p:txBody>
      </p:sp>
      <p:cxnSp>
        <p:nvCxnSpPr>
          <p:cNvPr id="30" name="直線矢印コネクタ 29">
            <a:extLst>
              <a:ext uri="{FF2B5EF4-FFF2-40B4-BE49-F238E27FC236}">
                <a16:creationId xmlns:a16="http://schemas.microsoft.com/office/drawing/2014/main" id="{AF1542C0-C8B9-0284-2F11-13564CDF3EAA}"/>
              </a:ext>
            </a:extLst>
          </p:cNvPr>
          <p:cNvCxnSpPr>
            <a:cxnSpLocks/>
          </p:cNvCxnSpPr>
          <p:nvPr/>
        </p:nvCxnSpPr>
        <p:spPr>
          <a:xfrm>
            <a:off x="7500395" y="2546430"/>
            <a:ext cx="659757" cy="1331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8A783D9-689A-1E07-5676-1037B76B6DEF}"/>
              </a:ext>
            </a:extLst>
          </p:cNvPr>
          <p:cNvSpPr txBox="1"/>
          <p:nvPr/>
        </p:nvSpPr>
        <p:spPr>
          <a:xfrm>
            <a:off x="7318355" y="4794229"/>
            <a:ext cx="933269" cy="707886"/>
          </a:xfrm>
          <a:prstGeom prst="rect">
            <a:avLst/>
          </a:prstGeom>
          <a:noFill/>
        </p:spPr>
        <p:txBody>
          <a:bodyPr wrap="none" rtlCol="0">
            <a:spAutoFit/>
          </a:bodyPr>
          <a:lstStyle/>
          <a:p>
            <a:r>
              <a:rPr kumimoji="1" lang="en-US" altLang="ja-JP" sz="2000" dirty="0">
                <a:solidFill>
                  <a:srgbClr val="2EAE95"/>
                </a:solidFill>
              </a:rPr>
              <a:t>cooling</a:t>
            </a:r>
            <a:br>
              <a:rPr kumimoji="1" lang="en-US" altLang="ja-JP" sz="2000" dirty="0">
                <a:solidFill>
                  <a:srgbClr val="2EAE95"/>
                </a:solidFill>
              </a:rPr>
            </a:br>
            <a:endParaRPr kumimoji="1" lang="ja-JP" altLang="en-US" sz="2000">
              <a:solidFill>
                <a:srgbClr val="2EAE95"/>
              </a:solidFill>
            </a:endParaRPr>
          </a:p>
        </p:txBody>
      </p:sp>
      <p:sp>
        <p:nvSpPr>
          <p:cNvPr id="9" name="テキスト ボックス 8">
            <a:extLst>
              <a:ext uri="{FF2B5EF4-FFF2-40B4-BE49-F238E27FC236}">
                <a16:creationId xmlns:a16="http://schemas.microsoft.com/office/drawing/2014/main" id="{05C582CC-2AFE-0A29-3633-0C17FA2E013B}"/>
              </a:ext>
            </a:extLst>
          </p:cNvPr>
          <p:cNvSpPr txBox="1"/>
          <p:nvPr/>
        </p:nvSpPr>
        <p:spPr>
          <a:xfrm>
            <a:off x="8290226" y="3739608"/>
            <a:ext cx="568794" cy="830997"/>
          </a:xfrm>
          <a:prstGeom prst="rect">
            <a:avLst/>
          </a:prstGeom>
          <a:solidFill>
            <a:schemeClr val="bg1"/>
          </a:solidFill>
        </p:spPr>
        <p:txBody>
          <a:bodyPr wrap="square">
            <a:spAutoFit/>
          </a:bodyPr>
          <a:lstStyle/>
          <a:p>
            <a:r>
              <a:rPr kumimoji="1" lang="ja-JP" altLang="en-US" sz="2400">
                <a:solidFill>
                  <a:srgbClr val="FF0000"/>
                </a:solidFill>
              </a:rPr>
              <a:t>・</a:t>
            </a:r>
            <a:br>
              <a:rPr kumimoji="1" lang="en-US" altLang="ja-JP" sz="2400" dirty="0">
                <a:solidFill>
                  <a:srgbClr val="FF0000"/>
                </a:solidFill>
              </a:rPr>
            </a:br>
            <a:r>
              <a:rPr kumimoji="1" lang="ja-JP" altLang="en-US" sz="2400">
                <a:solidFill>
                  <a:srgbClr val="FF0000"/>
                </a:solidFill>
              </a:rPr>
              <a:t>・</a:t>
            </a:r>
            <a:r>
              <a:rPr kumimoji="1" lang="en-US" altLang="ja-JP" sz="2400" dirty="0">
                <a:solidFill>
                  <a:srgbClr val="FF0000"/>
                </a:solidFill>
              </a:rPr>
              <a:t>  </a:t>
            </a:r>
            <a:endParaRPr lang="ja-JP" altLang="en-US" sz="2400" b="1">
              <a:solidFill>
                <a:schemeClr val="accent6"/>
              </a:solidFill>
            </a:endParaRPr>
          </a:p>
        </p:txBody>
      </p:sp>
    </p:spTree>
    <p:extLst>
      <p:ext uri="{BB962C8B-B14F-4D97-AF65-F5344CB8AC3E}">
        <p14:creationId xmlns:p14="http://schemas.microsoft.com/office/powerpoint/2010/main" val="2778783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DFE8BC-5FE4-124D-A69D-016164567ADF}"/>
              </a:ext>
            </a:extLst>
          </p:cNvPr>
          <p:cNvPicPr>
            <a:picLocks noChangeAspect="1"/>
          </p:cNvPicPr>
          <p:nvPr/>
        </p:nvPicPr>
        <p:blipFill>
          <a:blip r:embed="rId3"/>
          <a:srcRect/>
          <a:stretch/>
        </p:blipFill>
        <p:spPr>
          <a:xfrm>
            <a:off x="1538891" y="2713247"/>
            <a:ext cx="6385909" cy="4027505"/>
          </a:xfrm>
          <a:prstGeom prst="rect">
            <a:avLst/>
          </a:prstGeom>
        </p:spPr>
      </p:pic>
      <p:sp>
        <p:nvSpPr>
          <p:cNvPr id="9" name="テキスト ボックス 8">
            <a:extLst>
              <a:ext uri="{FF2B5EF4-FFF2-40B4-BE49-F238E27FC236}">
                <a16:creationId xmlns:a16="http://schemas.microsoft.com/office/drawing/2014/main" id="{7B10AC6D-E345-D044-8283-0C9BE6829DFD}"/>
              </a:ext>
            </a:extLst>
          </p:cNvPr>
          <p:cNvSpPr txBox="1"/>
          <p:nvPr/>
        </p:nvSpPr>
        <p:spPr>
          <a:xfrm>
            <a:off x="417020" y="931065"/>
            <a:ext cx="8629650" cy="2277547"/>
          </a:xfrm>
          <a:prstGeom prst="rect">
            <a:avLst/>
          </a:prstGeom>
          <a:noFill/>
        </p:spPr>
        <p:txBody>
          <a:bodyPr wrap="square" rtlCol="0">
            <a:spAutoFit/>
          </a:bodyPr>
          <a:lstStyle/>
          <a:p>
            <a:r>
              <a:rPr kumimoji="1" lang="en-US" altLang="ja-JP" sz="1600" dirty="0"/>
              <a:t>1. Deriving the location of stagnation point from balance of </a:t>
            </a:r>
            <a:r>
              <a:rPr kumimoji="1" lang="en-US" altLang="ja-JP" sz="1600" dirty="0">
                <a:highlight>
                  <a:srgbClr val="E2F0D9"/>
                </a:highlight>
              </a:rPr>
              <a:t>ram-pressure</a:t>
            </a:r>
            <a:r>
              <a:rPr kumimoji="1" lang="en-US" altLang="ja-JP" sz="1600" dirty="0"/>
              <a:t> between the stellar winds.</a:t>
            </a:r>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r>
              <a:rPr kumimoji="1" lang="en-US" altLang="ja-JP" sz="1600" dirty="0"/>
              <a:t>2. Calculating the cone of the </a:t>
            </a:r>
            <a:r>
              <a:rPr kumimoji="1" lang="en-US" altLang="ja-JP" sz="1600" dirty="0">
                <a:highlight>
                  <a:srgbClr val="E2F0D9"/>
                </a:highlight>
              </a:rPr>
              <a:t>subsequent shock front</a:t>
            </a:r>
            <a:r>
              <a:rPr kumimoji="1" lang="en-US" altLang="ja-JP" sz="1600" dirty="0"/>
              <a:t> by taking into account the pressure</a:t>
            </a:r>
          </a:p>
          <a:p>
            <a:r>
              <a:rPr kumimoji="1" lang="en-US" altLang="ja-JP" sz="1600" dirty="0"/>
              <a:t>     balance of the winds normal to the cone. </a:t>
            </a:r>
          </a:p>
          <a:p>
            <a:endParaRPr kumimoji="1" lang="en-US" altLang="ja-JP" sz="1400" dirty="0"/>
          </a:p>
        </p:txBody>
      </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Shape of the shock cone</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29</a:t>
            </a:fld>
            <a:endParaRPr kumimoji="1" lang="ja-JP" altLang="en-US"/>
          </a:p>
        </p:txBody>
      </p:sp>
      <p:grpSp>
        <p:nvGrpSpPr>
          <p:cNvPr id="17" name="グループ化 16">
            <a:extLst>
              <a:ext uri="{FF2B5EF4-FFF2-40B4-BE49-F238E27FC236}">
                <a16:creationId xmlns:a16="http://schemas.microsoft.com/office/drawing/2014/main" id="{12D20B10-B680-B744-9DDF-14166CF22916}"/>
              </a:ext>
            </a:extLst>
          </p:cNvPr>
          <p:cNvGrpSpPr/>
          <p:nvPr/>
        </p:nvGrpSpPr>
        <p:grpSpPr>
          <a:xfrm>
            <a:off x="-105507" y="-121801"/>
            <a:ext cx="722727" cy="979424"/>
            <a:chOff x="-105507" y="-121801"/>
            <a:chExt cx="1055225" cy="1068616"/>
          </a:xfrm>
        </p:grpSpPr>
        <p:sp>
          <p:nvSpPr>
            <p:cNvPr id="18" name="角丸四角形 17">
              <a:extLst>
                <a:ext uri="{FF2B5EF4-FFF2-40B4-BE49-F238E27FC236}">
                  <a16:creationId xmlns:a16="http://schemas.microsoft.com/office/drawing/2014/main" id="{A27646C1-95F0-0348-B5A7-D1BC5EB594AF}"/>
                </a:ext>
              </a:extLst>
            </p:cNvPr>
            <p:cNvSpPr/>
            <p:nvPr/>
          </p:nvSpPr>
          <p:spPr>
            <a:xfrm>
              <a:off x="-105507" y="-121801"/>
              <a:ext cx="105522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19" name="テキスト ボックス 18">
              <a:extLst>
                <a:ext uri="{FF2B5EF4-FFF2-40B4-BE49-F238E27FC236}">
                  <a16:creationId xmlns:a16="http://schemas.microsoft.com/office/drawing/2014/main" id="{A26FBE35-9414-3841-9846-B5C2281BA8E6}"/>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accent6">
                      <a:lumMod val="75000"/>
                    </a:schemeClr>
                  </a:solidFill>
                  <a:latin typeface="Hiragino Maru Gothic ProN W4" panose="020F0400000000000000" pitchFamily="34" charset="-128"/>
                  <a:ea typeface="Hiragino Maru Gothic ProN W4" panose="020F0400000000000000" pitchFamily="34" charset="-128"/>
                </a:rPr>
                <a:t>2</a:t>
              </a:r>
              <a:endParaRPr kumimoji="1" lang="ja-JP" altLang="en-US" sz="2800">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accent6">
                    <a:lumMod val="75000"/>
                  </a:schemeClr>
                </a:solidFill>
              </a:endParaRPr>
            </a:p>
          </p:txBody>
        </p:sp>
      </p:grpSp>
      <p:sp>
        <p:nvSpPr>
          <p:cNvPr id="25" name="屈折矢印 24">
            <a:extLst>
              <a:ext uri="{FF2B5EF4-FFF2-40B4-BE49-F238E27FC236}">
                <a16:creationId xmlns:a16="http://schemas.microsoft.com/office/drawing/2014/main" id="{B4AB069E-A608-BE48-9ED6-D0983E6D0EB4}"/>
              </a:ext>
            </a:extLst>
          </p:cNvPr>
          <p:cNvSpPr/>
          <p:nvPr/>
        </p:nvSpPr>
        <p:spPr>
          <a:xfrm rot="5400000" flipV="1">
            <a:off x="5667572" y="1251725"/>
            <a:ext cx="422580" cy="333670"/>
          </a:xfrm>
          <a:prstGeom prst="bentUpArrow">
            <a:avLst>
              <a:gd name="adj1" fmla="val 19769"/>
              <a:gd name="adj2" fmla="val 32281"/>
              <a:gd name="adj3" fmla="val 50000"/>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EA1F5842-60D8-B448-9C8D-FD5A8C0746AC}"/>
              </a:ext>
            </a:extLst>
          </p:cNvPr>
          <p:cNvPicPr>
            <a:picLocks noChangeAspect="1"/>
          </p:cNvPicPr>
          <p:nvPr/>
        </p:nvPicPr>
        <p:blipFill rotWithShape="1">
          <a:blip r:embed="rId4"/>
          <a:srcRect l="23418" t="7074" r="24863" b="84111"/>
          <a:stretch/>
        </p:blipFill>
        <p:spPr>
          <a:xfrm>
            <a:off x="2412124" y="1343927"/>
            <a:ext cx="4319752" cy="952883"/>
          </a:xfrm>
          <a:prstGeom prst="rect">
            <a:avLst/>
          </a:prstGeom>
        </p:spPr>
      </p:pic>
      <p:sp>
        <p:nvSpPr>
          <p:cNvPr id="4" name="テキスト ボックス 3">
            <a:extLst>
              <a:ext uri="{FF2B5EF4-FFF2-40B4-BE49-F238E27FC236}">
                <a16:creationId xmlns:a16="http://schemas.microsoft.com/office/drawing/2014/main" id="{994A923C-A1BC-6541-9B97-559BF8C7A94C}"/>
              </a:ext>
            </a:extLst>
          </p:cNvPr>
          <p:cNvSpPr txBox="1"/>
          <p:nvPr/>
        </p:nvSpPr>
        <p:spPr>
          <a:xfrm>
            <a:off x="6809446" y="1520551"/>
            <a:ext cx="1673037" cy="646331"/>
          </a:xfrm>
          <a:prstGeom prst="rect">
            <a:avLst/>
          </a:prstGeom>
          <a:noFill/>
        </p:spPr>
        <p:txBody>
          <a:bodyPr wrap="square" rtlCol="0">
            <a:spAutoFit/>
          </a:bodyPr>
          <a:lstStyle/>
          <a:p>
            <a:r>
              <a:rPr kumimoji="1" lang="en-US" altLang="ja-JP" dirty="0">
                <a:solidFill>
                  <a:schemeClr val="accent6">
                    <a:lumMod val="50000"/>
                  </a:schemeClr>
                </a:solidFill>
              </a:rPr>
              <a:t>Usov 1992,</a:t>
            </a:r>
          </a:p>
          <a:p>
            <a:r>
              <a:rPr lang="en" altLang="ja-JP" dirty="0" err="1">
                <a:solidFill>
                  <a:schemeClr val="accent6">
                    <a:lumMod val="50000"/>
                  </a:schemeClr>
                </a:solidFill>
                <a:effectLst/>
              </a:rPr>
              <a:t>Cantó</a:t>
            </a:r>
            <a:r>
              <a:rPr kumimoji="1" lang="en-US" altLang="ja-JP" dirty="0">
                <a:solidFill>
                  <a:schemeClr val="accent6">
                    <a:lumMod val="50000"/>
                  </a:schemeClr>
                </a:solidFill>
              </a:rPr>
              <a:t>+1996</a:t>
            </a:r>
            <a:endParaRPr kumimoji="1" lang="ja-JP" altLang="en-US">
              <a:solidFill>
                <a:schemeClr val="accent6">
                  <a:lumMod val="50000"/>
                </a:schemeClr>
              </a:solidFill>
            </a:endParaRPr>
          </a:p>
        </p:txBody>
      </p:sp>
    </p:spTree>
    <p:extLst>
      <p:ext uri="{BB962C8B-B14F-4D97-AF65-F5344CB8AC3E}">
        <p14:creationId xmlns:p14="http://schemas.microsoft.com/office/powerpoint/2010/main" val="289640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57177D-EEB9-5446-80C4-C2BAEAFB07CF}"/>
              </a:ext>
            </a:extLst>
          </p:cNvPr>
          <p:cNvPicPr>
            <a:picLocks noChangeAspect="1"/>
          </p:cNvPicPr>
          <p:nvPr/>
        </p:nvPicPr>
        <p:blipFill rotWithShape="1">
          <a:blip r:embed="rId3"/>
          <a:srcRect l="1373" t="16265" r="2602" b="10425"/>
          <a:stretch/>
        </p:blipFill>
        <p:spPr>
          <a:xfrm>
            <a:off x="134912" y="1484024"/>
            <a:ext cx="8762100" cy="5011200"/>
          </a:xfrm>
          <a:prstGeom prst="rect">
            <a:avLst/>
          </a:prstGeom>
        </p:spPr>
      </p:pic>
      <p:pic>
        <p:nvPicPr>
          <p:cNvPr id="4" name="図 3" descr="ダイアグラム&#10;&#10;自動的に生成された説明">
            <a:extLst>
              <a:ext uri="{FF2B5EF4-FFF2-40B4-BE49-F238E27FC236}">
                <a16:creationId xmlns:a16="http://schemas.microsoft.com/office/drawing/2014/main" id="{BD84344B-C2D3-9849-9483-73395C1329ED}"/>
              </a:ext>
            </a:extLst>
          </p:cNvPr>
          <p:cNvPicPr>
            <a:picLocks noChangeAspect="1"/>
          </p:cNvPicPr>
          <p:nvPr/>
        </p:nvPicPr>
        <p:blipFill rotWithShape="1">
          <a:blip r:embed="rId4"/>
          <a:srcRect t="84038"/>
          <a:stretch/>
        </p:blipFill>
        <p:spPr>
          <a:xfrm>
            <a:off x="2972536" y="5412450"/>
            <a:ext cx="4477439" cy="523220"/>
          </a:xfrm>
          <a:prstGeom prst="rect">
            <a:avLst/>
          </a:prstGeom>
        </p:spPr>
      </p:pic>
      <p:sp>
        <p:nvSpPr>
          <p:cNvPr id="12" name="テキスト ボックス 11">
            <a:extLst>
              <a:ext uri="{FF2B5EF4-FFF2-40B4-BE49-F238E27FC236}">
                <a16:creationId xmlns:a16="http://schemas.microsoft.com/office/drawing/2014/main" id="{B406F86C-C0A3-0249-B894-37E65B1B5911}"/>
              </a:ext>
            </a:extLst>
          </p:cNvPr>
          <p:cNvSpPr txBox="1"/>
          <p:nvPr/>
        </p:nvSpPr>
        <p:spPr>
          <a:xfrm>
            <a:off x="4086574" y="5443933"/>
            <a:ext cx="3587842" cy="523220"/>
          </a:xfrm>
          <a:prstGeom prst="rect">
            <a:avLst/>
          </a:prstGeom>
          <a:solidFill>
            <a:schemeClr val="bg1"/>
          </a:solidFill>
        </p:spPr>
        <p:txBody>
          <a:bodyPr wrap="none" rtlCol="0">
            <a:spAutoFit/>
          </a:bodyPr>
          <a:lstStyle/>
          <a:p>
            <a:r>
              <a:rPr kumimoji="1" lang="en-US" altLang="ja-JP" sz="1400" b="1">
                <a:latin typeface="+mj-ea"/>
                <a:ea typeface="+mj-ea"/>
              </a:rPr>
              <a:t>The O star in the foreground of the WR star </a:t>
            </a:r>
          </a:p>
          <a:p>
            <a:r>
              <a:rPr kumimoji="1" lang="en-US" altLang="ja-JP" sz="1400" b="1">
                <a:latin typeface="+mj-ea"/>
                <a:ea typeface="+mj-ea"/>
              </a:rPr>
              <a:t>The O star in the background of the WR star</a:t>
            </a:r>
          </a:p>
        </p:txBody>
      </p:sp>
      <p:sp>
        <p:nvSpPr>
          <p:cNvPr id="13" name="スライド番号プレースホルダー 12">
            <a:extLst>
              <a:ext uri="{FF2B5EF4-FFF2-40B4-BE49-F238E27FC236}">
                <a16:creationId xmlns:a16="http://schemas.microsoft.com/office/drawing/2014/main" id="{6435C52D-7F06-5B46-84AE-316B1630F0A1}"/>
              </a:ext>
            </a:extLst>
          </p:cNvPr>
          <p:cNvSpPr>
            <a:spLocks noGrp="1"/>
          </p:cNvSpPr>
          <p:nvPr>
            <p:ph type="sldNum" sz="quarter" idx="12"/>
          </p:nvPr>
        </p:nvSpPr>
        <p:spPr/>
        <p:txBody>
          <a:bodyPr/>
          <a:lstStyle/>
          <a:p>
            <a:fld id="{6D84EF4D-BFD3-914F-BA8C-24B15462B872}" type="slidenum">
              <a:rPr kumimoji="1" lang="ja-JP" altLang="en-US" smtClean="0"/>
              <a:t>3</a:t>
            </a:fld>
            <a:endParaRPr kumimoji="1" lang="ja-JP" altLang="en-US"/>
          </a:p>
        </p:txBody>
      </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Orbital image of </a:t>
            </a:r>
            <a:r>
              <a:rPr kumimoji="1" lang="en-US" altLang="ja-JP" sz="2800" dirty="0" err="1">
                <a:latin typeface="+mn-ea"/>
                <a:ea typeface="+mn-ea"/>
              </a:rPr>
              <a:t>WR140</a:t>
            </a:r>
            <a:endParaRPr kumimoji="1" lang="ja-JP" altLang="en-US" sz="3200">
              <a:latin typeface="+mn-ea"/>
              <a:ea typeface="+mn-ea"/>
            </a:endParaRPr>
          </a:p>
        </p:txBody>
      </p:sp>
      <p:sp>
        <p:nvSpPr>
          <p:cNvPr id="51" name="線吹き出し 2 (枠付き) 50">
            <a:extLst>
              <a:ext uri="{FF2B5EF4-FFF2-40B4-BE49-F238E27FC236}">
                <a16:creationId xmlns:a16="http://schemas.microsoft.com/office/drawing/2014/main" id="{250E11E5-FD11-BD40-805F-BC54B4CACBBA}"/>
              </a:ext>
            </a:extLst>
          </p:cNvPr>
          <p:cNvSpPr/>
          <p:nvPr/>
        </p:nvSpPr>
        <p:spPr>
          <a:xfrm>
            <a:off x="6556244" y="2191361"/>
            <a:ext cx="2227289" cy="408852"/>
          </a:xfrm>
          <a:prstGeom prst="borderCallout2">
            <a:avLst>
              <a:gd name="adj1" fmla="val 50412"/>
              <a:gd name="adj2" fmla="val 286"/>
              <a:gd name="adj3" fmla="val 51130"/>
              <a:gd name="adj4" fmla="val -18580"/>
              <a:gd name="adj5" fmla="val 259725"/>
              <a:gd name="adj6" fmla="val -50998"/>
            </a:avLst>
          </a:prstGeom>
          <a:solidFill>
            <a:schemeClr val="accent6"/>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Inferior conjunction</a:t>
            </a:r>
            <a:endParaRPr kumimoji="1" lang="ja-JP" altLang="en-US"/>
          </a:p>
        </p:txBody>
      </p:sp>
      <p:sp>
        <p:nvSpPr>
          <p:cNvPr id="52" name="線吹き出し 2 (枠付き) 51">
            <a:extLst>
              <a:ext uri="{FF2B5EF4-FFF2-40B4-BE49-F238E27FC236}">
                <a16:creationId xmlns:a16="http://schemas.microsoft.com/office/drawing/2014/main" id="{9124FB42-898E-9642-B6F6-333740302477}"/>
              </a:ext>
            </a:extLst>
          </p:cNvPr>
          <p:cNvSpPr/>
          <p:nvPr/>
        </p:nvSpPr>
        <p:spPr>
          <a:xfrm>
            <a:off x="6669723" y="4388417"/>
            <a:ext cx="2227289" cy="365125"/>
          </a:xfrm>
          <a:prstGeom prst="borderCallout2">
            <a:avLst>
              <a:gd name="adj1" fmla="val 52840"/>
              <a:gd name="adj2" fmla="val 407"/>
              <a:gd name="adj3" fmla="val 54607"/>
              <a:gd name="adj4" fmla="val -13686"/>
              <a:gd name="adj5" fmla="val -74428"/>
              <a:gd name="adj6" fmla="val -20061"/>
            </a:avLst>
          </a:prstGeom>
          <a:solidFill>
            <a:schemeClr val="accent6"/>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Superior conjunction</a:t>
            </a:r>
            <a:endParaRPr kumimoji="1" lang="ja-JP" altLang="en-US"/>
          </a:p>
        </p:txBody>
      </p:sp>
      <p:pic>
        <p:nvPicPr>
          <p:cNvPr id="5" name="図 4">
            <a:extLst>
              <a:ext uri="{FF2B5EF4-FFF2-40B4-BE49-F238E27FC236}">
                <a16:creationId xmlns:a16="http://schemas.microsoft.com/office/drawing/2014/main" id="{1E92D1F1-08AD-6540-A9CB-91994A98AE4E}"/>
              </a:ext>
            </a:extLst>
          </p:cNvPr>
          <p:cNvPicPr>
            <a:picLocks noChangeAspect="1"/>
          </p:cNvPicPr>
          <p:nvPr/>
        </p:nvPicPr>
        <p:blipFill>
          <a:blip r:embed="rId5"/>
          <a:stretch>
            <a:fillRect/>
          </a:stretch>
        </p:blipFill>
        <p:spPr>
          <a:xfrm rot="12357424" flipV="1">
            <a:off x="2463873" y="987532"/>
            <a:ext cx="1844227" cy="1106536"/>
          </a:xfrm>
          <a:prstGeom prst="rect">
            <a:avLst/>
          </a:prstGeom>
        </p:spPr>
      </p:pic>
      <p:sp>
        <p:nvSpPr>
          <p:cNvPr id="16" name="テキスト ボックス 15">
            <a:extLst>
              <a:ext uri="{FF2B5EF4-FFF2-40B4-BE49-F238E27FC236}">
                <a16:creationId xmlns:a16="http://schemas.microsoft.com/office/drawing/2014/main" id="{7879C833-4FEF-444C-962A-59E665CE3FBC}"/>
              </a:ext>
            </a:extLst>
          </p:cNvPr>
          <p:cNvSpPr txBox="1"/>
          <p:nvPr/>
        </p:nvSpPr>
        <p:spPr>
          <a:xfrm>
            <a:off x="1228041" y="1046015"/>
            <a:ext cx="1888104" cy="430887"/>
          </a:xfrm>
          <a:prstGeom prst="rect">
            <a:avLst/>
          </a:prstGeom>
          <a:noFill/>
        </p:spPr>
        <p:txBody>
          <a:bodyPr wrap="square">
            <a:spAutoFit/>
          </a:bodyPr>
          <a:lstStyle/>
          <a:p>
            <a:pPr algn="ctr"/>
            <a:r>
              <a:rPr lang="en" altLang="ja-JP" sz="1100" dirty="0">
                <a:solidFill>
                  <a:schemeClr val="tx1">
                    <a:lumMod val="50000"/>
                    <a:lumOff val="50000"/>
                  </a:schemeClr>
                </a:solidFill>
              </a:rPr>
              <a:t>Credit: ESA/</a:t>
            </a:r>
            <a:r>
              <a:rPr lang="en" altLang="ja-JP" sz="1100" dirty="0" err="1">
                <a:solidFill>
                  <a:schemeClr val="tx1">
                    <a:lumMod val="50000"/>
                    <a:lumOff val="50000"/>
                  </a:schemeClr>
                </a:solidFill>
              </a:rPr>
              <a:t>XMM</a:t>
            </a:r>
            <a:r>
              <a:rPr lang="en" altLang="ja-JP" sz="1100" dirty="0">
                <a:solidFill>
                  <a:schemeClr val="tx1">
                    <a:lumMod val="50000"/>
                    <a:lumOff val="50000"/>
                  </a:schemeClr>
                </a:solidFill>
              </a:rPr>
              <a:t>-Newton,</a:t>
            </a:r>
          </a:p>
          <a:p>
            <a:pPr algn="ctr"/>
            <a:r>
              <a:rPr lang="en" altLang="ja-JP" sz="1100" dirty="0">
                <a:solidFill>
                  <a:schemeClr val="tx1">
                    <a:lumMod val="50000"/>
                    <a:lumOff val="50000"/>
                  </a:schemeClr>
                </a:solidFill>
              </a:rPr>
              <a:t>CC BY-SA 3.0 </a:t>
            </a:r>
            <a:r>
              <a:rPr lang="en" altLang="ja-JP" sz="1100" dirty="0" err="1">
                <a:solidFill>
                  <a:schemeClr val="tx1">
                    <a:lumMod val="50000"/>
                    <a:lumOff val="50000"/>
                  </a:schemeClr>
                </a:solidFill>
              </a:rPr>
              <a:t>IGO</a:t>
            </a:r>
            <a:endParaRPr lang="ja-JP" altLang="en-US" sz="1100">
              <a:solidFill>
                <a:schemeClr val="tx1">
                  <a:lumMod val="50000"/>
                  <a:lumOff val="50000"/>
                </a:schemeClr>
              </a:solidFill>
            </a:endParaRPr>
          </a:p>
        </p:txBody>
      </p:sp>
      <p:sp>
        <p:nvSpPr>
          <p:cNvPr id="15" name="テキスト ボックス 14">
            <a:extLst>
              <a:ext uri="{FF2B5EF4-FFF2-40B4-BE49-F238E27FC236}">
                <a16:creationId xmlns:a16="http://schemas.microsoft.com/office/drawing/2014/main" id="{A2983A19-143E-5943-A790-A9768C2516EE}"/>
              </a:ext>
            </a:extLst>
          </p:cNvPr>
          <p:cNvSpPr txBox="1"/>
          <p:nvPr/>
        </p:nvSpPr>
        <p:spPr>
          <a:xfrm>
            <a:off x="445846" y="2516418"/>
            <a:ext cx="2142515" cy="400110"/>
          </a:xfrm>
          <a:prstGeom prst="rect">
            <a:avLst/>
          </a:prstGeom>
          <a:noFill/>
        </p:spPr>
        <p:txBody>
          <a:bodyPr wrap="square">
            <a:spAutoFit/>
          </a:bodyPr>
          <a:lstStyle/>
          <a:p>
            <a:r>
              <a:rPr lang="en" altLang="ja-JP" sz="2000" b="1" dirty="0" err="1">
                <a:solidFill>
                  <a:schemeClr val="accent6">
                    <a:lumMod val="50000"/>
                  </a:schemeClr>
                </a:solidFill>
                <a:latin typeface="+mn-ea"/>
              </a:rPr>
              <a:t>Monnier+2011</a:t>
            </a:r>
            <a:endParaRPr lang="ja-JP" altLang="en-US" sz="2000">
              <a:solidFill>
                <a:schemeClr val="accent6">
                  <a:lumMod val="50000"/>
                </a:schemeClr>
              </a:solidFill>
            </a:endParaRPr>
          </a:p>
        </p:txBody>
      </p:sp>
      <p:sp>
        <p:nvSpPr>
          <p:cNvPr id="17" name="テキスト ボックス 16">
            <a:extLst>
              <a:ext uri="{FF2B5EF4-FFF2-40B4-BE49-F238E27FC236}">
                <a16:creationId xmlns:a16="http://schemas.microsoft.com/office/drawing/2014/main" id="{A3A6D125-1FD7-2D45-B6B7-1C50CF6687D2}"/>
              </a:ext>
            </a:extLst>
          </p:cNvPr>
          <p:cNvSpPr txBox="1"/>
          <p:nvPr/>
        </p:nvSpPr>
        <p:spPr>
          <a:xfrm>
            <a:off x="445846" y="2842666"/>
            <a:ext cx="2925167" cy="584775"/>
          </a:xfrm>
          <a:prstGeom prst="rect">
            <a:avLst/>
          </a:prstGeom>
          <a:noFill/>
        </p:spPr>
        <p:txBody>
          <a:bodyPr wrap="square">
            <a:spAutoFit/>
          </a:bodyPr>
          <a:lstStyle/>
          <a:p>
            <a:r>
              <a:rPr kumimoji="1" lang="en-US" altLang="ja-JP" sz="1600" dirty="0">
                <a:solidFill>
                  <a:schemeClr val="accent6">
                    <a:lumMod val="50000"/>
                  </a:schemeClr>
                </a:solidFill>
              </a:rPr>
              <a:t>inclination: 119.6°</a:t>
            </a:r>
          </a:p>
          <a:p>
            <a:r>
              <a:rPr kumimoji="1" lang="en-US" altLang="ja-JP" sz="1600" dirty="0">
                <a:solidFill>
                  <a:schemeClr val="accent6">
                    <a:lumMod val="50000"/>
                  </a:schemeClr>
                </a:solidFill>
              </a:rPr>
              <a:t>argument periastron: 46.8 °</a:t>
            </a:r>
            <a:endParaRPr lang="ja-JP" altLang="en-US" sz="1600">
              <a:solidFill>
                <a:schemeClr val="accent6">
                  <a:lumMod val="50000"/>
                </a:schemeClr>
              </a:solidFill>
            </a:endParaRPr>
          </a:p>
        </p:txBody>
      </p:sp>
      <p:sp>
        <p:nvSpPr>
          <p:cNvPr id="7" name="正方形/長方形 6">
            <a:extLst>
              <a:ext uri="{FF2B5EF4-FFF2-40B4-BE49-F238E27FC236}">
                <a16:creationId xmlns:a16="http://schemas.microsoft.com/office/drawing/2014/main" id="{54D040A5-22E7-7A4E-8D9E-8715D32205D7}"/>
              </a:ext>
            </a:extLst>
          </p:cNvPr>
          <p:cNvSpPr/>
          <p:nvPr/>
        </p:nvSpPr>
        <p:spPr>
          <a:xfrm>
            <a:off x="5657850" y="3427441"/>
            <a:ext cx="165100" cy="1920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F675F189-7E4B-4444-8732-000725CD814B}"/>
              </a:ext>
            </a:extLst>
          </p:cNvPr>
          <p:cNvCxnSpPr>
            <a:cxnSpLocks/>
          </p:cNvCxnSpPr>
          <p:nvPr/>
        </p:nvCxnSpPr>
        <p:spPr>
          <a:xfrm>
            <a:off x="3755844" y="1676646"/>
            <a:ext cx="2785329" cy="2685042"/>
          </a:xfrm>
          <a:prstGeom prst="line">
            <a:avLst/>
          </a:prstGeom>
          <a:ln w="15875">
            <a:solidFill>
              <a:schemeClr val="bg1">
                <a:lumMod val="5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2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Result : Shape of the shock cone</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30</a:t>
            </a:fld>
            <a:endParaRPr kumimoji="1" lang="ja-JP" altLang="en-US"/>
          </a:p>
        </p:txBody>
      </p:sp>
      <p:grpSp>
        <p:nvGrpSpPr>
          <p:cNvPr id="14" name="グループ化 13">
            <a:extLst>
              <a:ext uri="{FF2B5EF4-FFF2-40B4-BE49-F238E27FC236}">
                <a16:creationId xmlns:a16="http://schemas.microsoft.com/office/drawing/2014/main" id="{AE6B2798-DA79-204E-9D35-532D93CBA3CF}"/>
              </a:ext>
            </a:extLst>
          </p:cNvPr>
          <p:cNvGrpSpPr/>
          <p:nvPr/>
        </p:nvGrpSpPr>
        <p:grpSpPr>
          <a:xfrm>
            <a:off x="-105507" y="-121801"/>
            <a:ext cx="722727" cy="979424"/>
            <a:chOff x="-105507" y="-121801"/>
            <a:chExt cx="1055225" cy="1068616"/>
          </a:xfrm>
        </p:grpSpPr>
        <p:sp>
          <p:nvSpPr>
            <p:cNvPr id="17" name="角丸四角形 16">
              <a:extLst>
                <a:ext uri="{FF2B5EF4-FFF2-40B4-BE49-F238E27FC236}">
                  <a16:creationId xmlns:a16="http://schemas.microsoft.com/office/drawing/2014/main" id="{2E7F29A9-1354-154A-8126-443B5E57EE04}"/>
                </a:ext>
              </a:extLst>
            </p:cNvPr>
            <p:cNvSpPr/>
            <p:nvPr/>
          </p:nvSpPr>
          <p:spPr>
            <a:xfrm>
              <a:off x="-105507" y="-121801"/>
              <a:ext cx="105522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accent6">
                    <a:lumMod val="40000"/>
                    <a:lumOff val="60000"/>
                  </a:schemeClr>
                </a:solidFill>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24BB6937-B522-4449-83B5-5B4F490FDF20}"/>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accent6">
                      <a:lumMod val="75000"/>
                    </a:schemeClr>
                  </a:solidFill>
                  <a:latin typeface="Hiragino Maru Gothic ProN W4" panose="020F0400000000000000" pitchFamily="34" charset="-128"/>
                  <a:ea typeface="Hiragino Maru Gothic ProN W4" panose="020F0400000000000000" pitchFamily="34" charset="-128"/>
                </a:rPr>
                <a:t>2</a:t>
              </a:r>
              <a:endParaRPr kumimoji="1" lang="ja-JP" altLang="en-US" sz="2800">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accent6">
                    <a:lumMod val="75000"/>
                  </a:schemeClr>
                </a:solidFill>
              </a:endParaRPr>
            </a:p>
          </p:txBody>
        </p:sp>
      </p:grpSp>
      <p:grpSp>
        <p:nvGrpSpPr>
          <p:cNvPr id="7" name="グループ化 6">
            <a:extLst>
              <a:ext uri="{FF2B5EF4-FFF2-40B4-BE49-F238E27FC236}">
                <a16:creationId xmlns:a16="http://schemas.microsoft.com/office/drawing/2014/main" id="{E0CB7E7D-FE28-5D48-8CBD-DA6601A00ECD}"/>
              </a:ext>
            </a:extLst>
          </p:cNvPr>
          <p:cNvGrpSpPr/>
          <p:nvPr/>
        </p:nvGrpSpPr>
        <p:grpSpPr>
          <a:xfrm>
            <a:off x="34290" y="1003579"/>
            <a:ext cx="8914372" cy="5619281"/>
            <a:chOff x="34290" y="1177204"/>
            <a:chExt cx="8914372" cy="5619281"/>
          </a:xfrm>
        </p:grpSpPr>
        <p:pic>
          <p:nvPicPr>
            <p:cNvPr id="5" name="図 4">
              <a:extLst>
                <a:ext uri="{FF2B5EF4-FFF2-40B4-BE49-F238E27FC236}">
                  <a16:creationId xmlns:a16="http://schemas.microsoft.com/office/drawing/2014/main" id="{36E62340-5242-5A45-B1D6-606F9E3B2B1D}"/>
                </a:ext>
              </a:extLst>
            </p:cNvPr>
            <p:cNvPicPr>
              <a:picLocks noChangeAspect="1"/>
            </p:cNvPicPr>
            <p:nvPr/>
          </p:nvPicPr>
          <p:blipFill rotWithShape="1">
            <a:blip r:embed="rId3"/>
            <a:srcRect l="1911" t="5901" r="3985"/>
            <a:stretch/>
          </p:blipFill>
          <p:spPr>
            <a:xfrm>
              <a:off x="34290" y="1177204"/>
              <a:ext cx="8914372" cy="5573506"/>
            </a:xfrm>
            <a:prstGeom prst="rect">
              <a:avLst/>
            </a:prstGeom>
          </p:spPr>
        </p:pic>
        <p:sp>
          <p:nvSpPr>
            <p:cNvPr id="19" name="角丸四角形 18">
              <a:extLst>
                <a:ext uri="{FF2B5EF4-FFF2-40B4-BE49-F238E27FC236}">
                  <a16:creationId xmlns:a16="http://schemas.microsoft.com/office/drawing/2014/main" id="{F2102D84-8618-1047-988F-EFA3E6D9E192}"/>
                </a:ext>
              </a:extLst>
            </p:cNvPr>
            <p:cNvSpPr/>
            <p:nvPr/>
          </p:nvSpPr>
          <p:spPr>
            <a:xfrm>
              <a:off x="1271866" y="1489286"/>
              <a:ext cx="4781693" cy="594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a:solidFill>
                    <a:schemeClr val="tx1">
                      <a:lumMod val="75000"/>
                      <a:lumOff val="25000"/>
                    </a:schemeClr>
                  </a:solidFill>
                </a:rPr>
                <a:t>When normalized by the binary separation d </a:t>
              </a:r>
            </a:p>
            <a:p>
              <a:pPr algn="ctr"/>
              <a:r>
                <a:rPr kumimoji="1" lang="en-US" altLang="ja-JP" sz="1600">
                  <a:solidFill>
                    <a:schemeClr val="tx1">
                      <a:lumMod val="75000"/>
                      <a:lumOff val="25000"/>
                    </a:schemeClr>
                  </a:solidFill>
                </a:rPr>
                <a:t>they exhibited a similar shape at each phase.</a:t>
              </a:r>
            </a:p>
          </p:txBody>
        </p:sp>
        <p:sp>
          <p:nvSpPr>
            <p:cNvPr id="6" name="テキスト ボックス 5">
              <a:extLst>
                <a:ext uri="{FF2B5EF4-FFF2-40B4-BE49-F238E27FC236}">
                  <a16:creationId xmlns:a16="http://schemas.microsoft.com/office/drawing/2014/main" id="{781CD5E2-B3ED-A448-802D-553B9B68C1F0}"/>
                </a:ext>
              </a:extLst>
            </p:cNvPr>
            <p:cNvSpPr txBox="1"/>
            <p:nvPr/>
          </p:nvSpPr>
          <p:spPr>
            <a:xfrm>
              <a:off x="4977113" y="6427153"/>
              <a:ext cx="752129" cy="369332"/>
            </a:xfrm>
            <a:prstGeom prst="rect">
              <a:avLst/>
            </a:prstGeom>
            <a:noFill/>
          </p:spPr>
          <p:txBody>
            <a:bodyPr wrap="none" rtlCol="0">
              <a:spAutoFit/>
            </a:bodyPr>
            <a:lstStyle/>
            <a:p>
              <a:r>
                <a:rPr kumimoji="1" lang="en-US" altLang="ja-JP"/>
                <a:t>(</a:t>
              </a:r>
              <a:r>
                <a:rPr kumimoji="1" lang="ja-JP" altLang="en-US"/>
                <a:t>≡</a:t>
              </a:r>
              <a:r>
                <a:rPr kumimoji="1" lang="en-US" altLang="ja-JP" i="1"/>
                <a:t>x/d</a:t>
              </a:r>
              <a:r>
                <a:rPr kumimoji="1" lang="en-US" altLang="ja-JP"/>
                <a:t>)</a:t>
              </a:r>
              <a:endParaRPr kumimoji="1" lang="ja-JP" altLang="en-US"/>
            </a:p>
          </p:txBody>
        </p:sp>
        <p:sp>
          <p:nvSpPr>
            <p:cNvPr id="23" name="テキスト ボックス 22">
              <a:extLst>
                <a:ext uri="{FF2B5EF4-FFF2-40B4-BE49-F238E27FC236}">
                  <a16:creationId xmlns:a16="http://schemas.microsoft.com/office/drawing/2014/main" id="{48A79E60-BB71-A242-8B67-B98E91EFB4CA}"/>
                </a:ext>
              </a:extLst>
            </p:cNvPr>
            <p:cNvSpPr txBox="1"/>
            <p:nvPr/>
          </p:nvSpPr>
          <p:spPr>
            <a:xfrm rot="16200000">
              <a:off x="-120141" y="3021459"/>
              <a:ext cx="752129" cy="369332"/>
            </a:xfrm>
            <a:prstGeom prst="rect">
              <a:avLst/>
            </a:prstGeom>
            <a:noFill/>
          </p:spPr>
          <p:txBody>
            <a:bodyPr wrap="none" rtlCol="0">
              <a:spAutoFit/>
            </a:bodyPr>
            <a:lstStyle/>
            <a:p>
              <a:r>
                <a:rPr kumimoji="1" lang="en-US" altLang="ja-JP"/>
                <a:t>(</a:t>
              </a:r>
              <a:r>
                <a:rPr kumimoji="1" lang="ja-JP" altLang="en-US"/>
                <a:t>≡</a:t>
              </a:r>
              <a:r>
                <a:rPr kumimoji="1" lang="en-US" altLang="ja-JP" i="1"/>
                <a:t>y/d</a:t>
              </a:r>
              <a:r>
                <a:rPr kumimoji="1" lang="en-US" altLang="ja-JP"/>
                <a:t>)</a:t>
              </a:r>
              <a:endParaRPr kumimoji="1" lang="ja-JP" altLang="en-US"/>
            </a:p>
          </p:txBody>
        </p:sp>
      </p:grpSp>
    </p:spTree>
    <p:extLst>
      <p:ext uri="{BB962C8B-B14F-4D97-AF65-F5344CB8AC3E}">
        <p14:creationId xmlns:p14="http://schemas.microsoft.com/office/powerpoint/2010/main" val="1506955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290985"/>
            <a:ext cx="7886700" cy="425706"/>
          </a:xfrm>
        </p:spPr>
        <p:txBody>
          <a:bodyPr>
            <a:noAutofit/>
          </a:bodyPr>
          <a:lstStyle/>
          <a:p>
            <a:pPr algn="ctr"/>
            <a:r>
              <a:rPr lang="en" altLang="ja-JP" sz="2800" dirty="0">
                <a:latin typeface="+mn-ea"/>
                <a:ea typeface="+mn-ea"/>
              </a:rPr>
              <a:t>Numerical calculation of velocity </a:t>
            </a:r>
            <a:br>
              <a:rPr lang="en" altLang="ja-JP" sz="2800" dirty="0">
                <a:latin typeface="+mn-ea"/>
                <a:ea typeface="+mn-ea"/>
              </a:rPr>
            </a:br>
            <a:r>
              <a:rPr lang="en" altLang="ja-JP" sz="2800" dirty="0">
                <a:latin typeface="+mn-ea"/>
                <a:ea typeface="+mn-ea"/>
              </a:rPr>
              <a:t>along the shock cone</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31</a:t>
            </a:fld>
            <a:endParaRPr kumimoji="1" lang="ja-JP" altLang="en-US"/>
          </a:p>
        </p:txBody>
      </p:sp>
      <p:pic>
        <p:nvPicPr>
          <p:cNvPr id="3" name="図 2">
            <a:extLst>
              <a:ext uri="{FF2B5EF4-FFF2-40B4-BE49-F238E27FC236}">
                <a16:creationId xmlns:a16="http://schemas.microsoft.com/office/drawing/2014/main" id="{C6DFE8BC-5FE4-124D-A69D-016164567ADF}"/>
              </a:ext>
            </a:extLst>
          </p:cNvPr>
          <p:cNvPicPr>
            <a:picLocks noChangeAspect="1"/>
          </p:cNvPicPr>
          <p:nvPr/>
        </p:nvPicPr>
        <p:blipFill>
          <a:blip r:embed="rId3"/>
          <a:stretch>
            <a:fillRect/>
          </a:stretch>
        </p:blipFill>
        <p:spPr>
          <a:xfrm>
            <a:off x="322161" y="1203587"/>
            <a:ext cx="5198338" cy="3606777"/>
          </a:xfrm>
          <a:prstGeom prst="rect">
            <a:avLst/>
          </a:prstGeom>
        </p:spPr>
      </p:pic>
      <p:sp>
        <p:nvSpPr>
          <p:cNvPr id="6" name="角丸四角形 5">
            <a:extLst>
              <a:ext uri="{FF2B5EF4-FFF2-40B4-BE49-F238E27FC236}">
                <a16:creationId xmlns:a16="http://schemas.microsoft.com/office/drawing/2014/main" id="{9E5A3C0C-4A02-854E-94B9-1688C66D5FE3}"/>
              </a:ext>
            </a:extLst>
          </p:cNvPr>
          <p:cNvSpPr/>
          <p:nvPr/>
        </p:nvSpPr>
        <p:spPr>
          <a:xfrm>
            <a:off x="5351929" y="1285111"/>
            <a:ext cx="3644154" cy="3219295"/>
          </a:xfrm>
          <a:prstGeom prst="roundRect">
            <a:avLst>
              <a:gd name="adj" fmla="val 796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C2E1EFC-0791-8D49-8CA7-93ABC105FF4C}"/>
              </a:ext>
            </a:extLst>
          </p:cNvPr>
          <p:cNvPicPr>
            <a:picLocks noChangeAspect="1"/>
          </p:cNvPicPr>
          <p:nvPr/>
        </p:nvPicPr>
        <p:blipFill>
          <a:blip r:embed="rId4"/>
          <a:stretch>
            <a:fillRect/>
          </a:stretch>
        </p:blipFill>
        <p:spPr>
          <a:xfrm>
            <a:off x="5580660" y="1582237"/>
            <a:ext cx="3163769" cy="2589167"/>
          </a:xfrm>
          <a:prstGeom prst="rect">
            <a:avLst/>
          </a:prstGeom>
        </p:spPr>
      </p:pic>
      <p:sp>
        <p:nvSpPr>
          <p:cNvPr id="7" name="右矢印 6">
            <a:extLst>
              <a:ext uri="{FF2B5EF4-FFF2-40B4-BE49-F238E27FC236}">
                <a16:creationId xmlns:a16="http://schemas.microsoft.com/office/drawing/2014/main" id="{D8F32378-D68B-4D4C-9735-1A88F52C395A}"/>
              </a:ext>
            </a:extLst>
          </p:cNvPr>
          <p:cNvSpPr/>
          <p:nvPr/>
        </p:nvSpPr>
        <p:spPr>
          <a:xfrm rot="11853038">
            <a:off x="4673862" y="2203532"/>
            <a:ext cx="793072" cy="798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1EB27A9-394C-7946-B06C-91F351A4CBF5}"/>
              </a:ext>
            </a:extLst>
          </p:cNvPr>
          <p:cNvPicPr>
            <a:picLocks noChangeAspect="1"/>
          </p:cNvPicPr>
          <p:nvPr/>
        </p:nvPicPr>
        <p:blipFill>
          <a:blip r:embed="rId5"/>
          <a:stretch>
            <a:fillRect/>
          </a:stretch>
        </p:blipFill>
        <p:spPr>
          <a:xfrm>
            <a:off x="640362" y="5411008"/>
            <a:ext cx="8382000" cy="482600"/>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6F4DB9EF-3F30-CC49-9FFC-735A5E5B4518}"/>
                  </a:ext>
                </a:extLst>
              </p:cNvPr>
              <p:cNvSpPr txBox="1"/>
              <p:nvPr/>
            </p:nvSpPr>
            <p:spPr>
              <a:xfrm>
                <a:off x="399571" y="922286"/>
                <a:ext cx="8344858" cy="5909310"/>
              </a:xfrm>
              <a:prstGeom prst="rect">
                <a:avLst/>
              </a:prstGeom>
              <a:noFill/>
            </p:spPr>
            <p:txBody>
              <a:bodyPr wrap="square" rtlCol="0">
                <a:spAutoFit/>
              </a:bodyPr>
              <a:lstStyle/>
              <a:p>
                <a:r>
                  <a:rPr kumimoji="1" lang="en-US" altLang="ja-JP" sz="1600" dirty="0"/>
                  <a:t>1. </a:t>
                </a:r>
                <a:r>
                  <a:rPr lang="en" altLang="ja-JP" sz="1600" dirty="0"/>
                  <a:t> Derivation of the </a:t>
                </a:r>
                <a:r>
                  <a:rPr lang="en" altLang="ja-JP" sz="1600" u="sng" dirty="0"/>
                  <a:t>plasma flow velocity</a:t>
                </a:r>
                <a:r>
                  <a:rPr lang="en" altLang="ja-JP" sz="1600" dirty="0"/>
                  <a:t> along the shock cone.</a:t>
                </a:r>
                <a:endParaRPr kumimoji="1" lang="en-US" altLang="ja-JP" sz="1600" dirty="0"/>
              </a:p>
              <a:p>
                <a:endParaRPr kumimoji="1" lang="en-US" altLang="ja-JP" sz="1600" dirty="0"/>
              </a:p>
              <a:p>
                <a:br>
                  <a:rPr kumimoji="1" lang="en-US" altLang="ja-JP" sz="1400" dirty="0"/>
                </a:br>
                <a:br>
                  <a:rPr kumimoji="1" lang="en-US" altLang="ja-JP" sz="1600" dirty="0"/>
                </a:br>
                <a:br>
                  <a:rPr kumimoji="1" lang="en-US" altLang="ja-JP" sz="1600" dirty="0"/>
                </a:br>
                <a:br>
                  <a:rPr kumimoji="1" lang="en-US" altLang="ja-JP" sz="1600" dirty="0"/>
                </a:br>
                <a:br>
                  <a:rPr kumimoji="1" lang="en-US" altLang="ja-JP" sz="1600" dirty="0"/>
                </a:br>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pPr marL="285750" indent="-285750">
                  <a:buFont typeface="Wingdings" pitchFamily="2" charset="2"/>
                  <a:buChar char="l"/>
                </a:pPr>
                <a:r>
                  <a:rPr lang="en" altLang="ja-JP" sz="1600" dirty="0"/>
                  <a:t>In unit time, the line segment </a:t>
                </a:r>
                <a:r>
                  <a:rPr kumimoji="1" lang="el-GR" altLang="ja-JP" sz="1600" dirty="0">
                    <a:latin typeface="+mj-lt"/>
                    <a:ea typeface="Cambria Math" panose="02040503050406030204" pitchFamily="18" charset="0"/>
                  </a:rPr>
                  <a:t>Δ𝒓</a:t>
                </a:r>
                <a:r>
                  <a:rPr lang="en" altLang="ja-JP" sz="1600" dirty="0"/>
                  <a:t> receives the tangential component of momentum flowing in from the two stars.</a:t>
                </a:r>
                <a:br>
                  <a:rPr kumimoji="1" lang="en-US" altLang="ja-JP" sz="1600" dirty="0"/>
                </a:br>
                <a:r>
                  <a:rPr kumimoji="1" lang="en-US" altLang="ja-JP" sz="1600" dirty="0"/>
                  <a:t>				</a:t>
                </a:r>
                <a:br>
                  <a:rPr kumimoji="1" lang="en-US" altLang="ja-JP" sz="1600" dirty="0"/>
                </a:br>
                <a:br>
                  <a:rPr kumimoji="1" lang="en-US" altLang="ja-JP" sz="1600" dirty="0"/>
                </a:br>
                <a:endParaRPr kumimoji="1" lang="en-US" altLang="ja-JP" sz="1600" dirty="0"/>
              </a:p>
              <a:p>
                <a:r>
                  <a:rPr kumimoji="1" lang="en-US" altLang="ja-JP" sz="1400" dirty="0">
                    <a:latin typeface="+mn-ea"/>
                  </a:rPr>
                  <a:t>	</a:t>
                </a:r>
                <a:r>
                  <a:rPr kumimoji="1" lang="en-US" altLang="ja-JP" sz="1400" dirty="0">
                    <a:solidFill>
                      <a:schemeClr val="tx1">
                        <a:lumMod val="50000"/>
                        <a:lumOff val="50000"/>
                      </a:schemeClr>
                    </a:solidFill>
                    <a:latin typeface="+mn-ea"/>
                  </a:rPr>
                  <a:t>	</a:t>
                </a:r>
                <a14:m>
                  <m:oMath xmlns:m="http://schemas.openxmlformats.org/officeDocument/2006/math">
                    <m:r>
                      <a:rPr kumimoji="1" lang="en-US" altLang="ja-JP" sz="1400" b="0" i="1">
                        <a:solidFill>
                          <a:schemeClr val="tx1">
                            <a:lumMod val="50000"/>
                            <a:lumOff val="50000"/>
                          </a:schemeClr>
                        </a:solidFill>
                        <a:latin typeface="Cambria Math" panose="02040503050406030204" pitchFamily="18" charset="0"/>
                      </a:rPr>
                      <m:t>𝑣</m:t>
                    </m:r>
                    <m:d>
                      <m:dPr>
                        <m:ctrlPr>
                          <a:rPr kumimoji="1" lang="en-US" altLang="ja-JP" sz="1400" b="0" i="1">
                            <a:solidFill>
                              <a:schemeClr val="tx1">
                                <a:lumMod val="50000"/>
                                <a:lumOff val="50000"/>
                              </a:schemeClr>
                            </a:solidFill>
                            <a:latin typeface="Cambria Math" panose="02040503050406030204" pitchFamily="18" charset="0"/>
                          </a:rPr>
                        </m:ctrlPr>
                      </m:dPr>
                      <m:e>
                        <m:r>
                          <a:rPr kumimoji="1" lang="en-US" altLang="ja-JP" sz="1400" b="0" i="1">
                            <a:solidFill>
                              <a:schemeClr val="tx1">
                                <a:lumMod val="50000"/>
                                <a:lumOff val="50000"/>
                              </a:schemeClr>
                            </a:solidFill>
                            <a:latin typeface="Cambria Math" panose="02040503050406030204" pitchFamily="18" charset="0"/>
                          </a:rPr>
                          <m:t>𝑟</m:t>
                        </m:r>
                      </m:e>
                    </m:d>
                    <m:func>
                      <m:funcPr>
                        <m:ctrlPr>
                          <a:rPr kumimoji="1" lang="en-US" altLang="ja-JP" sz="1400" b="0" i="1">
                            <a:solidFill>
                              <a:schemeClr val="tx1">
                                <a:lumMod val="50000"/>
                                <a:lumOff val="50000"/>
                              </a:schemeClr>
                            </a:solidFill>
                            <a:latin typeface="Cambria Math" panose="02040503050406030204" pitchFamily="18" charset="0"/>
                          </a:rPr>
                        </m:ctrlPr>
                      </m:funcPr>
                      <m:fName>
                        <m:r>
                          <m:rPr>
                            <m:sty m:val="p"/>
                          </m:rPr>
                          <a:rPr kumimoji="1" lang="en-US" altLang="ja-JP" sz="1400" b="0" i="0">
                            <a:solidFill>
                              <a:schemeClr val="tx1">
                                <a:lumMod val="50000"/>
                                <a:lumOff val="50000"/>
                              </a:schemeClr>
                            </a:solidFill>
                            <a:latin typeface="Cambria Math" panose="02040503050406030204" pitchFamily="18" charset="0"/>
                          </a:rPr>
                          <m:t>cos</m:t>
                        </m:r>
                      </m:fName>
                      <m:e>
                        <m:r>
                          <a:rPr kumimoji="1" lang="en-US" altLang="ja-JP" sz="1400" b="0" i="1">
                            <a:solidFill>
                              <a:schemeClr val="tx1">
                                <a:lumMod val="50000"/>
                                <a:lumOff val="50000"/>
                              </a:schemeClr>
                            </a:solidFill>
                            <a:latin typeface="Cambria Math" panose="02040503050406030204" pitchFamily="18" charset="0"/>
                            <a:ea typeface="Cambria Math" panose="02040503050406030204" pitchFamily="18" charset="0"/>
                          </a:rPr>
                          <m:t>𝜃</m:t>
                        </m:r>
                      </m:e>
                    </m:func>
                  </m:oMath>
                </a14:m>
                <a:r>
                  <a:rPr kumimoji="1" lang="ja-JP" altLang="en-US" sz="1400">
                    <a:solidFill>
                      <a:schemeClr val="tx1">
                        <a:lumMod val="50000"/>
                        <a:lumOff val="50000"/>
                      </a:schemeClr>
                    </a:solidFill>
                    <a:latin typeface="+mj-lt"/>
                  </a:rPr>
                  <a:t>：</a:t>
                </a:r>
                <a:r>
                  <a:rPr kumimoji="1" lang="en" altLang="ja-JP" sz="1400" dirty="0">
                    <a:solidFill>
                      <a:schemeClr val="tx1">
                        <a:lumMod val="50000"/>
                        <a:lumOff val="50000"/>
                      </a:schemeClr>
                    </a:solidFill>
                    <a:latin typeface="+mj-lt"/>
                  </a:rPr>
                  <a:t> The tangential components of stellar winds from each star.</a:t>
                </a:r>
              </a:p>
              <a:p>
                <a:r>
                  <a:rPr kumimoji="1" lang="en-US" altLang="ja-JP" sz="1600" b="0" dirty="0">
                    <a:solidFill>
                      <a:schemeClr val="tx1">
                        <a:lumMod val="50000"/>
                        <a:lumOff val="50000"/>
                      </a:schemeClr>
                    </a:solidFill>
                    <a:ea typeface="Cambria Math" panose="02040503050406030204" pitchFamily="18" charset="0"/>
                  </a:rPr>
                  <a:t>		      </a:t>
                </a:r>
                <a14:m>
                  <m:oMath xmlns:m="http://schemas.openxmlformats.org/officeDocument/2006/math">
                    <m:r>
                      <a:rPr kumimoji="1" lang="en-US" altLang="ja-JP" sz="1400" b="0" i="0">
                        <a:solidFill>
                          <a:schemeClr val="tx1">
                            <a:lumMod val="50000"/>
                            <a:lumOff val="50000"/>
                          </a:schemeClr>
                        </a:solidFill>
                        <a:latin typeface="Cambria Math" panose="02040503050406030204" pitchFamily="18" charset="0"/>
                        <a:ea typeface="Cambria Math" panose="02040503050406030204" pitchFamily="18" charset="0"/>
                      </a:rPr>
                      <m:t>∆</m:t>
                    </m:r>
                    <m:r>
                      <m:rPr>
                        <m:sty m:val="p"/>
                      </m:rPr>
                      <a:rPr kumimoji="1" lang="el-GR" altLang="ja-JP" sz="1400" b="0" i="0">
                        <a:solidFill>
                          <a:schemeClr val="tx1">
                            <a:lumMod val="50000"/>
                            <a:lumOff val="50000"/>
                          </a:schemeClr>
                        </a:solidFill>
                        <a:latin typeface="Cambria Math" panose="02040503050406030204" pitchFamily="18" charset="0"/>
                        <a:ea typeface="Cambria Math" panose="02040503050406030204" pitchFamily="18" charset="0"/>
                      </a:rPr>
                      <m:t>Ω</m:t>
                    </m:r>
                    <m:d>
                      <m:dPr>
                        <m:ctrlPr>
                          <a:rPr kumimoji="1" lang="en-US" altLang="ja-JP" sz="1400" b="0" i="1">
                            <a:solidFill>
                              <a:schemeClr val="tx1">
                                <a:lumMod val="50000"/>
                                <a:lumOff val="50000"/>
                              </a:schemeClr>
                            </a:solidFill>
                            <a:latin typeface="Cambria Math" panose="02040503050406030204" pitchFamily="18" charset="0"/>
                          </a:rPr>
                        </m:ctrlPr>
                      </m:dPr>
                      <m:e>
                        <m:r>
                          <a:rPr kumimoji="1" lang="en-US" altLang="ja-JP" sz="1400" b="0" i="1">
                            <a:solidFill>
                              <a:schemeClr val="tx1">
                                <a:lumMod val="50000"/>
                                <a:lumOff val="50000"/>
                              </a:schemeClr>
                            </a:solidFill>
                            <a:latin typeface="Cambria Math" panose="02040503050406030204" pitchFamily="18" charset="0"/>
                          </a:rPr>
                          <m:t>𝑟</m:t>
                        </m:r>
                      </m:e>
                    </m:d>
                  </m:oMath>
                </a14:m>
                <a:r>
                  <a:rPr kumimoji="1" lang="ja-JP" altLang="en-US" sz="1400">
                    <a:solidFill>
                      <a:schemeClr val="tx1">
                        <a:lumMod val="50000"/>
                        <a:lumOff val="50000"/>
                      </a:schemeClr>
                    </a:solidFill>
                    <a:latin typeface="+mn-ea"/>
                  </a:rPr>
                  <a:t>：</a:t>
                </a:r>
                <a:r>
                  <a:rPr kumimoji="1" lang="en-US" altLang="ja-JP" sz="1400" dirty="0">
                    <a:solidFill>
                      <a:schemeClr val="tx1">
                        <a:lumMod val="50000"/>
                        <a:lumOff val="50000"/>
                      </a:schemeClr>
                    </a:solidFill>
                    <a:ea typeface="Cambria Math" panose="02040503050406030204" pitchFamily="18" charset="0"/>
                  </a:rPr>
                  <a:t> </a:t>
                </a:r>
                <a:r>
                  <a:rPr kumimoji="1" lang="en-US" altLang="ja-JP" sz="1400" dirty="0">
                    <a:solidFill>
                      <a:schemeClr val="tx1">
                        <a:lumMod val="50000"/>
                        <a:lumOff val="50000"/>
                      </a:schemeClr>
                    </a:solidFill>
                    <a:latin typeface="+mj-lt"/>
                    <a:ea typeface="Cambria Math" panose="02040503050406030204" pitchFamily="18" charset="0"/>
                  </a:rPr>
                  <a:t>The solid angle subtended by the annulus containing </a:t>
                </a:r>
                <a:r>
                  <a:rPr kumimoji="1" lang="el-GR" altLang="ja-JP" sz="1400" dirty="0">
                    <a:solidFill>
                      <a:schemeClr val="tx1">
                        <a:lumMod val="50000"/>
                        <a:lumOff val="50000"/>
                      </a:schemeClr>
                    </a:solidFill>
                    <a:latin typeface="+mj-lt"/>
                    <a:ea typeface="Cambria Math" panose="02040503050406030204" pitchFamily="18" charset="0"/>
                  </a:rPr>
                  <a:t>Δ𝒓 </a:t>
                </a:r>
                <a:r>
                  <a:rPr kumimoji="1" lang="en-US" altLang="ja-JP" sz="1400" dirty="0">
                    <a:solidFill>
                      <a:schemeClr val="tx1">
                        <a:lumMod val="50000"/>
                        <a:lumOff val="50000"/>
                      </a:schemeClr>
                    </a:solidFill>
                    <a:latin typeface="+mj-lt"/>
                    <a:ea typeface="Cambria Math" panose="02040503050406030204" pitchFamily="18" charset="0"/>
                  </a:rPr>
                  <a:t>over each star.</a:t>
                </a:r>
              </a:p>
            </p:txBody>
          </p:sp>
        </mc:Choice>
        <mc:Fallback xmlns="">
          <p:sp>
            <p:nvSpPr>
              <p:cNvPr id="8" name="テキスト ボックス 7">
                <a:extLst>
                  <a:ext uri="{FF2B5EF4-FFF2-40B4-BE49-F238E27FC236}">
                    <a16:creationId xmlns:a16="http://schemas.microsoft.com/office/drawing/2014/main" id="{6F4DB9EF-3F30-CC49-9FFC-735A5E5B4518}"/>
                  </a:ext>
                </a:extLst>
              </p:cNvPr>
              <p:cNvSpPr txBox="1">
                <a:spLocks noRot="1" noChangeAspect="1" noMove="1" noResize="1" noEditPoints="1" noAdjustHandles="1" noChangeArrowheads="1" noChangeShapeType="1" noTextEdit="1"/>
              </p:cNvSpPr>
              <p:nvPr/>
            </p:nvSpPr>
            <p:spPr>
              <a:xfrm>
                <a:off x="399571" y="922286"/>
                <a:ext cx="8344858" cy="5909310"/>
              </a:xfrm>
              <a:prstGeom prst="rect">
                <a:avLst/>
              </a:prstGeom>
              <a:blipFill>
                <a:blip r:embed="rId6"/>
                <a:stretch>
                  <a:fillRect l="-456" t="-214"/>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1EFF98D8-8C9B-034C-9455-C866E822EA08}"/>
              </a:ext>
            </a:extLst>
          </p:cNvPr>
          <p:cNvGrpSpPr/>
          <p:nvPr/>
        </p:nvGrpSpPr>
        <p:grpSpPr>
          <a:xfrm>
            <a:off x="-105507" y="-121801"/>
            <a:ext cx="722727" cy="979424"/>
            <a:chOff x="-105507" y="-121801"/>
            <a:chExt cx="1055225" cy="1068616"/>
          </a:xfrm>
        </p:grpSpPr>
        <p:sp>
          <p:nvSpPr>
            <p:cNvPr id="17" name="角丸四角形 16">
              <a:extLst>
                <a:ext uri="{FF2B5EF4-FFF2-40B4-BE49-F238E27FC236}">
                  <a16:creationId xmlns:a16="http://schemas.microsoft.com/office/drawing/2014/main" id="{D956B4BC-7C4E-4B4B-9330-8BF958D3822B}"/>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6FFD8CAA-3044-844B-ACE5-AD9DDC9E5BE6}"/>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Tree>
    <p:extLst>
      <p:ext uri="{BB962C8B-B14F-4D97-AF65-F5344CB8AC3E}">
        <p14:creationId xmlns:p14="http://schemas.microsoft.com/office/powerpoint/2010/main" val="8304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290985"/>
            <a:ext cx="7886700" cy="425706"/>
          </a:xfrm>
        </p:spPr>
        <p:txBody>
          <a:bodyPr>
            <a:noAutofit/>
          </a:bodyPr>
          <a:lstStyle/>
          <a:p>
            <a:pPr algn="ctr"/>
            <a:r>
              <a:rPr lang="en" altLang="ja-JP" sz="2800" dirty="0">
                <a:latin typeface="+mn-ea"/>
                <a:ea typeface="+mn-ea"/>
              </a:rPr>
              <a:t>Numerical calculation of velocity </a:t>
            </a:r>
            <a:br>
              <a:rPr lang="en" altLang="ja-JP" sz="2800" dirty="0">
                <a:latin typeface="+mn-ea"/>
                <a:ea typeface="+mn-ea"/>
              </a:rPr>
            </a:br>
            <a:r>
              <a:rPr lang="en" altLang="ja-JP" sz="2800" dirty="0">
                <a:latin typeface="+mn-ea"/>
                <a:ea typeface="+mn-ea"/>
              </a:rPr>
              <a:t>along the shock cone</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32</a:t>
            </a:fld>
            <a:endParaRPr kumimoji="1" lang="ja-JP" altLang="en-US"/>
          </a:p>
        </p:txBody>
      </p:sp>
      <p:pic>
        <p:nvPicPr>
          <p:cNvPr id="3" name="図 2">
            <a:extLst>
              <a:ext uri="{FF2B5EF4-FFF2-40B4-BE49-F238E27FC236}">
                <a16:creationId xmlns:a16="http://schemas.microsoft.com/office/drawing/2014/main" id="{C6DFE8BC-5FE4-124D-A69D-016164567ADF}"/>
              </a:ext>
            </a:extLst>
          </p:cNvPr>
          <p:cNvPicPr>
            <a:picLocks noChangeAspect="1"/>
          </p:cNvPicPr>
          <p:nvPr/>
        </p:nvPicPr>
        <p:blipFill>
          <a:blip r:embed="rId3"/>
          <a:stretch>
            <a:fillRect/>
          </a:stretch>
        </p:blipFill>
        <p:spPr>
          <a:xfrm>
            <a:off x="322161" y="1203587"/>
            <a:ext cx="5198338" cy="3606777"/>
          </a:xfrm>
          <a:prstGeom prst="rect">
            <a:avLst/>
          </a:prstGeom>
        </p:spPr>
      </p:pic>
      <p:sp>
        <p:nvSpPr>
          <p:cNvPr id="6" name="角丸四角形 5">
            <a:extLst>
              <a:ext uri="{FF2B5EF4-FFF2-40B4-BE49-F238E27FC236}">
                <a16:creationId xmlns:a16="http://schemas.microsoft.com/office/drawing/2014/main" id="{9E5A3C0C-4A02-854E-94B9-1688C66D5FE3}"/>
              </a:ext>
            </a:extLst>
          </p:cNvPr>
          <p:cNvSpPr/>
          <p:nvPr/>
        </p:nvSpPr>
        <p:spPr>
          <a:xfrm>
            <a:off x="5351929" y="1285111"/>
            <a:ext cx="3644154" cy="3219295"/>
          </a:xfrm>
          <a:prstGeom prst="roundRect">
            <a:avLst>
              <a:gd name="adj" fmla="val 796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C2E1EFC-0791-8D49-8CA7-93ABC105FF4C}"/>
              </a:ext>
            </a:extLst>
          </p:cNvPr>
          <p:cNvPicPr>
            <a:picLocks noChangeAspect="1"/>
          </p:cNvPicPr>
          <p:nvPr/>
        </p:nvPicPr>
        <p:blipFill>
          <a:blip r:embed="rId4"/>
          <a:stretch>
            <a:fillRect/>
          </a:stretch>
        </p:blipFill>
        <p:spPr>
          <a:xfrm>
            <a:off x="5580660" y="1582237"/>
            <a:ext cx="3163769" cy="2589167"/>
          </a:xfrm>
          <a:prstGeom prst="rect">
            <a:avLst/>
          </a:prstGeom>
        </p:spPr>
      </p:pic>
      <p:sp>
        <p:nvSpPr>
          <p:cNvPr id="7" name="右矢印 6">
            <a:extLst>
              <a:ext uri="{FF2B5EF4-FFF2-40B4-BE49-F238E27FC236}">
                <a16:creationId xmlns:a16="http://schemas.microsoft.com/office/drawing/2014/main" id="{D8F32378-D68B-4D4C-9735-1A88F52C395A}"/>
              </a:ext>
            </a:extLst>
          </p:cNvPr>
          <p:cNvSpPr/>
          <p:nvPr/>
        </p:nvSpPr>
        <p:spPr>
          <a:xfrm rot="11853038">
            <a:off x="4673862" y="2203532"/>
            <a:ext cx="793072" cy="798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1EB27A9-394C-7946-B06C-91F351A4CBF5}"/>
              </a:ext>
            </a:extLst>
          </p:cNvPr>
          <p:cNvPicPr>
            <a:picLocks noChangeAspect="1"/>
          </p:cNvPicPr>
          <p:nvPr/>
        </p:nvPicPr>
        <p:blipFill>
          <a:blip r:embed="rId5"/>
          <a:stretch>
            <a:fillRect/>
          </a:stretch>
        </p:blipFill>
        <p:spPr>
          <a:xfrm>
            <a:off x="640362" y="5411008"/>
            <a:ext cx="8382000" cy="482600"/>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6F4DB9EF-3F30-CC49-9FFC-735A5E5B4518}"/>
                  </a:ext>
                </a:extLst>
              </p:cNvPr>
              <p:cNvSpPr txBox="1"/>
              <p:nvPr/>
            </p:nvSpPr>
            <p:spPr>
              <a:xfrm>
                <a:off x="399571" y="922286"/>
                <a:ext cx="8344858" cy="5909310"/>
              </a:xfrm>
              <a:prstGeom prst="rect">
                <a:avLst/>
              </a:prstGeom>
              <a:noFill/>
            </p:spPr>
            <p:txBody>
              <a:bodyPr wrap="square" rtlCol="0">
                <a:spAutoFit/>
              </a:bodyPr>
              <a:lstStyle/>
              <a:p>
                <a:r>
                  <a:rPr kumimoji="1" lang="en-US" altLang="ja-JP" sz="1600" dirty="0"/>
                  <a:t>1. </a:t>
                </a:r>
                <a:r>
                  <a:rPr lang="en" altLang="ja-JP" sz="1600" dirty="0"/>
                  <a:t> Derivation of the </a:t>
                </a:r>
                <a:r>
                  <a:rPr lang="en" altLang="ja-JP" sz="1600" u="sng" dirty="0"/>
                  <a:t>plasma flow velocity</a:t>
                </a:r>
                <a:r>
                  <a:rPr lang="en" altLang="ja-JP" sz="1600" dirty="0"/>
                  <a:t> along the shock cone.</a:t>
                </a:r>
                <a:endParaRPr kumimoji="1" lang="en-US" altLang="ja-JP" sz="1600" dirty="0"/>
              </a:p>
              <a:p>
                <a:endParaRPr kumimoji="1" lang="en-US" altLang="ja-JP" sz="1600" dirty="0"/>
              </a:p>
              <a:p>
                <a:br>
                  <a:rPr kumimoji="1" lang="en-US" altLang="ja-JP" sz="1400" dirty="0"/>
                </a:br>
                <a:br>
                  <a:rPr kumimoji="1" lang="en-US" altLang="ja-JP" sz="1600" dirty="0"/>
                </a:br>
                <a:br>
                  <a:rPr kumimoji="1" lang="en-US" altLang="ja-JP" sz="1600" dirty="0"/>
                </a:br>
                <a:br>
                  <a:rPr kumimoji="1" lang="en-US" altLang="ja-JP" sz="1600" dirty="0"/>
                </a:br>
                <a:br>
                  <a:rPr kumimoji="1" lang="en-US" altLang="ja-JP" sz="1600" dirty="0"/>
                </a:br>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pPr marL="285750" indent="-285750">
                  <a:buFont typeface="Wingdings" pitchFamily="2" charset="2"/>
                  <a:buChar char="l"/>
                </a:pPr>
                <a:r>
                  <a:rPr lang="en" altLang="ja-JP" sz="1600" dirty="0"/>
                  <a:t>In unit time, the line segment </a:t>
                </a:r>
                <a:r>
                  <a:rPr kumimoji="1" lang="el-GR" altLang="ja-JP" sz="1600" dirty="0">
                    <a:latin typeface="+mj-lt"/>
                    <a:ea typeface="Cambria Math" panose="02040503050406030204" pitchFamily="18" charset="0"/>
                  </a:rPr>
                  <a:t>Δ𝒓</a:t>
                </a:r>
                <a:r>
                  <a:rPr lang="en" altLang="ja-JP" sz="1600" dirty="0"/>
                  <a:t> receives the tangential component of momentum flowing in from the two stars.</a:t>
                </a:r>
                <a:br>
                  <a:rPr kumimoji="1" lang="en-US" altLang="ja-JP" sz="1600" dirty="0"/>
                </a:br>
                <a:r>
                  <a:rPr kumimoji="1" lang="en-US" altLang="ja-JP" sz="1600" dirty="0"/>
                  <a:t>				</a:t>
                </a:r>
                <a:br>
                  <a:rPr kumimoji="1" lang="en-US" altLang="ja-JP" sz="1600" dirty="0"/>
                </a:br>
                <a:br>
                  <a:rPr kumimoji="1" lang="en-US" altLang="ja-JP" sz="1600" dirty="0"/>
                </a:br>
                <a:endParaRPr kumimoji="1" lang="en-US" altLang="ja-JP" sz="1600" dirty="0"/>
              </a:p>
              <a:p>
                <a:r>
                  <a:rPr kumimoji="1" lang="en-US" altLang="ja-JP" sz="1400" dirty="0">
                    <a:latin typeface="+mn-ea"/>
                  </a:rPr>
                  <a:t>	</a:t>
                </a:r>
                <a:r>
                  <a:rPr kumimoji="1" lang="en-US" altLang="ja-JP" sz="1400" dirty="0">
                    <a:solidFill>
                      <a:schemeClr val="tx1">
                        <a:lumMod val="50000"/>
                        <a:lumOff val="50000"/>
                      </a:schemeClr>
                    </a:solidFill>
                    <a:latin typeface="+mn-ea"/>
                  </a:rPr>
                  <a:t>	</a:t>
                </a:r>
                <a14:m>
                  <m:oMath xmlns:m="http://schemas.openxmlformats.org/officeDocument/2006/math">
                    <m:r>
                      <a:rPr kumimoji="1" lang="en-US" altLang="ja-JP" sz="1400" b="0" i="1">
                        <a:solidFill>
                          <a:schemeClr val="tx1">
                            <a:lumMod val="50000"/>
                            <a:lumOff val="50000"/>
                          </a:schemeClr>
                        </a:solidFill>
                        <a:latin typeface="Cambria Math" panose="02040503050406030204" pitchFamily="18" charset="0"/>
                      </a:rPr>
                      <m:t>𝑣</m:t>
                    </m:r>
                    <m:d>
                      <m:dPr>
                        <m:ctrlPr>
                          <a:rPr kumimoji="1" lang="en-US" altLang="ja-JP" sz="1400" b="0" i="1">
                            <a:solidFill>
                              <a:schemeClr val="tx1">
                                <a:lumMod val="50000"/>
                                <a:lumOff val="50000"/>
                              </a:schemeClr>
                            </a:solidFill>
                            <a:latin typeface="Cambria Math" panose="02040503050406030204" pitchFamily="18" charset="0"/>
                          </a:rPr>
                        </m:ctrlPr>
                      </m:dPr>
                      <m:e>
                        <m:r>
                          <a:rPr kumimoji="1" lang="en-US" altLang="ja-JP" sz="1400" b="0" i="1">
                            <a:solidFill>
                              <a:schemeClr val="tx1">
                                <a:lumMod val="50000"/>
                                <a:lumOff val="50000"/>
                              </a:schemeClr>
                            </a:solidFill>
                            <a:latin typeface="Cambria Math" panose="02040503050406030204" pitchFamily="18" charset="0"/>
                          </a:rPr>
                          <m:t>𝑟</m:t>
                        </m:r>
                      </m:e>
                    </m:d>
                    <m:func>
                      <m:funcPr>
                        <m:ctrlPr>
                          <a:rPr kumimoji="1" lang="en-US" altLang="ja-JP" sz="1400" b="0" i="1">
                            <a:solidFill>
                              <a:schemeClr val="tx1">
                                <a:lumMod val="50000"/>
                                <a:lumOff val="50000"/>
                              </a:schemeClr>
                            </a:solidFill>
                            <a:latin typeface="Cambria Math" panose="02040503050406030204" pitchFamily="18" charset="0"/>
                          </a:rPr>
                        </m:ctrlPr>
                      </m:funcPr>
                      <m:fName>
                        <m:r>
                          <m:rPr>
                            <m:sty m:val="p"/>
                          </m:rPr>
                          <a:rPr kumimoji="1" lang="en-US" altLang="ja-JP" sz="1400" b="0" i="0">
                            <a:solidFill>
                              <a:schemeClr val="tx1">
                                <a:lumMod val="50000"/>
                                <a:lumOff val="50000"/>
                              </a:schemeClr>
                            </a:solidFill>
                            <a:latin typeface="Cambria Math" panose="02040503050406030204" pitchFamily="18" charset="0"/>
                          </a:rPr>
                          <m:t>cos</m:t>
                        </m:r>
                      </m:fName>
                      <m:e>
                        <m:r>
                          <a:rPr kumimoji="1" lang="en-US" altLang="ja-JP" sz="1400" b="0" i="1">
                            <a:solidFill>
                              <a:schemeClr val="tx1">
                                <a:lumMod val="50000"/>
                                <a:lumOff val="50000"/>
                              </a:schemeClr>
                            </a:solidFill>
                            <a:latin typeface="Cambria Math" panose="02040503050406030204" pitchFamily="18" charset="0"/>
                            <a:ea typeface="Cambria Math" panose="02040503050406030204" pitchFamily="18" charset="0"/>
                          </a:rPr>
                          <m:t>𝜃</m:t>
                        </m:r>
                      </m:e>
                    </m:func>
                  </m:oMath>
                </a14:m>
                <a:r>
                  <a:rPr kumimoji="1" lang="ja-JP" altLang="en-US" sz="1400">
                    <a:solidFill>
                      <a:schemeClr val="tx1">
                        <a:lumMod val="50000"/>
                        <a:lumOff val="50000"/>
                      </a:schemeClr>
                    </a:solidFill>
                    <a:latin typeface="+mj-lt"/>
                  </a:rPr>
                  <a:t>：</a:t>
                </a:r>
                <a:r>
                  <a:rPr kumimoji="1" lang="en" altLang="ja-JP" sz="1400" dirty="0">
                    <a:solidFill>
                      <a:schemeClr val="tx1">
                        <a:lumMod val="50000"/>
                        <a:lumOff val="50000"/>
                      </a:schemeClr>
                    </a:solidFill>
                    <a:latin typeface="+mj-lt"/>
                  </a:rPr>
                  <a:t> The tangential components of stellar winds from each star.</a:t>
                </a:r>
              </a:p>
              <a:p>
                <a:r>
                  <a:rPr kumimoji="1" lang="en-US" altLang="ja-JP" sz="1600" b="0" dirty="0">
                    <a:solidFill>
                      <a:schemeClr val="tx1">
                        <a:lumMod val="50000"/>
                        <a:lumOff val="50000"/>
                      </a:schemeClr>
                    </a:solidFill>
                    <a:ea typeface="Cambria Math" panose="02040503050406030204" pitchFamily="18" charset="0"/>
                  </a:rPr>
                  <a:t>		      </a:t>
                </a:r>
                <a14:m>
                  <m:oMath xmlns:m="http://schemas.openxmlformats.org/officeDocument/2006/math">
                    <m:r>
                      <a:rPr kumimoji="1" lang="en-US" altLang="ja-JP" sz="1400" b="0" i="0">
                        <a:solidFill>
                          <a:schemeClr val="tx1">
                            <a:lumMod val="50000"/>
                            <a:lumOff val="50000"/>
                          </a:schemeClr>
                        </a:solidFill>
                        <a:latin typeface="Cambria Math" panose="02040503050406030204" pitchFamily="18" charset="0"/>
                        <a:ea typeface="Cambria Math" panose="02040503050406030204" pitchFamily="18" charset="0"/>
                      </a:rPr>
                      <m:t>∆</m:t>
                    </m:r>
                    <m:r>
                      <m:rPr>
                        <m:sty m:val="p"/>
                      </m:rPr>
                      <a:rPr kumimoji="1" lang="el-GR" altLang="ja-JP" sz="1400" b="0" i="0">
                        <a:solidFill>
                          <a:schemeClr val="tx1">
                            <a:lumMod val="50000"/>
                            <a:lumOff val="50000"/>
                          </a:schemeClr>
                        </a:solidFill>
                        <a:latin typeface="Cambria Math" panose="02040503050406030204" pitchFamily="18" charset="0"/>
                        <a:ea typeface="Cambria Math" panose="02040503050406030204" pitchFamily="18" charset="0"/>
                      </a:rPr>
                      <m:t>Ω</m:t>
                    </m:r>
                    <m:d>
                      <m:dPr>
                        <m:ctrlPr>
                          <a:rPr kumimoji="1" lang="en-US" altLang="ja-JP" sz="1400" b="0" i="1">
                            <a:solidFill>
                              <a:schemeClr val="tx1">
                                <a:lumMod val="50000"/>
                                <a:lumOff val="50000"/>
                              </a:schemeClr>
                            </a:solidFill>
                            <a:latin typeface="Cambria Math" panose="02040503050406030204" pitchFamily="18" charset="0"/>
                          </a:rPr>
                        </m:ctrlPr>
                      </m:dPr>
                      <m:e>
                        <m:r>
                          <a:rPr kumimoji="1" lang="en-US" altLang="ja-JP" sz="1400" b="0" i="1">
                            <a:solidFill>
                              <a:schemeClr val="tx1">
                                <a:lumMod val="50000"/>
                                <a:lumOff val="50000"/>
                              </a:schemeClr>
                            </a:solidFill>
                            <a:latin typeface="Cambria Math" panose="02040503050406030204" pitchFamily="18" charset="0"/>
                          </a:rPr>
                          <m:t>𝑟</m:t>
                        </m:r>
                      </m:e>
                    </m:d>
                  </m:oMath>
                </a14:m>
                <a:r>
                  <a:rPr kumimoji="1" lang="ja-JP" altLang="en-US" sz="1400">
                    <a:solidFill>
                      <a:schemeClr val="tx1">
                        <a:lumMod val="50000"/>
                        <a:lumOff val="50000"/>
                      </a:schemeClr>
                    </a:solidFill>
                    <a:latin typeface="+mn-ea"/>
                  </a:rPr>
                  <a:t>：</a:t>
                </a:r>
                <a:r>
                  <a:rPr kumimoji="1" lang="en-US" altLang="ja-JP" sz="1400" dirty="0">
                    <a:solidFill>
                      <a:schemeClr val="tx1">
                        <a:lumMod val="50000"/>
                        <a:lumOff val="50000"/>
                      </a:schemeClr>
                    </a:solidFill>
                    <a:ea typeface="Cambria Math" panose="02040503050406030204" pitchFamily="18" charset="0"/>
                  </a:rPr>
                  <a:t> </a:t>
                </a:r>
                <a:r>
                  <a:rPr kumimoji="1" lang="en-US" altLang="ja-JP" sz="1400" dirty="0">
                    <a:solidFill>
                      <a:schemeClr val="tx1">
                        <a:lumMod val="50000"/>
                        <a:lumOff val="50000"/>
                      </a:schemeClr>
                    </a:solidFill>
                    <a:latin typeface="+mj-lt"/>
                    <a:ea typeface="Cambria Math" panose="02040503050406030204" pitchFamily="18" charset="0"/>
                  </a:rPr>
                  <a:t>The solid angle subtended by the annulus containing </a:t>
                </a:r>
                <a:r>
                  <a:rPr kumimoji="1" lang="el-GR" altLang="ja-JP" sz="1400" dirty="0">
                    <a:solidFill>
                      <a:schemeClr val="tx1">
                        <a:lumMod val="50000"/>
                        <a:lumOff val="50000"/>
                      </a:schemeClr>
                    </a:solidFill>
                    <a:latin typeface="+mj-lt"/>
                    <a:ea typeface="Cambria Math" panose="02040503050406030204" pitchFamily="18" charset="0"/>
                  </a:rPr>
                  <a:t>Δ𝒓 </a:t>
                </a:r>
                <a:r>
                  <a:rPr kumimoji="1" lang="en-US" altLang="ja-JP" sz="1400" dirty="0">
                    <a:solidFill>
                      <a:schemeClr val="tx1">
                        <a:lumMod val="50000"/>
                        <a:lumOff val="50000"/>
                      </a:schemeClr>
                    </a:solidFill>
                    <a:latin typeface="+mj-lt"/>
                    <a:ea typeface="Cambria Math" panose="02040503050406030204" pitchFamily="18" charset="0"/>
                  </a:rPr>
                  <a:t>over each star.</a:t>
                </a:r>
              </a:p>
            </p:txBody>
          </p:sp>
        </mc:Choice>
        <mc:Fallback xmlns="">
          <p:sp>
            <p:nvSpPr>
              <p:cNvPr id="8" name="テキスト ボックス 7">
                <a:extLst>
                  <a:ext uri="{FF2B5EF4-FFF2-40B4-BE49-F238E27FC236}">
                    <a16:creationId xmlns:a16="http://schemas.microsoft.com/office/drawing/2014/main" id="{6F4DB9EF-3F30-CC49-9FFC-735A5E5B4518}"/>
                  </a:ext>
                </a:extLst>
              </p:cNvPr>
              <p:cNvSpPr txBox="1">
                <a:spLocks noRot="1" noChangeAspect="1" noMove="1" noResize="1" noEditPoints="1" noAdjustHandles="1" noChangeArrowheads="1" noChangeShapeType="1" noTextEdit="1"/>
              </p:cNvSpPr>
              <p:nvPr/>
            </p:nvSpPr>
            <p:spPr>
              <a:xfrm>
                <a:off x="399571" y="922286"/>
                <a:ext cx="8344858" cy="5909310"/>
              </a:xfrm>
              <a:prstGeom prst="rect">
                <a:avLst/>
              </a:prstGeom>
              <a:blipFill>
                <a:blip r:embed="rId6"/>
                <a:stretch>
                  <a:fillRect l="-456" t="-214"/>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1EFF98D8-8C9B-034C-9455-C866E822EA08}"/>
              </a:ext>
            </a:extLst>
          </p:cNvPr>
          <p:cNvGrpSpPr/>
          <p:nvPr/>
        </p:nvGrpSpPr>
        <p:grpSpPr>
          <a:xfrm>
            <a:off x="-105507" y="-121801"/>
            <a:ext cx="722727" cy="979424"/>
            <a:chOff x="-105507" y="-121801"/>
            <a:chExt cx="1055225" cy="1068616"/>
          </a:xfrm>
        </p:grpSpPr>
        <p:sp>
          <p:nvSpPr>
            <p:cNvPr id="17" name="角丸四角形 16">
              <a:extLst>
                <a:ext uri="{FF2B5EF4-FFF2-40B4-BE49-F238E27FC236}">
                  <a16:creationId xmlns:a16="http://schemas.microsoft.com/office/drawing/2014/main" id="{D956B4BC-7C4E-4B4B-9330-8BF958D3822B}"/>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6FFD8CAA-3044-844B-ACE5-AD9DDC9E5BE6}"/>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
        <p:nvSpPr>
          <p:cNvPr id="13" name="角丸四角形 12">
            <a:extLst>
              <a:ext uri="{FF2B5EF4-FFF2-40B4-BE49-F238E27FC236}">
                <a16:creationId xmlns:a16="http://schemas.microsoft.com/office/drawing/2014/main" id="{D8792746-1CCE-3E46-B447-545A45A7CEA8}"/>
              </a:ext>
            </a:extLst>
          </p:cNvPr>
          <p:cNvSpPr/>
          <p:nvPr/>
        </p:nvSpPr>
        <p:spPr>
          <a:xfrm>
            <a:off x="1073766" y="4434910"/>
            <a:ext cx="6996467" cy="925412"/>
          </a:xfrm>
          <a:prstGeom prst="roundRect">
            <a:avLst>
              <a:gd name="adj" fmla="val 7968"/>
            </a:avLst>
          </a:prstGeom>
          <a:solidFill>
            <a:schemeClr val="accent6">
              <a:lumMod val="20000"/>
              <a:lumOff val="80000"/>
            </a:schemeClr>
          </a:solidFill>
          <a:ln w="38100">
            <a:solidFill>
              <a:srgbClr val="619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Initial value : V(0)=8.0×10</a:t>
            </a:r>
            <a:r>
              <a:rPr kumimoji="1" lang="en-US" altLang="ja-JP" baseline="30000" dirty="0">
                <a:solidFill>
                  <a:schemeClr val="tx1"/>
                </a:solidFill>
              </a:rPr>
              <a:t>7</a:t>
            </a:r>
            <a:r>
              <a:rPr kumimoji="1" lang="en-US" altLang="ja-JP" dirty="0">
                <a:solidFill>
                  <a:schemeClr val="tx1"/>
                </a:solidFill>
              </a:rPr>
              <a:t>(cm s</a:t>
            </a:r>
            <a:r>
              <a:rPr kumimoji="1" lang="en-US" altLang="ja-JP" baseline="30000" dirty="0">
                <a:solidFill>
                  <a:schemeClr val="tx1"/>
                </a:solidFill>
              </a:rPr>
              <a:t>-1</a:t>
            </a:r>
            <a:r>
              <a:rPr kumimoji="1" lang="en-US" altLang="ja-JP" dirty="0">
                <a:solidFill>
                  <a:schemeClr val="tx1"/>
                </a:solidFill>
              </a:rPr>
              <a:t>)</a:t>
            </a:r>
            <a:r>
              <a:rPr kumimoji="1" lang="ja-JP" altLang="en-US">
                <a:solidFill>
                  <a:schemeClr val="tx1"/>
                </a:solidFill>
              </a:rPr>
              <a:t>：</a:t>
            </a:r>
            <a:r>
              <a:rPr kumimoji="1" lang="en-US" altLang="ja-JP" dirty="0">
                <a:solidFill>
                  <a:schemeClr val="tx1"/>
                </a:solidFill>
              </a:rPr>
              <a:t> The sound velocity </a:t>
            </a:r>
          </a:p>
          <a:p>
            <a:pPr algn="ctr"/>
            <a:r>
              <a:rPr kumimoji="1" lang="en-US" altLang="ja-JP" dirty="0">
                <a:solidFill>
                  <a:schemeClr val="tx1"/>
                </a:solidFill>
              </a:rPr>
              <a:t>of the plasma having a temperature of 3.5 keV</a:t>
            </a:r>
            <a:r>
              <a:rPr kumimoji="1" lang="ja-JP" altLang="en-US" sz="1600">
                <a:solidFill>
                  <a:schemeClr val="tx1"/>
                </a:solidFill>
              </a:rPr>
              <a:t>（</a:t>
            </a:r>
            <a:r>
              <a:rPr kumimoji="1" lang="en-US" altLang="ja-JP" sz="1600" dirty="0">
                <a:solidFill>
                  <a:schemeClr val="tx1"/>
                </a:solidFill>
              </a:rPr>
              <a:t>Sugawara et al. 2015</a:t>
            </a:r>
            <a:r>
              <a:rPr kumimoji="1" lang="ja-JP" altLang="en-US">
                <a:solidFill>
                  <a:schemeClr val="tx1"/>
                </a:solidFill>
              </a:rPr>
              <a:t>）</a:t>
            </a:r>
          </a:p>
        </p:txBody>
      </p:sp>
    </p:spTree>
    <p:extLst>
      <p:ext uri="{BB962C8B-B14F-4D97-AF65-F5344CB8AC3E}">
        <p14:creationId xmlns:p14="http://schemas.microsoft.com/office/powerpoint/2010/main" val="310014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33</a:t>
            </a:fld>
            <a:endParaRPr kumimoji="1" lang="ja-JP" altLang="en-US"/>
          </a:p>
        </p:txBody>
      </p:sp>
      <p:grpSp>
        <p:nvGrpSpPr>
          <p:cNvPr id="12" name="グループ化 11">
            <a:extLst>
              <a:ext uri="{FF2B5EF4-FFF2-40B4-BE49-F238E27FC236}">
                <a16:creationId xmlns:a16="http://schemas.microsoft.com/office/drawing/2014/main" id="{981D185B-F6E6-E24B-94C7-872117DC3AB9}"/>
              </a:ext>
            </a:extLst>
          </p:cNvPr>
          <p:cNvGrpSpPr/>
          <p:nvPr/>
        </p:nvGrpSpPr>
        <p:grpSpPr>
          <a:xfrm>
            <a:off x="-105507" y="-121801"/>
            <a:ext cx="722727" cy="979424"/>
            <a:chOff x="-105507" y="-121801"/>
            <a:chExt cx="1055225" cy="1068616"/>
          </a:xfrm>
        </p:grpSpPr>
        <p:sp>
          <p:nvSpPr>
            <p:cNvPr id="13" name="角丸四角形 12">
              <a:extLst>
                <a:ext uri="{FF2B5EF4-FFF2-40B4-BE49-F238E27FC236}">
                  <a16:creationId xmlns:a16="http://schemas.microsoft.com/office/drawing/2014/main" id="{5E0809AD-B965-7E4F-A03F-004354475704}"/>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17" name="テキスト ボックス 16">
              <a:extLst>
                <a:ext uri="{FF2B5EF4-FFF2-40B4-BE49-F238E27FC236}">
                  <a16:creationId xmlns:a16="http://schemas.microsoft.com/office/drawing/2014/main" id="{362FF9A8-9697-5549-B0FD-6AFFD36760C4}"/>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
        <p:nvSpPr>
          <p:cNvPr id="18" name="タイトル 1">
            <a:extLst>
              <a:ext uri="{FF2B5EF4-FFF2-40B4-BE49-F238E27FC236}">
                <a16:creationId xmlns:a16="http://schemas.microsoft.com/office/drawing/2014/main" id="{DEFD890B-F8CF-4044-A052-8D1F8056F52D}"/>
              </a:ext>
            </a:extLst>
          </p:cNvPr>
          <p:cNvSpPr>
            <a:spLocks noGrp="1"/>
          </p:cNvSpPr>
          <p:nvPr>
            <p:ph type="title"/>
          </p:nvPr>
        </p:nvSpPr>
        <p:spPr>
          <a:xfrm>
            <a:off x="628650" y="290985"/>
            <a:ext cx="7886700" cy="425706"/>
          </a:xfrm>
        </p:spPr>
        <p:txBody>
          <a:bodyPr>
            <a:noAutofit/>
          </a:bodyPr>
          <a:lstStyle/>
          <a:p>
            <a:pPr algn="ctr"/>
            <a:r>
              <a:rPr lang="en" altLang="ja-JP" sz="2800" dirty="0">
                <a:latin typeface="+mn-ea"/>
                <a:ea typeface="+mn-ea"/>
              </a:rPr>
              <a:t>Numerical calculation of line-of-sight velocity </a:t>
            </a:r>
            <a:endParaRPr kumimoji="1" lang="ja-JP" altLang="en-US" sz="2800">
              <a:latin typeface="+mn-ea"/>
              <a:ea typeface="+mn-ea"/>
            </a:endParaRPr>
          </a:p>
        </p:txBody>
      </p:sp>
      <p:grpSp>
        <p:nvGrpSpPr>
          <p:cNvPr id="3" name="グループ化 2">
            <a:extLst>
              <a:ext uri="{FF2B5EF4-FFF2-40B4-BE49-F238E27FC236}">
                <a16:creationId xmlns:a16="http://schemas.microsoft.com/office/drawing/2014/main" id="{5A128B32-F72C-4541-BEE1-C888140F68B9}"/>
              </a:ext>
            </a:extLst>
          </p:cNvPr>
          <p:cNvGrpSpPr/>
          <p:nvPr/>
        </p:nvGrpSpPr>
        <p:grpSpPr>
          <a:xfrm>
            <a:off x="2090624" y="1278278"/>
            <a:ext cx="5992018" cy="3277218"/>
            <a:chOff x="2256475" y="3581938"/>
            <a:chExt cx="5992018" cy="3277218"/>
          </a:xfrm>
        </p:grpSpPr>
        <p:pic>
          <p:nvPicPr>
            <p:cNvPr id="14" name="図 13">
              <a:extLst>
                <a:ext uri="{FF2B5EF4-FFF2-40B4-BE49-F238E27FC236}">
                  <a16:creationId xmlns:a16="http://schemas.microsoft.com/office/drawing/2014/main" id="{9D3E79A6-0EA5-D745-BB2E-09497AF23C81}"/>
                </a:ext>
              </a:extLst>
            </p:cNvPr>
            <p:cNvPicPr>
              <a:picLocks noChangeAspect="1"/>
            </p:cNvPicPr>
            <p:nvPr/>
          </p:nvPicPr>
          <p:blipFill>
            <a:blip r:embed="rId3"/>
            <a:srcRect/>
            <a:stretch/>
          </p:blipFill>
          <p:spPr>
            <a:xfrm>
              <a:off x="2256475" y="3581938"/>
              <a:ext cx="4915828" cy="3277218"/>
            </a:xfrm>
            <a:prstGeom prst="rect">
              <a:avLst/>
            </a:prstGeom>
          </p:spPr>
        </p:pic>
        <p:sp>
          <p:nvSpPr>
            <p:cNvPr id="15" name="テキスト ボックス 14">
              <a:extLst>
                <a:ext uri="{FF2B5EF4-FFF2-40B4-BE49-F238E27FC236}">
                  <a16:creationId xmlns:a16="http://schemas.microsoft.com/office/drawing/2014/main" id="{B7A49019-A3DD-1447-AC98-E1BCCA50B238}"/>
                </a:ext>
              </a:extLst>
            </p:cNvPr>
            <p:cNvSpPr txBox="1"/>
            <p:nvPr/>
          </p:nvSpPr>
          <p:spPr>
            <a:xfrm>
              <a:off x="6930888" y="4734044"/>
              <a:ext cx="1317605" cy="307777"/>
            </a:xfrm>
            <a:prstGeom prst="rect">
              <a:avLst/>
            </a:prstGeom>
            <a:noFill/>
          </p:spPr>
          <p:txBody>
            <a:bodyPr wrap="none" rtlCol="0">
              <a:spAutoFit/>
            </a:bodyPr>
            <a:lstStyle/>
            <a:p>
              <a:r>
                <a:rPr kumimoji="1" lang="en-US" altLang="ja-JP" sz="1400" dirty="0"/>
                <a:t>Observed value</a:t>
              </a:r>
              <a:endParaRPr kumimoji="1" lang="ja-JP" altLang="en-US" sz="1400"/>
            </a:p>
          </p:txBody>
        </p:sp>
        <p:sp>
          <p:nvSpPr>
            <p:cNvPr id="16" name="右中かっこ 15">
              <a:extLst>
                <a:ext uri="{FF2B5EF4-FFF2-40B4-BE49-F238E27FC236}">
                  <a16:creationId xmlns:a16="http://schemas.microsoft.com/office/drawing/2014/main" id="{1947E2C4-FAC8-B24F-8256-223F485D3209}"/>
                </a:ext>
              </a:extLst>
            </p:cNvPr>
            <p:cNvSpPr/>
            <p:nvPr/>
          </p:nvSpPr>
          <p:spPr>
            <a:xfrm>
              <a:off x="6826701" y="4774785"/>
              <a:ext cx="91559" cy="189721"/>
            </a:xfrm>
            <a:prstGeom prst="rightBrace">
              <a:avLst>
                <a:gd name="adj1" fmla="val 43011"/>
                <a:gd name="adj2" fmla="val 50000"/>
              </a:avLst>
            </a:prstGeom>
            <a:noFill/>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2B3F41AE-AF7F-594A-8D4A-E013858F1C60}"/>
              </a:ext>
            </a:extLst>
          </p:cNvPr>
          <p:cNvGrpSpPr/>
          <p:nvPr/>
        </p:nvGrpSpPr>
        <p:grpSpPr>
          <a:xfrm>
            <a:off x="468210" y="851489"/>
            <a:ext cx="8057395" cy="6025307"/>
            <a:chOff x="288834" y="-2443369"/>
            <a:chExt cx="8057395" cy="6025307"/>
          </a:xfrm>
        </p:grpSpPr>
        <p:pic>
          <p:nvPicPr>
            <p:cNvPr id="9" name="図 8">
              <a:extLst>
                <a:ext uri="{FF2B5EF4-FFF2-40B4-BE49-F238E27FC236}">
                  <a16:creationId xmlns:a16="http://schemas.microsoft.com/office/drawing/2014/main" id="{DD3FA256-528A-1A42-9E4E-02B85F65963A}"/>
                </a:ext>
              </a:extLst>
            </p:cNvPr>
            <p:cNvPicPr>
              <a:picLocks noChangeAspect="1"/>
            </p:cNvPicPr>
            <p:nvPr/>
          </p:nvPicPr>
          <p:blipFill>
            <a:blip r:embed="rId4"/>
            <a:stretch>
              <a:fillRect/>
            </a:stretch>
          </p:blipFill>
          <p:spPr>
            <a:xfrm>
              <a:off x="4345730" y="1151051"/>
              <a:ext cx="4000499" cy="2430887"/>
            </a:xfrm>
            <a:prstGeom prst="rect">
              <a:avLst/>
            </a:prstGeom>
          </p:spPr>
        </p:pic>
        <p:grpSp>
          <p:nvGrpSpPr>
            <p:cNvPr id="4" name="グループ化 3">
              <a:extLst>
                <a:ext uri="{FF2B5EF4-FFF2-40B4-BE49-F238E27FC236}">
                  <a16:creationId xmlns:a16="http://schemas.microsoft.com/office/drawing/2014/main" id="{28C3DF5A-E7F2-9F44-B1DC-4A08032A086F}"/>
                </a:ext>
              </a:extLst>
            </p:cNvPr>
            <p:cNvGrpSpPr/>
            <p:nvPr/>
          </p:nvGrpSpPr>
          <p:grpSpPr>
            <a:xfrm>
              <a:off x="288834" y="-2443369"/>
              <a:ext cx="8047140" cy="5724644"/>
              <a:chOff x="288834" y="-2443369"/>
              <a:chExt cx="8047140" cy="5724644"/>
            </a:xfrm>
          </p:grpSpPr>
          <p:sp>
            <p:nvSpPr>
              <p:cNvPr id="8" name="テキスト ボックス 7">
                <a:extLst>
                  <a:ext uri="{FF2B5EF4-FFF2-40B4-BE49-F238E27FC236}">
                    <a16:creationId xmlns:a16="http://schemas.microsoft.com/office/drawing/2014/main" id="{6F4DB9EF-3F30-CC49-9FFC-735A5E5B4518}"/>
                  </a:ext>
                </a:extLst>
              </p:cNvPr>
              <p:cNvSpPr txBox="1"/>
              <p:nvPr/>
            </p:nvSpPr>
            <p:spPr>
              <a:xfrm>
                <a:off x="288834" y="-2443369"/>
                <a:ext cx="8047140" cy="5724644"/>
              </a:xfrm>
              <a:prstGeom prst="rect">
                <a:avLst/>
              </a:prstGeom>
              <a:noFill/>
            </p:spPr>
            <p:txBody>
              <a:bodyPr wrap="square" rtlCol="0">
                <a:spAutoFit/>
              </a:bodyPr>
              <a:lstStyle/>
              <a:p>
                <a:r>
                  <a:rPr kumimoji="1" lang="en-US" altLang="ja-JP" dirty="0"/>
                  <a:t>2. </a:t>
                </a:r>
                <a:r>
                  <a:rPr lang="en" altLang="ja-JP" dirty="0"/>
                  <a:t> Deriving </a:t>
                </a:r>
                <a:r>
                  <a:rPr lang="en" altLang="ja-JP" u="sng" dirty="0"/>
                  <a:t>line-of-sight velocities</a:t>
                </a:r>
                <a:r>
                  <a:rPr lang="en" altLang="ja-JP" dirty="0"/>
                  <a:t> from flow velocities.</a:t>
                </a:r>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r>
                  <a:rPr kumimoji="1" lang="en-US" altLang="ja-JP" sz="1400" i="1" dirty="0"/>
                  <a:t>i</a:t>
                </a:r>
                <a:r>
                  <a:rPr kumimoji="1" lang="en-US" altLang="ja-JP" sz="1400" dirty="0"/>
                  <a:t>: inclination=119.6°</a:t>
                </a:r>
                <a:r>
                  <a:rPr kumimoji="1" lang="en-US" altLang="ja-JP" sz="1400" i="1" dirty="0"/>
                  <a:t> </a:t>
                </a:r>
                <a:r>
                  <a:rPr kumimoji="1" lang="en-US" altLang="ja-JP" sz="1400" i="1" dirty="0" err="1"/>
                  <a:t>ω</a:t>
                </a:r>
                <a:r>
                  <a:rPr kumimoji="1" lang="en-US" altLang="ja-JP" sz="1400" i="1" dirty="0"/>
                  <a:t> </a:t>
                </a:r>
                <a:r>
                  <a:rPr kumimoji="1" lang="en-US" altLang="ja-JP" sz="1400" dirty="0"/>
                  <a:t>: argument periastron=46.8°</a:t>
                </a:r>
              </a:p>
              <a:p>
                <a:r>
                  <a:rPr kumimoji="1" lang="en-US" altLang="ja-JP" sz="1400" i="1" dirty="0" err="1"/>
                  <a:t>θ</a:t>
                </a:r>
                <a:r>
                  <a:rPr kumimoji="1" lang="en-US" altLang="ja-JP" sz="1400" dirty="0"/>
                  <a:t>: true anomaly</a:t>
                </a:r>
                <a:endParaRPr kumimoji="1" lang="en-US" altLang="ja-JP" sz="1600" dirty="0"/>
              </a:p>
            </p:txBody>
          </p:sp>
          <p:sp>
            <p:nvSpPr>
              <p:cNvPr id="11" name="テキスト ボックス 10">
                <a:extLst>
                  <a:ext uri="{FF2B5EF4-FFF2-40B4-BE49-F238E27FC236}">
                    <a16:creationId xmlns:a16="http://schemas.microsoft.com/office/drawing/2014/main" id="{8D29A664-5C86-FF46-BAB4-CBEB4AA21370}"/>
                  </a:ext>
                </a:extLst>
              </p:cNvPr>
              <p:cNvSpPr txBox="1"/>
              <p:nvPr/>
            </p:nvSpPr>
            <p:spPr>
              <a:xfrm>
                <a:off x="565836" y="1333995"/>
                <a:ext cx="3536219" cy="553998"/>
              </a:xfrm>
              <a:prstGeom prst="rect">
                <a:avLst/>
              </a:prstGeom>
              <a:noFill/>
            </p:spPr>
            <p:txBody>
              <a:bodyPr wrap="square" rtlCol="0">
                <a:spAutoFit/>
              </a:bodyPr>
              <a:lstStyle/>
              <a:p>
                <a:pPr marL="182563" indent="-182563">
                  <a:buFont typeface="Arial" panose="020B0604020202020204" pitchFamily="34" charset="0"/>
                  <a:buChar char="•"/>
                </a:pPr>
                <a:r>
                  <a:rPr kumimoji="1" lang="en-US" altLang="ja-JP" sz="1500">
                    <a:solidFill>
                      <a:schemeClr val="accent1"/>
                    </a:solidFill>
                  </a:rPr>
                  <a:t>Laminar flow</a:t>
                </a:r>
              </a:p>
              <a:p>
                <a:pPr marL="182563" indent="-182563">
                  <a:buFont typeface="Arial" panose="020B0604020202020204" pitchFamily="34" charset="0"/>
                  <a:buChar char="•"/>
                </a:pPr>
                <a:r>
                  <a:rPr kumimoji="1" lang="en-US" altLang="ja-JP" sz="1500">
                    <a:solidFill>
                      <a:schemeClr val="accent1"/>
                    </a:solidFill>
                  </a:rPr>
                  <a:t>Flowing along the shock cone</a:t>
                </a:r>
                <a:endParaRPr kumimoji="1" lang="ja-JP" altLang="en-US" sz="1500">
                  <a:solidFill>
                    <a:schemeClr val="accent1"/>
                  </a:solidFill>
                </a:endParaRPr>
              </a:p>
            </p:txBody>
          </p:sp>
          <p:pic>
            <p:nvPicPr>
              <p:cNvPr id="20" name="図 19">
                <a:extLst>
                  <a:ext uri="{FF2B5EF4-FFF2-40B4-BE49-F238E27FC236}">
                    <a16:creationId xmlns:a16="http://schemas.microsoft.com/office/drawing/2014/main" id="{312BE6D6-492F-BF44-841A-E910DB0DF0DE}"/>
                  </a:ext>
                </a:extLst>
              </p:cNvPr>
              <p:cNvPicPr>
                <a:picLocks noChangeAspect="1"/>
              </p:cNvPicPr>
              <p:nvPr/>
            </p:nvPicPr>
            <p:blipFill>
              <a:blip r:embed="rId5"/>
              <a:stretch>
                <a:fillRect/>
              </a:stretch>
            </p:blipFill>
            <p:spPr>
              <a:xfrm>
                <a:off x="628650" y="1943380"/>
                <a:ext cx="4171177" cy="575797"/>
              </a:xfrm>
              <a:prstGeom prst="rect">
                <a:avLst/>
              </a:prstGeom>
            </p:spPr>
          </p:pic>
          <p:sp>
            <p:nvSpPr>
              <p:cNvPr id="2" name="テキスト ボックス 1">
                <a:extLst>
                  <a:ext uri="{FF2B5EF4-FFF2-40B4-BE49-F238E27FC236}">
                    <a16:creationId xmlns:a16="http://schemas.microsoft.com/office/drawing/2014/main" id="{7184B130-1178-6849-924C-329DFABEAC39}"/>
                  </a:ext>
                </a:extLst>
              </p:cNvPr>
              <p:cNvSpPr txBox="1"/>
              <p:nvPr/>
            </p:nvSpPr>
            <p:spPr>
              <a:xfrm>
                <a:off x="3626603" y="2310157"/>
                <a:ext cx="1732269" cy="369332"/>
              </a:xfrm>
              <a:prstGeom prst="rect">
                <a:avLst/>
              </a:prstGeom>
              <a:noFill/>
            </p:spPr>
            <p:txBody>
              <a:bodyPr wrap="none" rtlCol="0">
                <a:spAutoFit/>
              </a:bodyPr>
              <a:lstStyle/>
              <a:p>
                <a:r>
                  <a:rPr kumimoji="1" lang="en-US" altLang="ja-JP" dirty="0" err="1">
                    <a:solidFill>
                      <a:srgbClr val="619F6C"/>
                    </a:solidFill>
                  </a:rPr>
                  <a:t>Miyamoto+2022</a:t>
                </a:r>
                <a:endParaRPr kumimoji="1" lang="ja-JP" altLang="en-US">
                  <a:solidFill>
                    <a:srgbClr val="619F6C"/>
                  </a:solidFill>
                </a:endParaRPr>
              </a:p>
            </p:txBody>
          </p:sp>
        </p:grpSp>
      </p:grpSp>
      <p:sp>
        <p:nvSpPr>
          <p:cNvPr id="6" name="テキスト ボックス 5">
            <a:extLst>
              <a:ext uri="{FF2B5EF4-FFF2-40B4-BE49-F238E27FC236}">
                <a16:creationId xmlns:a16="http://schemas.microsoft.com/office/drawing/2014/main" id="{A5E48054-E669-F645-90C2-FADAD7BFD9C8}"/>
              </a:ext>
            </a:extLst>
          </p:cNvPr>
          <p:cNvSpPr txBox="1"/>
          <p:nvPr/>
        </p:nvSpPr>
        <p:spPr>
          <a:xfrm>
            <a:off x="4559300" y="4242709"/>
            <a:ext cx="251992" cy="307777"/>
          </a:xfrm>
          <a:prstGeom prst="rect">
            <a:avLst/>
          </a:prstGeom>
          <a:solidFill>
            <a:schemeClr val="bg1"/>
          </a:solidFill>
        </p:spPr>
        <p:txBody>
          <a:bodyPr wrap="none" rtlCol="0">
            <a:spAutoFit/>
          </a:bodyPr>
          <a:lstStyle/>
          <a:p>
            <a:r>
              <a:rPr kumimoji="1" lang="en-US" altLang="ja-JP" sz="1400" i="1" dirty="0" err="1"/>
              <a:t>ξ</a:t>
            </a:r>
            <a:endParaRPr kumimoji="1" lang="ja-JP" altLang="en-US" sz="1400" i="1"/>
          </a:p>
        </p:txBody>
      </p:sp>
    </p:spTree>
    <p:extLst>
      <p:ext uri="{BB962C8B-B14F-4D97-AF65-F5344CB8AC3E}">
        <p14:creationId xmlns:p14="http://schemas.microsoft.com/office/powerpoint/2010/main" val="375499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557E40FE-BED4-A848-B2FF-62F9E336BE86}"/>
              </a:ext>
            </a:extLst>
          </p:cNvPr>
          <p:cNvPicPr>
            <a:picLocks noChangeAspect="1"/>
          </p:cNvPicPr>
          <p:nvPr/>
        </p:nvPicPr>
        <p:blipFill>
          <a:blip r:embed="rId3"/>
          <a:srcRect/>
          <a:stretch/>
        </p:blipFill>
        <p:spPr>
          <a:xfrm>
            <a:off x="2091600" y="1273200"/>
            <a:ext cx="4915827" cy="3277218"/>
          </a:xfrm>
          <a:prstGeom prst="rect">
            <a:avLst/>
          </a:prstGeom>
        </p:spPr>
      </p:pic>
      <p:grpSp>
        <p:nvGrpSpPr>
          <p:cNvPr id="5" name="グループ化 4">
            <a:extLst>
              <a:ext uri="{FF2B5EF4-FFF2-40B4-BE49-F238E27FC236}">
                <a16:creationId xmlns:a16="http://schemas.microsoft.com/office/drawing/2014/main" id="{2B3F41AE-AF7F-594A-8D4A-E013858F1C60}"/>
              </a:ext>
            </a:extLst>
          </p:cNvPr>
          <p:cNvGrpSpPr/>
          <p:nvPr/>
        </p:nvGrpSpPr>
        <p:grpSpPr>
          <a:xfrm>
            <a:off x="613869" y="3995678"/>
            <a:ext cx="8047140" cy="5724644"/>
            <a:chOff x="434493" y="700820"/>
            <a:chExt cx="8047140" cy="5724644"/>
          </a:xfrm>
        </p:grpSpPr>
        <p:pic>
          <p:nvPicPr>
            <p:cNvPr id="9" name="図 8">
              <a:extLst>
                <a:ext uri="{FF2B5EF4-FFF2-40B4-BE49-F238E27FC236}">
                  <a16:creationId xmlns:a16="http://schemas.microsoft.com/office/drawing/2014/main" id="{DD3FA256-528A-1A42-9E4E-02B85F65963A}"/>
                </a:ext>
              </a:extLst>
            </p:cNvPr>
            <p:cNvPicPr>
              <a:picLocks noChangeAspect="1"/>
            </p:cNvPicPr>
            <p:nvPr/>
          </p:nvPicPr>
          <p:blipFill>
            <a:blip r:embed="rId4"/>
            <a:stretch>
              <a:fillRect/>
            </a:stretch>
          </p:blipFill>
          <p:spPr>
            <a:xfrm>
              <a:off x="4345730" y="1151051"/>
              <a:ext cx="4000499" cy="2430887"/>
            </a:xfrm>
            <a:prstGeom prst="rect">
              <a:avLst/>
            </a:prstGeom>
          </p:spPr>
        </p:pic>
        <p:grpSp>
          <p:nvGrpSpPr>
            <p:cNvPr id="4" name="グループ化 3">
              <a:extLst>
                <a:ext uri="{FF2B5EF4-FFF2-40B4-BE49-F238E27FC236}">
                  <a16:creationId xmlns:a16="http://schemas.microsoft.com/office/drawing/2014/main" id="{28C3DF5A-E7F2-9F44-B1DC-4A08032A086F}"/>
                </a:ext>
              </a:extLst>
            </p:cNvPr>
            <p:cNvGrpSpPr/>
            <p:nvPr/>
          </p:nvGrpSpPr>
          <p:grpSpPr>
            <a:xfrm>
              <a:off x="434493" y="700820"/>
              <a:ext cx="8047140" cy="5724644"/>
              <a:chOff x="434493" y="700820"/>
              <a:chExt cx="8047140" cy="5724644"/>
            </a:xfrm>
          </p:grpSpPr>
          <p:sp>
            <p:nvSpPr>
              <p:cNvPr id="8" name="テキスト ボックス 7">
                <a:extLst>
                  <a:ext uri="{FF2B5EF4-FFF2-40B4-BE49-F238E27FC236}">
                    <a16:creationId xmlns:a16="http://schemas.microsoft.com/office/drawing/2014/main" id="{6F4DB9EF-3F30-CC49-9FFC-735A5E5B4518}"/>
                  </a:ext>
                </a:extLst>
              </p:cNvPr>
              <p:cNvSpPr txBox="1"/>
              <p:nvPr/>
            </p:nvSpPr>
            <p:spPr>
              <a:xfrm>
                <a:off x="434493" y="700820"/>
                <a:ext cx="8047140" cy="5724644"/>
              </a:xfrm>
              <a:prstGeom prst="rect">
                <a:avLst/>
              </a:prstGeom>
              <a:noFill/>
            </p:spPr>
            <p:txBody>
              <a:bodyPr wrap="square" rtlCol="0">
                <a:spAutoFit/>
              </a:bodyPr>
              <a:lstStyle/>
              <a:p>
                <a:r>
                  <a:rPr kumimoji="1" lang="en-US" altLang="ja-JP" dirty="0"/>
                  <a:t>2. </a:t>
                </a:r>
                <a:r>
                  <a:rPr lang="en" altLang="ja-JP" dirty="0"/>
                  <a:t> Deriving </a:t>
                </a:r>
                <a:r>
                  <a:rPr lang="en" altLang="ja-JP" u="sng" dirty="0"/>
                  <a:t>line-of-sight velocities</a:t>
                </a:r>
                <a:r>
                  <a:rPr lang="en" altLang="ja-JP" dirty="0"/>
                  <a:t> from flow velocities.</a:t>
                </a:r>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endParaRPr kumimoji="1" lang="en-US" altLang="ja-JP" sz="1600" dirty="0"/>
              </a:p>
              <a:p>
                <a:r>
                  <a:rPr kumimoji="1" lang="en-US" altLang="ja-JP" sz="1400" i="1" dirty="0"/>
                  <a:t>i</a:t>
                </a:r>
                <a:r>
                  <a:rPr kumimoji="1" lang="en-US" altLang="ja-JP" sz="1400" dirty="0"/>
                  <a:t>: inclination=119.6°</a:t>
                </a:r>
                <a:r>
                  <a:rPr kumimoji="1" lang="en-US" altLang="ja-JP" sz="1400" i="1" dirty="0"/>
                  <a:t> </a:t>
                </a:r>
                <a:r>
                  <a:rPr kumimoji="1" lang="en-US" altLang="ja-JP" sz="1400" i="1" dirty="0" err="1"/>
                  <a:t>ω</a:t>
                </a:r>
                <a:r>
                  <a:rPr kumimoji="1" lang="en-US" altLang="ja-JP" sz="1400" i="1" dirty="0"/>
                  <a:t> </a:t>
                </a:r>
                <a:r>
                  <a:rPr kumimoji="1" lang="en-US" altLang="ja-JP" sz="1400" dirty="0"/>
                  <a:t>: argument periastron=46.8°</a:t>
                </a:r>
              </a:p>
              <a:p>
                <a:r>
                  <a:rPr kumimoji="1" lang="en-US" altLang="ja-JP" sz="1400" i="1" dirty="0" err="1"/>
                  <a:t>θ</a:t>
                </a:r>
                <a:r>
                  <a:rPr kumimoji="1" lang="en-US" altLang="ja-JP" sz="1400" dirty="0"/>
                  <a:t>: true anomaly</a:t>
                </a:r>
                <a:endParaRPr kumimoji="1" lang="en-US" altLang="ja-JP" sz="1600" dirty="0"/>
              </a:p>
            </p:txBody>
          </p:sp>
          <p:sp>
            <p:nvSpPr>
              <p:cNvPr id="11" name="テキスト ボックス 10">
                <a:extLst>
                  <a:ext uri="{FF2B5EF4-FFF2-40B4-BE49-F238E27FC236}">
                    <a16:creationId xmlns:a16="http://schemas.microsoft.com/office/drawing/2014/main" id="{8D29A664-5C86-FF46-BAB4-CBEB4AA21370}"/>
                  </a:ext>
                </a:extLst>
              </p:cNvPr>
              <p:cNvSpPr txBox="1"/>
              <p:nvPr/>
            </p:nvSpPr>
            <p:spPr>
              <a:xfrm>
                <a:off x="565836" y="1333995"/>
                <a:ext cx="3536219" cy="553998"/>
              </a:xfrm>
              <a:prstGeom prst="rect">
                <a:avLst/>
              </a:prstGeom>
              <a:noFill/>
            </p:spPr>
            <p:txBody>
              <a:bodyPr wrap="square" rtlCol="0">
                <a:spAutoFit/>
              </a:bodyPr>
              <a:lstStyle/>
              <a:p>
                <a:pPr marL="182563" indent="-182563">
                  <a:buFont typeface="Arial" panose="020B0604020202020204" pitchFamily="34" charset="0"/>
                  <a:buChar char="•"/>
                </a:pPr>
                <a:r>
                  <a:rPr kumimoji="1" lang="en-US" altLang="ja-JP" sz="1500">
                    <a:solidFill>
                      <a:schemeClr val="accent1"/>
                    </a:solidFill>
                  </a:rPr>
                  <a:t>Laminar flow</a:t>
                </a:r>
              </a:p>
              <a:p>
                <a:pPr marL="182563" indent="-182563">
                  <a:buFont typeface="Arial" panose="020B0604020202020204" pitchFamily="34" charset="0"/>
                  <a:buChar char="•"/>
                </a:pPr>
                <a:r>
                  <a:rPr kumimoji="1" lang="en-US" altLang="ja-JP" sz="1500">
                    <a:solidFill>
                      <a:schemeClr val="accent1"/>
                    </a:solidFill>
                  </a:rPr>
                  <a:t>Flowing along the shock cone</a:t>
                </a:r>
                <a:endParaRPr kumimoji="1" lang="ja-JP" altLang="en-US" sz="1500">
                  <a:solidFill>
                    <a:schemeClr val="accent1"/>
                  </a:solidFill>
                </a:endParaRPr>
              </a:p>
            </p:txBody>
          </p:sp>
          <p:pic>
            <p:nvPicPr>
              <p:cNvPr id="20" name="図 19">
                <a:extLst>
                  <a:ext uri="{FF2B5EF4-FFF2-40B4-BE49-F238E27FC236}">
                    <a16:creationId xmlns:a16="http://schemas.microsoft.com/office/drawing/2014/main" id="{312BE6D6-492F-BF44-841A-E910DB0DF0DE}"/>
                  </a:ext>
                </a:extLst>
              </p:cNvPr>
              <p:cNvPicPr>
                <a:picLocks noChangeAspect="1"/>
              </p:cNvPicPr>
              <p:nvPr/>
            </p:nvPicPr>
            <p:blipFill>
              <a:blip r:embed="rId5"/>
              <a:stretch>
                <a:fillRect/>
              </a:stretch>
            </p:blipFill>
            <p:spPr>
              <a:xfrm>
                <a:off x="628650" y="1943380"/>
                <a:ext cx="4171177" cy="575797"/>
              </a:xfrm>
              <a:prstGeom prst="rect">
                <a:avLst/>
              </a:prstGeom>
            </p:spPr>
          </p:pic>
          <p:sp>
            <p:nvSpPr>
              <p:cNvPr id="2" name="テキスト ボックス 1">
                <a:extLst>
                  <a:ext uri="{FF2B5EF4-FFF2-40B4-BE49-F238E27FC236}">
                    <a16:creationId xmlns:a16="http://schemas.microsoft.com/office/drawing/2014/main" id="{7184B130-1178-6849-924C-329DFABEAC39}"/>
                  </a:ext>
                </a:extLst>
              </p:cNvPr>
              <p:cNvSpPr txBox="1"/>
              <p:nvPr/>
            </p:nvSpPr>
            <p:spPr>
              <a:xfrm>
                <a:off x="3626603" y="2310157"/>
                <a:ext cx="1733167" cy="369332"/>
              </a:xfrm>
              <a:prstGeom prst="rect">
                <a:avLst/>
              </a:prstGeom>
              <a:noFill/>
            </p:spPr>
            <p:txBody>
              <a:bodyPr wrap="none" rtlCol="0">
                <a:spAutoFit/>
              </a:bodyPr>
              <a:lstStyle/>
              <a:p>
                <a:r>
                  <a:rPr kumimoji="1" lang="en-US" altLang="ja-JP" dirty="0" err="1">
                    <a:solidFill>
                      <a:srgbClr val="619F6C"/>
                    </a:solidFill>
                  </a:rPr>
                  <a:t>Miyamoto+2022</a:t>
                </a:r>
                <a:endParaRPr kumimoji="1" lang="ja-JP" altLang="en-US">
                  <a:solidFill>
                    <a:srgbClr val="619F6C"/>
                  </a:solidFill>
                </a:endParaRPr>
              </a:p>
            </p:txBody>
          </p:sp>
        </p:grpSp>
      </p:gr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34</a:t>
            </a:fld>
            <a:endParaRPr kumimoji="1" lang="ja-JP" altLang="en-US"/>
          </a:p>
        </p:txBody>
      </p:sp>
      <p:grpSp>
        <p:nvGrpSpPr>
          <p:cNvPr id="12" name="グループ化 11">
            <a:extLst>
              <a:ext uri="{FF2B5EF4-FFF2-40B4-BE49-F238E27FC236}">
                <a16:creationId xmlns:a16="http://schemas.microsoft.com/office/drawing/2014/main" id="{981D185B-F6E6-E24B-94C7-872117DC3AB9}"/>
              </a:ext>
            </a:extLst>
          </p:cNvPr>
          <p:cNvGrpSpPr/>
          <p:nvPr/>
        </p:nvGrpSpPr>
        <p:grpSpPr>
          <a:xfrm>
            <a:off x="-105507" y="-121801"/>
            <a:ext cx="722727" cy="979424"/>
            <a:chOff x="-105507" y="-121801"/>
            <a:chExt cx="1055225" cy="1068616"/>
          </a:xfrm>
        </p:grpSpPr>
        <p:sp>
          <p:nvSpPr>
            <p:cNvPr id="13" name="角丸四角形 12">
              <a:extLst>
                <a:ext uri="{FF2B5EF4-FFF2-40B4-BE49-F238E27FC236}">
                  <a16:creationId xmlns:a16="http://schemas.microsoft.com/office/drawing/2014/main" id="{5E0809AD-B965-7E4F-A03F-004354475704}"/>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17" name="テキスト ボックス 16">
              <a:extLst>
                <a:ext uri="{FF2B5EF4-FFF2-40B4-BE49-F238E27FC236}">
                  <a16:creationId xmlns:a16="http://schemas.microsoft.com/office/drawing/2014/main" id="{362FF9A8-9697-5549-B0FD-6AFFD36760C4}"/>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
        <p:nvSpPr>
          <p:cNvPr id="18" name="タイトル 1">
            <a:extLst>
              <a:ext uri="{FF2B5EF4-FFF2-40B4-BE49-F238E27FC236}">
                <a16:creationId xmlns:a16="http://schemas.microsoft.com/office/drawing/2014/main" id="{DEFD890B-F8CF-4044-A052-8D1F8056F52D}"/>
              </a:ext>
            </a:extLst>
          </p:cNvPr>
          <p:cNvSpPr>
            <a:spLocks noGrp="1"/>
          </p:cNvSpPr>
          <p:nvPr>
            <p:ph type="title"/>
          </p:nvPr>
        </p:nvSpPr>
        <p:spPr>
          <a:xfrm>
            <a:off x="628650" y="290985"/>
            <a:ext cx="7886700" cy="425706"/>
          </a:xfrm>
        </p:spPr>
        <p:txBody>
          <a:bodyPr>
            <a:noAutofit/>
          </a:bodyPr>
          <a:lstStyle/>
          <a:p>
            <a:pPr algn="ctr"/>
            <a:r>
              <a:rPr lang="en" altLang="ja-JP" sz="2800" dirty="0">
                <a:latin typeface="+mn-ea"/>
                <a:ea typeface="+mn-ea"/>
              </a:rPr>
              <a:t>Ne line-emission site </a:t>
            </a:r>
            <a:endParaRPr kumimoji="1" lang="ja-JP" altLang="en-US" sz="2800">
              <a:latin typeface="+mn-ea"/>
              <a:ea typeface="+mn-ea"/>
            </a:endParaRPr>
          </a:p>
        </p:txBody>
      </p:sp>
      <p:grpSp>
        <p:nvGrpSpPr>
          <p:cNvPr id="3" name="グループ化 2">
            <a:extLst>
              <a:ext uri="{FF2B5EF4-FFF2-40B4-BE49-F238E27FC236}">
                <a16:creationId xmlns:a16="http://schemas.microsoft.com/office/drawing/2014/main" id="{5A128B32-F72C-4541-BEE1-C888140F68B9}"/>
              </a:ext>
            </a:extLst>
          </p:cNvPr>
          <p:cNvGrpSpPr/>
          <p:nvPr/>
        </p:nvGrpSpPr>
        <p:grpSpPr>
          <a:xfrm>
            <a:off x="6660850" y="2430384"/>
            <a:ext cx="1421792" cy="307777"/>
            <a:chOff x="6826701" y="4734044"/>
            <a:chExt cx="1421792" cy="307777"/>
          </a:xfrm>
        </p:grpSpPr>
        <p:sp>
          <p:nvSpPr>
            <p:cNvPr id="15" name="テキスト ボックス 14">
              <a:extLst>
                <a:ext uri="{FF2B5EF4-FFF2-40B4-BE49-F238E27FC236}">
                  <a16:creationId xmlns:a16="http://schemas.microsoft.com/office/drawing/2014/main" id="{B7A49019-A3DD-1447-AC98-E1BCCA50B238}"/>
                </a:ext>
              </a:extLst>
            </p:cNvPr>
            <p:cNvSpPr txBox="1"/>
            <p:nvPr/>
          </p:nvSpPr>
          <p:spPr>
            <a:xfrm>
              <a:off x="6930888" y="4734044"/>
              <a:ext cx="1317605" cy="307777"/>
            </a:xfrm>
            <a:prstGeom prst="rect">
              <a:avLst/>
            </a:prstGeom>
            <a:noFill/>
          </p:spPr>
          <p:txBody>
            <a:bodyPr wrap="none" rtlCol="0">
              <a:spAutoFit/>
            </a:bodyPr>
            <a:lstStyle/>
            <a:p>
              <a:r>
                <a:rPr kumimoji="1" lang="en-US" altLang="ja-JP" sz="1400" dirty="0"/>
                <a:t>Observed value</a:t>
              </a:r>
              <a:endParaRPr kumimoji="1" lang="ja-JP" altLang="en-US" sz="1400"/>
            </a:p>
          </p:txBody>
        </p:sp>
        <p:sp>
          <p:nvSpPr>
            <p:cNvPr id="16" name="右中かっこ 15">
              <a:extLst>
                <a:ext uri="{FF2B5EF4-FFF2-40B4-BE49-F238E27FC236}">
                  <a16:creationId xmlns:a16="http://schemas.microsoft.com/office/drawing/2014/main" id="{1947E2C4-FAC8-B24F-8256-223F485D3209}"/>
                </a:ext>
              </a:extLst>
            </p:cNvPr>
            <p:cNvSpPr/>
            <p:nvPr/>
          </p:nvSpPr>
          <p:spPr>
            <a:xfrm>
              <a:off x="6826701" y="4774785"/>
              <a:ext cx="91559" cy="189721"/>
            </a:xfrm>
            <a:prstGeom prst="rightBrace">
              <a:avLst>
                <a:gd name="adj1" fmla="val 43011"/>
                <a:gd name="adj2" fmla="val 50000"/>
              </a:avLst>
            </a:prstGeom>
            <a:noFill/>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A5E48054-E669-F645-90C2-FADAD7BFD9C8}"/>
              </a:ext>
            </a:extLst>
          </p:cNvPr>
          <p:cNvSpPr txBox="1"/>
          <p:nvPr/>
        </p:nvSpPr>
        <p:spPr>
          <a:xfrm>
            <a:off x="4559300" y="4242709"/>
            <a:ext cx="251992" cy="307777"/>
          </a:xfrm>
          <a:prstGeom prst="rect">
            <a:avLst/>
          </a:prstGeom>
          <a:solidFill>
            <a:schemeClr val="bg1"/>
          </a:solidFill>
        </p:spPr>
        <p:txBody>
          <a:bodyPr wrap="none" rtlCol="0">
            <a:spAutoFit/>
          </a:bodyPr>
          <a:lstStyle/>
          <a:p>
            <a:r>
              <a:rPr kumimoji="1" lang="en-US" altLang="ja-JP" sz="1400" i="1" dirty="0" err="1"/>
              <a:t>ξ</a:t>
            </a:r>
            <a:endParaRPr kumimoji="1" lang="ja-JP" altLang="en-US" sz="1400" i="1"/>
          </a:p>
        </p:txBody>
      </p:sp>
      <p:sp>
        <p:nvSpPr>
          <p:cNvPr id="25" name="角丸四角形 24">
            <a:extLst>
              <a:ext uri="{FF2B5EF4-FFF2-40B4-BE49-F238E27FC236}">
                <a16:creationId xmlns:a16="http://schemas.microsoft.com/office/drawing/2014/main" id="{D708442E-DC61-9443-985C-D587773221E3}"/>
              </a:ext>
            </a:extLst>
          </p:cNvPr>
          <p:cNvSpPr/>
          <p:nvPr/>
        </p:nvSpPr>
        <p:spPr>
          <a:xfrm>
            <a:off x="1809346" y="4708467"/>
            <a:ext cx="5299202" cy="103939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Ne line-emission site at phase A (0.912)</a:t>
            </a:r>
          </a:p>
          <a:p>
            <a:r>
              <a:rPr kumimoji="1" lang="en-US" altLang="ja-JP" dirty="0">
                <a:solidFill>
                  <a:schemeClr val="tx1"/>
                </a:solidFill>
              </a:rPr>
              <a:t>			x = (2.5-3.4)×10</a:t>
            </a:r>
            <a:r>
              <a:rPr kumimoji="1" lang="en-US" altLang="ja-JP" baseline="30000" dirty="0">
                <a:solidFill>
                  <a:schemeClr val="tx1"/>
                </a:solidFill>
              </a:rPr>
              <a:t>13 </a:t>
            </a:r>
            <a:r>
              <a:rPr kumimoji="1" lang="en-US" altLang="ja-JP" dirty="0">
                <a:solidFill>
                  <a:schemeClr val="tx1"/>
                </a:solidFill>
              </a:rPr>
              <a:t>(cm)</a:t>
            </a:r>
          </a:p>
        </p:txBody>
      </p:sp>
      <p:sp>
        <p:nvSpPr>
          <p:cNvPr id="27" name="右矢印 26">
            <a:extLst>
              <a:ext uri="{FF2B5EF4-FFF2-40B4-BE49-F238E27FC236}">
                <a16:creationId xmlns:a16="http://schemas.microsoft.com/office/drawing/2014/main" id="{B8D77854-813B-E34D-B899-EED72B99F335}"/>
              </a:ext>
            </a:extLst>
          </p:cNvPr>
          <p:cNvSpPr/>
          <p:nvPr/>
        </p:nvSpPr>
        <p:spPr>
          <a:xfrm>
            <a:off x="2885056" y="2717817"/>
            <a:ext cx="914105" cy="473476"/>
          </a:xfrm>
          <a:prstGeom prst="rightArrow">
            <a:avLst/>
          </a:prstGeom>
          <a:solidFill>
            <a:srgbClr val="2E75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a:extLst>
              <a:ext uri="{FF2B5EF4-FFF2-40B4-BE49-F238E27FC236}">
                <a16:creationId xmlns:a16="http://schemas.microsoft.com/office/drawing/2014/main" id="{BAE96061-476C-C441-9771-2714F04D4D3D}"/>
              </a:ext>
            </a:extLst>
          </p:cNvPr>
          <p:cNvSpPr/>
          <p:nvPr/>
        </p:nvSpPr>
        <p:spPr>
          <a:xfrm rot="10800000">
            <a:off x="4180387" y="2723511"/>
            <a:ext cx="914105" cy="473476"/>
          </a:xfrm>
          <a:prstGeom prst="rightArrow">
            <a:avLst/>
          </a:prstGeom>
          <a:solidFill>
            <a:srgbClr val="2E75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2562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Result : Ne line-emission site</a:t>
            </a:r>
            <a:endParaRPr kumimoji="1" lang="ja-JP" altLang="en-US" sz="2800">
              <a:latin typeface="+mn-ea"/>
              <a:ea typeface="+mn-ea"/>
            </a:endParaRPr>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35</a:t>
            </a:fld>
            <a:endParaRPr kumimoji="1" lang="ja-JP" altLang="en-US"/>
          </a:p>
        </p:txBody>
      </p:sp>
      <p:grpSp>
        <p:nvGrpSpPr>
          <p:cNvPr id="19" name="グループ化 18">
            <a:extLst>
              <a:ext uri="{FF2B5EF4-FFF2-40B4-BE49-F238E27FC236}">
                <a16:creationId xmlns:a16="http://schemas.microsoft.com/office/drawing/2014/main" id="{D2D49FBD-9ADA-5241-B210-6DF3124DA3C9}"/>
              </a:ext>
            </a:extLst>
          </p:cNvPr>
          <p:cNvGrpSpPr/>
          <p:nvPr/>
        </p:nvGrpSpPr>
        <p:grpSpPr>
          <a:xfrm>
            <a:off x="-105507" y="-121801"/>
            <a:ext cx="722727" cy="979424"/>
            <a:chOff x="-105507" y="-121801"/>
            <a:chExt cx="1055225" cy="1068616"/>
          </a:xfrm>
        </p:grpSpPr>
        <p:sp>
          <p:nvSpPr>
            <p:cNvPr id="20" name="角丸四角形 19">
              <a:extLst>
                <a:ext uri="{FF2B5EF4-FFF2-40B4-BE49-F238E27FC236}">
                  <a16:creationId xmlns:a16="http://schemas.microsoft.com/office/drawing/2014/main" id="{8FE600CF-D62A-6647-8FF4-87D00214FE83}"/>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21" name="テキスト ボックス 20">
              <a:extLst>
                <a:ext uri="{FF2B5EF4-FFF2-40B4-BE49-F238E27FC236}">
                  <a16:creationId xmlns:a16="http://schemas.microsoft.com/office/drawing/2014/main" id="{7087206C-C5B0-E54B-9842-C297E669DA43}"/>
                </a:ext>
              </a:extLst>
            </p:cNvPr>
            <p:cNvSpPr txBox="1"/>
            <p:nvPr/>
          </p:nvSpPr>
          <p:spPr>
            <a:xfrm>
              <a:off x="169479" y="73723"/>
              <a:ext cx="611333" cy="873092"/>
            </a:xfrm>
            <a:prstGeom prst="rect">
              <a:avLst/>
            </a:prstGeom>
            <a:noFill/>
          </p:spPr>
          <p:txBody>
            <a:bodyPr wrap="none" rtlCol="0">
              <a:spAutoFit/>
            </a:bodyPr>
            <a:lstStyle/>
            <a:p>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pic>
        <p:nvPicPr>
          <p:cNvPr id="12" name="図 11">
            <a:extLst>
              <a:ext uri="{FF2B5EF4-FFF2-40B4-BE49-F238E27FC236}">
                <a16:creationId xmlns:a16="http://schemas.microsoft.com/office/drawing/2014/main" id="{543C12E9-C73A-734B-A62B-3307358C9EDB}"/>
              </a:ext>
            </a:extLst>
          </p:cNvPr>
          <p:cNvPicPr>
            <a:picLocks noChangeAspect="1"/>
          </p:cNvPicPr>
          <p:nvPr/>
        </p:nvPicPr>
        <p:blipFill rotWithShape="1">
          <a:blip r:embed="rId3"/>
          <a:srcRect l="1313" t="7513" r="4142" b="2626"/>
          <a:stretch/>
        </p:blipFill>
        <p:spPr>
          <a:xfrm>
            <a:off x="1219199" y="829913"/>
            <a:ext cx="6345383" cy="6030971"/>
          </a:xfrm>
          <a:prstGeom prst="rect">
            <a:avLst/>
          </a:prstGeom>
        </p:spPr>
      </p:pic>
      <p:sp>
        <p:nvSpPr>
          <p:cNvPr id="8" name="角丸四角形 7">
            <a:extLst>
              <a:ext uri="{FF2B5EF4-FFF2-40B4-BE49-F238E27FC236}">
                <a16:creationId xmlns:a16="http://schemas.microsoft.com/office/drawing/2014/main" id="{03CB3C8D-BB27-9045-922D-0D665FF49E4E}"/>
              </a:ext>
            </a:extLst>
          </p:cNvPr>
          <p:cNvSpPr/>
          <p:nvPr/>
        </p:nvSpPr>
        <p:spPr>
          <a:xfrm>
            <a:off x="5592533" y="3212604"/>
            <a:ext cx="2490109" cy="12655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Ne line-emission site:   </a:t>
            </a:r>
          </a:p>
          <a:p>
            <a:pPr algn="ctr"/>
            <a:r>
              <a:rPr kumimoji="1" lang="en-US" altLang="ja-JP" dirty="0">
                <a:solidFill>
                  <a:schemeClr val="tx1"/>
                </a:solidFill>
              </a:rPr>
              <a:t>   10</a:t>
            </a:r>
            <a:r>
              <a:rPr kumimoji="1" lang="en-US" altLang="ja-JP" baseline="30000" dirty="0">
                <a:solidFill>
                  <a:schemeClr val="tx1"/>
                </a:solidFill>
              </a:rPr>
              <a:t>13</a:t>
            </a:r>
            <a:r>
              <a:rPr kumimoji="1" lang="en-US" altLang="ja-JP" dirty="0">
                <a:solidFill>
                  <a:schemeClr val="tx1"/>
                </a:solidFill>
              </a:rPr>
              <a:t> - 10</a:t>
            </a:r>
            <a:r>
              <a:rPr kumimoji="1" lang="en-US" altLang="ja-JP" baseline="30000" dirty="0">
                <a:solidFill>
                  <a:schemeClr val="tx1"/>
                </a:solidFill>
              </a:rPr>
              <a:t>14</a:t>
            </a:r>
            <a:r>
              <a:rPr kumimoji="1" lang="en-US" altLang="ja-JP" dirty="0">
                <a:solidFill>
                  <a:schemeClr val="tx1"/>
                </a:solidFill>
              </a:rPr>
              <a:t> cm</a:t>
            </a:r>
          </a:p>
          <a:p>
            <a:pPr algn="ctr"/>
            <a:r>
              <a:rPr kumimoji="1" lang="en-US" altLang="ja-JP" dirty="0">
                <a:solidFill>
                  <a:schemeClr val="tx1"/>
                </a:solidFill>
              </a:rPr>
              <a:t>(phase D)   (phase K)</a:t>
            </a:r>
          </a:p>
        </p:txBody>
      </p:sp>
    </p:spTree>
    <p:extLst>
      <p:ext uri="{BB962C8B-B14F-4D97-AF65-F5344CB8AC3E}">
        <p14:creationId xmlns:p14="http://schemas.microsoft.com/office/powerpoint/2010/main" val="4027047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011D63C-8714-5348-BD14-110FCF502784}"/>
              </a:ext>
            </a:extLst>
          </p:cNvPr>
          <p:cNvPicPr>
            <a:picLocks noChangeAspect="1"/>
          </p:cNvPicPr>
          <p:nvPr/>
        </p:nvPicPr>
        <p:blipFill>
          <a:blip r:embed="rId3"/>
          <a:stretch>
            <a:fillRect/>
          </a:stretch>
        </p:blipFill>
        <p:spPr>
          <a:xfrm>
            <a:off x="1372072" y="2335503"/>
            <a:ext cx="2002201" cy="2957378"/>
          </a:xfrm>
          <a:prstGeom prst="rect">
            <a:avLst/>
          </a:prstGeom>
        </p:spPr>
      </p:pic>
      <p:sp>
        <p:nvSpPr>
          <p:cNvPr id="52" name="三角形 51">
            <a:extLst>
              <a:ext uri="{FF2B5EF4-FFF2-40B4-BE49-F238E27FC236}">
                <a16:creationId xmlns:a16="http://schemas.microsoft.com/office/drawing/2014/main" id="{90E57A0C-DDA7-3A47-B76A-9FD6BB0430E4}"/>
              </a:ext>
            </a:extLst>
          </p:cNvPr>
          <p:cNvSpPr/>
          <p:nvPr/>
        </p:nvSpPr>
        <p:spPr>
          <a:xfrm rot="9004819" flipH="1">
            <a:off x="1446992" y="2102375"/>
            <a:ext cx="336288" cy="630226"/>
          </a:xfrm>
          <a:prstGeom prst="triangle">
            <a:avLst>
              <a:gd name="adj"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kumimoji="1" lang="en-US" altLang="ja-JP" sz="2800">
                <a:latin typeface="+mn-ea"/>
                <a:ea typeface="+mn-ea"/>
              </a:rPr>
              <a:t>Introduction</a:t>
            </a:r>
            <a:r>
              <a:rPr kumimoji="1" lang="ja-JP" altLang="en-US" sz="2800">
                <a:latin typeface="+mn-ea"/>
                <a:ea typeface="+mn-ea"/>
              </a:rPr>
              <a:t>：</a:t>
            </a:r>
            <a:r>
              <a:rPr kumimoji="1" lang="en-US" altLang="ja-JP" sz="2800">
                <a:latin typeface="+mn-ea"/>
                <a:ea typeface="+mn-ea"/>
              </a:rPr>
              <a:t>WR140</a:t>
            </a:r>
            <a:endParaRPr kumimoji="1" lang="ja-JP" altLang="en-US" sz="2800">
              <a:latin typeface="+mn-ea"/>
              <a:ea typeface="+mn-ea"/>
            </a:endParaRPr>
          </a:p>
        </p:txBody>
      </p:sp>
      <p:sp>
        <p:nvSpPr>
          <p:cNvPr id="7" name="正方形/長方形 6">
            <a:extLst>
              <a:ext uri="{FF2B5EF4-FFF2-40B4-BE49-F238E27FC236}">
                <a16:creationId xmlns:a16="http://schemas.microsoft.com/office/drawing/2014/main" id="{9C7F5F78-239E-EA49-BB55-6D6A4312B648}"/>
              </a:ext>
            </a:extLst>
          </p:cNvPr>
          <p:cNvSpPr/>
          <p:nvPr/>
        </p:nvSpPr>
        <p:spPr>
          <a:xfrm>
            <a:off x="181214" y="1017990"/>
            <a:ext cx="8930128" cy="355290"/>
          </a:xfrm>
          <a:prstGeom prst="rect">
            <a:avLst/>
          </a:prstGeom>
        </p:spPr>
        <p:txBody>
          <a:bodyPr wrap="square">
            <a:spAutoFit/>
          </a:bodyPr>
          <a:lstStyle/>
          <a:p>
            <a:pPr marL="285750" indent="-285750">
              <a:lnSpc>
                <a:spcPts val="2000"/>
              </a:lnSpc>
              <a:buFont typeface="Wingdings" pitchFamily="2" charset="2"/>
              <a:buChar char="n"/>
            </a:pPr>
            <a:r>
              <a:rPr lang="en" altLang="ja-JP" sz="2000" b="1">
                <a:latin typeface="+mn-ea"/>
              </a:rPr>
              <a:t>Wolf-Rayet(WR) 140</a:t>
            </a:r>
            <a:endParaRPr lang="en-US" altLang="ja-JP"/>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36</a:t>
            </a:fld>
            <a:endParaRPr kumimoji="1" lang="ja-JP" altLang="en-US"/>
          </a:p>
        </p:txBody>
      </p:sp>
      <p:sp>
        <p:nvSpPr>
          <p:cNvPr id="49" name="テキスト ボックス 48">
            <a:extLst>
              <a:ext uri="{FF2B5EF4-FFF2-40B4-BE49-F238E27FC236}">
                <a16:creationId xmlns:a16="http://schemas.microsoft.com/office/drawing/2014/main" id="{29C17FBC-3BD2-BA47-A9A9-7018359988A6}"/>
              </a:ext>
            </a:extLst>
          </p:cNvPr>
          <p:cNvSpPr txBox="1"/>
          <p:nvPr/>
        </p:nvSpPr>
        <p:spPr>
          <a:xfrm>
            <a:off x="328955" y="5405303"/>
            <a:ext cx="1720144" cy="276999"/>
          </a:xfrm>
          <a:prstGeom prst="rect">
            <a:avLst/>
          </a:prstGeom>
          <a:noFill/>
        </p:spPr>
        <p:txBody>
          <a:bodyPr wrap="square">
            <a:spAutoFit/>
          </a:bodyPr>
          <a:lstStyle/>
          <a:p>
            <a:r>
              <a:rPr lang="en" altLang="ja-JP" sz="1200">
                <a:solidFill>
                  <a:schemeClr val="tx1">
                    <a:lumMod val="75000"/>
                    <a:lumOff val="25000"/>
                  </a:schemeClr>
                </a:solidFill>
                <a:effectLst/>
                <a:latin typeface="+mn-ea"/>
              </a:rPr>
              <a:t>De Becker et al. 2011</a:t>
            </a:r>
          </a:p>
        </p:txBody>
      </p:sp>
      <p:sp>
        <p:nvSpPr>
          <p:cNvPr id="51" name="テキスト ボックス 50">
            <a:extLst>
              <a:ext uri="{FF2B5EF4-FFF2-40B4-BE49-F238E27FC236}">
                <a16:creationId xmlns:a16="http://schemas.microsoft.com/office/drawing/2014/main" id="{1CCF3C7F-1D03-7D4C-83D5-8BB45E116A55}"/>
              </a:ext>
            </a:extLst>
          </p:cNvPr>
          <p:cNvSpPr txBox="1"/>
          <p:nvPr/>
        </p:nvSpPr>
        <p:spPr>
          <a:xfrm>
            <a:off x="1044634" y="1617951"/>
            <a:ext cx="3186907" cy="584775"/>
          </a:xfrm>
          <a:prstGeom prst="rect">
            <a:avLst/>
          </a:prstGeom>
          <a:solidFill>
            <a:schemeClr val="accent6"/>
          </a:solidFill>
          <a:ln w="76200">
            <a:solidFill>
              <a:schemeClr val="accent6"/>
            </a:solidFill>
          </a:ln>
        </p:spPr>
        <p:txBody>
          <a:bodyPr wrap="square" rtlCol="0">
            <a:spAutoFit/>
          </a:bodyPr>
          <a:lstStyle/>
          <a:p>
            <a:pPr algn="ctr"/>
            <a:r>
              <a:rPr kumimoji="1" lang="en-US" altLang="ja-JP" sz="1600">
                <a:solidFill>
                  <a:schemeClr val="bg1"/>
                </a:solidFill>
                <a:latin typeface="Hiragino Maru Gothic Pro W4" panose="020F0400000000000000" pitchFamily="34" charset="-128"/>
                <a:ea typeface="Hiragino Maru Gothic Pro W4" panose="020F0400000000000000" pitchFamily="34" charset="-128"/>
              </a:rPr>
              <a:t>Orbital image of the WR140 projected to the sky</a:t>
            </a:r>
            <a:endParaRPr kumimoji="1" lang="ja-JP" altLang="en-US" sz="1600">
              <a:solidFill>
                <a:schemeClr val="bg1"/>
              </a:solidFill>
              <a:latin typeface="Hiragino Maru Gothic Pro W4" panose="020F0400000000000000" pitchFamily="34" charset="-128"/>
              <a:ea typeface="Hiragino Maru Gothic Pro W4" panose="020F0400000000000000" pitchFamily="34" charset="-128"/>
            </a:endParaRPr>
          </a:p>
        </p:txBody>
      </p:sp>
      <p:grpSp>
        <p:nvGrpSpPr>
          <p:cNvPr id="40" name="グループ化 39">
            <a:extLst>
              <a:ext uri="{FF2B5EF4-FFF2-40B4-BE49-F238E27FC236}">
                <a16:creationId xmlns:a16="http://schemas.microsoft.com/office/drawing/2014/main" id="{40A6FFEC-35E8-0C44-A010-917C37CD85FC}"/>
              </a:ext>
            </a:extLst>
          </p:cNvPr>
          <p:cNvGrpSpPr/>
          <p:nvPr/>
        </p:nvGrpSpPr>
        <p:grpSpPr>
          <a:xfrm>
            <a:off x="4324731" y="1692794"/>
            <a:ext cx="4701919" cy="4407985"/>
            <a:chOff x="4324731" y="1253891"/>
            <a:chExt cx="4701919" cy="4407985"/>
          </a:xfrm>
        </p:grpSpPr>
        <p:grpSp>
          <p:nvGrpSpPr>
            <p:cNvPr id="37" name="グループ化 36">
              <a:extLst>
                <a:ext uri="{FF2B5EF4-FFF2-40B4-BE49-F238E27FC236}">
                  <a16:creationId xmlns:a16="http://schemas.microsoft.com/office/drawing/2014/main" id="{F21EF65C-2AE2-4047-B83D-E13D913EC813}"/>
                </a:ext>
              </a:extLst>
            </p:cNvPr>
            <p:cNvGrpSpPr/>
            <p:nvPr/>
          </p:nvGrpSpPr>
          <p:grpSpPr>
            <a:xfrm>
              <a:off x="4324731" y="1253891"/>
              <a:ext cx="4701919" cy="4407985"/>
              <a:chOff x="4324731" y="1253891"/>
              <a:chExt cx="4701919" cy="4407985"/>
            </a:xfrm>
          </p:grpSpPr>
          <p:pic>
            <p:nvPicPr>
              <p:cNvPr id="8" name="図 7">
                <a:extLst>
                  <a:ext uri="{FF2B5EF4-FFF2-40B4-BE49-F238E27FC236}">
                    <a16:creationId xmlns:a16="http://schemas.microsoft.com/office/drawing/2014/main" id="{D0841BF7-8B55-B746-A469-52FBEEAB82C4}"/>
                  </a:ext>
                </a:extLst>
              </p:cNvPr>
              <p:cNvPicPr>
                <a:picLocks noChangeAspect="1"/>
              </p:cNvPicPr>
              <p:nvPr/>
            </p:nvPicPr>
            <p:blipFill rotWithShape="1">
              <a:blip r:embed="rId4"/>
              <a:srcRect l="12490" r="14400" b="8614"/>
              <a:stretch/>
            </p:blipFill>
            <p:spPr>
              <a:xfrm>
                <a:off x="4324731" y="1253891"/>
                <a:ext cx="4701919" cy="4407985"/>
              </a:xfrm>
              <a:prstGeom prst="rect">
                <a:avLst/>
              </a:prstGeom>
            </p:spPr>
          </p:pic>
          <p:sp>
            <p:nvSpPr>
              <p:cNvPr id="30" name="正方形/長方形 29">
                <a:extLst>
                  <a:ext uri="{FF2B5EF4-FFF2-40B4-BE49-F238E27FC236}">
                    <a16:creationId xmlns:a16="http://schemas.microsoft.com/office/drawing/2014/main" id="{ACC16FF6-FB2A-4A42-8109-ED85EF14B4EF}"/>
                  </a:ext>
                </a:extLst>
              </p:cNvPr>
              <p:cNvSpPr/>
              <p:nvPr/>
            </p:nvSpPr>
            <p:spPr>
              <a:xfrm>
                <a:off x="4324731" y="4611757"/>
                <a:ext cx="247269" cy="316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E4FDA3F5-02F4-4B4F-8BB8-6A25184DC200}"/>
                </a:ext>
              </a:extLst>
            </p:cNvPr>
            <p:cNvSpPr txBox="1"/>
            <p:nvPr/>
          </p:nvSpPr>
          <p:spPr>
            <a:xfrm>
              <a:off x="7621923" y="5283964"/>
              <a:ext cx="1211599" cy="283401"/>
            </a:xfrm>
            <a:prstGeom prst="rect">
              <a:avLst/>
            </a:prstGeom>
            <a:noFill/>
          </p:spPr>
          <p:txBody>
            <a:bodyPr wrap="square">
              <a:spAutoFit/>
            </a:bodyPr>
            <a:lstStyle/>
            <a:p>
              <a:r>
                <a:rPr lang="en-US" altLang="ja-JP" sz="1200">
                  <a:solidFill>
                    <a:schemeClr val="tx1">
                      <a:lumMod val="75000"/>
                      <a:lumOff val="25000"/>
                    </a:schemeClr>
                  </a:solidFill>
                  <a:latin typeface="+mn-ea"/>
                </a:rPr>
                <a:t>Credit: NAOJ</a:t>
              </a:r>
              <a:endParaRPr lang="en" altLang="ja-JP" sz="1200">
                <a:solidFill>
                  <a:schemeClr val="tx1">
                    <a:lumMod val="75000"/>
                    <a:lumOff val="25000"/>
                  </a:schemeClr>
                </a:solidFill>
                <a:effectLst/>
                <a:latin typeface="+mn-ea"/>
              </a:endParaRPr>
            </a:p>
          </p:txBody>
        </p:sp>
      </p:grpSp>
      <p:sp>
        <p:nvSpPr>
          <p:cNvPr id="59" name="線吹き出し 2 (枠付き) 58">
            <a:extLst>
              <a:ext uri="{FF2B5EF4-FFF2-40B4-BE49-F238E27FC236}">
                <a16:creationId xmlns:a16="http://schemas.microsoft.com/office/drawing/2014/main" id="{0BB44EF4-A2F2-1440-9F28-4CA0688BE657}"/>
              </a:ext>
            </a:extLst>
          </p:cNvPr>
          <p:cNvSpPr/>
          <p:nvPr/>
        </p:nvSpPr>
        <p:spPr>
          <a:xfrm>
            <a:off x="3374273" y="2998511"/>
            <a:ext cx="1007088" cy="303781"/>
          </a:xfrm>
          <a:prstGeom prst="borderCallout2">
            <a:avLst>
              <a:gd name="adj1" fmla="val 43192"/>
              <a:gd name="adj2" fmla="val -1138"/>
              <a:gd name="adj3" fmla="val 40812"/>
              <a:gd name="adj4" fmla="val -21330"/>
              <a:gd name="adj5" fmla="val -18675"/>
              <a:gd name="adj6" fmla="val -23149"/>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a:t>
            </a:r>
            <a:r>
              <a:rPr kumimoji="1" lang="en-US" altLang="ja-JP" sz="1400">
                <a:solidFill>
                  <a:schemeClr val="tx1"/>
                </a:solidFill>
              </a:rPr>
              <a:t> </a:t>
            </a:r>
            <a:r>
              <a:rPr kumimoji="1" lang="en-US" altLang="ja-JP" sz="1400">
                <a:solidFill>
                  <a:sysClr val="windowText" lastClr="000000"/>
                </a:solidFill>
              </a:rPr>
              <a:t>WR star</a:t>
            </a:r>
            <a:endParaRPr kumimoji="1" lang="ja-JP" altLang="en-US" sz="1400">
              <a:solidFill>
                <a:sysClr val="windowText" lastClr="000000"/>
              </a:solidFill>
            </a:endParaRPr>
          </a:p>
        </p:txBody>
      </p:sp>
      <p:sp>
        <p:nvSpPr>
          <p:cNvPr id="60" name="線吹き出し 2 (枠付き) 59">
            <a:extLst>
              <a:ext uri="{FF2B5EF4-FFF2-40B4-BE49-F238E27FC236}">
                <a16:creationId xmlns:a16="http://schemas.microsoft.com/office/drawing/2014/main" id="{2E86E1AD-D337-5844-88D8-DB5746174BAD}"/>
              </a:ext>
            </a:extLst>
          </p:cNvPr>
          <p:cNvSpPr/>
          <p:nvPr/>
        </p:nvSpPr>
        <p:spPr>
          <a:xfrm>
            <a:off x="654991" y="3690174"/>
            <a:ext cx="871402" cy="303781"/>
          </a:xfrm>
          <a:prstGeom prst="borderCallout2">
            <a:avLst>
              <a:gd name="adj1" fmla="val -5357"/>
              <a:gd name="adj2" fmla="val 49630"/>
              <a:gd name="adj3" fmla="val -198698"/>
              <a:gd name="adj4" fmla="val 49941"/>
              <a:gd name="adj5" fmla="val -255048"/>
              <a:gd name="adj6" fmla="val 18815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a:t>
            </a:r>
            <a:r>
              <a:rPr kumimoji="1" lang="en-US" altLang="ja-JP" sz="1400">
                <a:solidFill>
                  <a:schemeClr val="tx1"/>
                </a:solidFill>
              </a:rPr>
              <a:t> O star</a:t>
            </a:r>
            <a:endParaRPr kumimoji="1" lang="ja-JP" altLang="en-US" sz="1400">
              <a:solidFill>
                <a:schemeClr val="tx1"/>
              </a:solidFill>
            </a:endParaRPr>
          </a:p>
        </p:txBody>
      </p:sp>
      <p:cxnSp>
        <p:nvCxnSpPr>
          <p:cNvPr id="47" name="直線コネクタ 46">
            <a:extLst>
              <a:ext uri="{FF2B5EF4-FFF2-40B4-BE49-F238E27FC236}">
                <a16:creationId xmlns:a16="http://schemas.microsoft.com/office/drawing/2014/main" id="{9DA84D7E-5852-584F-8EF2-C58F773ED68D}"/>
              </a:ext>
            </a:extLst>
          </p:cNvPr>
          <p:cNvCxnSpPr>
            <a:cxnSpLocks/>
          </p:cNvCxnSpPr>
          <p:nvPr/>
        </p:nvCxnSpPr>
        <p:spPr>
          <a:xfrm>
            <a:off x="3073142" y="2486765"/>
            <a:ext cx="3602548" cy="0"/>
          </a:xfrm>
          <a:prstGeom prst="line">
            <a:avLst/>
          </a:prstGeom>
          <a:ln w="6350">
            <a:solidFill>
              <a:schemeClr val="bg1">
                <a:lumMod val="5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352D6AF7-DC9D-C34C-8A5B-B8A0E98BF774}"/>
              </a:ext>
            </a:extLst>
          </p:cNvPr>
          <p:cNvCxnSpPr>
            <a:cxnSpLocks/>
          </p:cNvCxnSpPr>
          <p:nvPr/>
        </p:nvCxnSpPr>
        <p:spPr>
          <a:xfrm flipV="1">
            <a:off x="1856509" y="5202256"/>
            <a:ext cx="4749904" cy="6542"/>
          </a:xfrm>
          <a:prstGeom prst="line">
            <a:avLst/>
          </a:prstGeom>
          <a:ln>
            <a:solidFill>
              <a:schemeClr val="bg1">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9ED57C2C-7343-6145-85FF-518BA5405CB6}"/>
              </a:ext>
            </a:extLst>
          </p:cNvPr>
          <p:cNvSpPr txBox="1"/>
          <p:nvPr/>
        </p:nvSpPr>
        <p:spPr>
          <a:xfrm>
            <a:off x="4572000" y="1337316"/>
            <a:ext cx="3963680" cy="338554"/>
          </a:xfrm>
          <a:prstGeom prst="rect">
            <a:avLst/>
          </a:prstGeom>
          <a:solidFill>
            <a:schemeClr val="accent6"/>
          </a:solidFill>
          <a:ln w="76200">
            <a:solidFill>
              <a:schemeClr val="accent6"/>
            </a:solidFill>
          </a:ln>
        </p:spPr>
        <p:txBody>
          <a:bodyPr wrap="square" rtlCol="0">
            <a:spAutoFit/>
          </a:bodyPr>
          <a:lstStyle/>
          <a:p>
            <a:pPr algn="ctr"/>
            <a:r>
              <a:rPr kumimoji="1" lang="en-US" altLang="ja-JP" sz="1600">
                <a:solidFill>
                  <a:schemeClr val="bg1"/>
                </a:solidFill>
                <a:latin typeface="Hiragino Maru Gothic Pro W4" panose="020F0400000000000000" pitchFamily="34" charset="-128"/>
                <a:ea typeface="Hiragino Maru Gothic Pro W4" panose="020F0400000000000000" pitchFamily="34" charset="-128"/>
              </a:rPr>
              <a:t>cf. Orbital image of the Solar system</a:t>
            </a:r>
            <a:endParaRPr kumimoji="1" lang="ja-JP" altLang="en-US" sz="1600">
              <a:solidFill>
                <a:schemeClr val="bg1"/>
              </a:solidFill>
              <a:latin typeface="Hiragino Maru Gothic Pro W4" panose="020F0400000000000000" pitchFamily="34" charset="-128"/>
              <a:ea typeface="Hiragino Maru Gothic Pro W4" panose="020F0400000000000000" pitchFamily="34" charset="-128"/>
            </a:endParaRPr>
          </a:p>
        </p:txBody>
      </p:sp>
      <p:cxnSp>
        <p:nvCxnSpPr>
          <p:cNvPr id="64" name="直線矢印コネクタ 63">
            <a:extLst>
              <a:ext uri="{FF2B5EF4-FFF2-40B4-BE49-F238E27FC236}">
                <a16:creationId xmlns:a16="http://schemas.microsoft.com/office/drawing/2014/main" id="{BB8BFB6E-D4CB-D54B-81E3-305DC3379287}"/>
              </a:ext>
            </a:extLst>
          </p:cNvPr>
          <p:cNvCxnSpPr/>
          <p:nvPr/>
        </p:nvCxnSpPr>
        <p:spPr>
          <a:xfrm flipV="1">
            <a:off x="6493241" y="2500622"/>
            <a:ext cx="0" cy="1410021"/>
          </a:xfrm>
          <a:prstGeom prst="straightConnector1">
            <a:avLst/>
          </a:prstGeom>
          <a:ln w="12700">
            <a:solidFill>
              <a:schemeClr val="accent6"/>
            </a:solidFill>
            <a:tailEnd type="triangle"/>
          </a:ln>
        </p:spPr>
        <p:style>
          <a:lnRef idx="1">
            <a:schemeClr val="dk1"/>
          </a:lnRef>
          <a:fillRef idx="0">
            <a:schemeClr val="dk1"/>
          </a:fillRef>
          <a:effectRef idx="0">
            <a:schemeClr val="dk1"/>
          </a:effectRef>
          <a:fontRef idx="minor">
            <a:schemeClr val="tx1"/>
          </a:fontRef>
        </p:style>
      </p:cxnSp>
      <p:sp>
        <p:nvSpPr>
          <p:cNvPr id="65" name="テキスト ボックス 64">
            <a:extLst>
              <a:ext uri="{FF2B5EF4-FFF2-40B4-BE49-F238E27FC236}">
                <a16:creationId xmlns:a16="http://schemas.microsoft.com/office/drawing/2014/main" id="{4C930905-32A2-0B47-B35F-1058AA9F6226}"/>
              </a:ext>
            </a:extLst>
          </p:cNvPr>
          <p:cNvSpPr txBox="1"/>
          <p:nvPr/>
        </p:nvSpPr>
        <p:spPr>
          <a:xfrm>
            <a:off x="6100883" y="2813849"/>
            <a:ext cx="760529" cy="307777"/>
          </a:xfrm>
          <a:prstGeom prst="rect">
            <a:avLst/>
          </a:prstGeom>
          <a:solidFill>
            <a:schemeClr val="bg1"/>
          </a:solidFill>
          <a:ln w="28575">
            <a:solidFill>
              <a:schemeClr val="accent6"/>
            </a:solidFill>
          </a:ln>
        </p:spPr>
        <p:txBody>
          <a:bodyPr wrap="none" rtlCol="0">
            <a:spAutoFit/>
          </a:bodyPr>
          <a:lstStyle/>
          <a:p>
            <a:r>
              <a:rPr kumimoji="1" lang="en-US" altLang="ja-JP" sz="1400">
                <a:solidFill>
                  <a:schemeClr val="accent6"/>
                </a:solidFill>
              </a:rPr>
              <a:t>19.2 AU</a:t>
            </a:r>
            <a:endParaRPr kumimoji="1" lang="ja-JP" altLang="en-US" sz="1400">
              <a:solidFill>
                <a:schemeClr val="accent6"/>
              </a:solidFill>
            </a:endParaRPr>
          </a:p>
        </p:txBody>
      </p:sp>
      <p:cxnSp>
        <p:nvCxnSpPr>
          <p:cNvPr id="74" name="直線矢印コネクタ 73">
            <a:extLst>
              <a:ext uri="{FF2B5EF4-FFF2-40B4-BE49-F238E27FC236}">
                <a16:creationId xmlns:a16="http://schemas.microsoft.com/office/drawing/2014/main" id="{123930A9-7610-D64C-88F3-5D2297C9B0CF}"/>
              </a:ext>
            </a:extLst>
          </p:cNvPr>
          <p:cNvCxnSpPr>
            <a:cxnSpLocks/>
          </p:cNvCxnSpPr>
          <p:nvPr/>
        </p:nvCxnSpPr>
        <p:spPr>
          <a:xfrm flipH="1">
            <a:off x="1640952" y="3859201"/>
            <a:ext cx="787640" cy="1273778"/>
          </a:xfrm>
          <a:prstGeom prst="straightConnector1">
            <a:avLst/>
          </a:prstGeom>
          <a:ln w="12700" cap="rnd">
            <a:solidFill>
              <a:schemeClr val="accent6"/>
            </a:solidFill>
            <a:headEnd type="oval"/>
            <a:tailEnd type="triangle"/>
          </a:ln>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B3C5A390-7958-0A40-9CE6-13D2A943390E}"/>
              </a:ext>
            </a:extLst>
          </p:cNvPr>
          <p:cNvSpPr txBox="1"/>
          <p:nvPr/>
        </p:nvSpPr>
        <p:spPr>
          <a:xfrm>
            <a:off x="1756098" y="4293836"/>
            <a:ext cx="760144" cy="307777"/>
          </a:xfrm>
          <a:prstGeom prst="rect">
            <a:avLst/>
          </a:prstGeom>
          <a:solidFill>
            <a:schemeClr val="bg1"/>
          </a:solidFill>
          <a:ln w="28575">
            <a:solidFill>
              <a:schemeClr val="accent6"/>
            </a:solidFill>
          </a:ln>
        </p:spPr>
        <p:txBody>
          <a:bodyPr wrap="none" rtlCol="0">
            <a:spAutoFit/>
          </a:bodyPr>
          <a:lstStyle/>
          <a:p>
            <a:r>
              <a:rPr kumimoji="1" lang="en-US" altLang="ja-JP" sz="1400">
                <a:solidFill>
                  <a:schemeClr val="accent6"/>
                </a:solidFill>
              </a:rPr>
              <a:t>15.3 AU</a:t>
            </a:r>
            <a:endParaRPr kumimoji="1" lang="ja-JP" altLang="en-US" sz="1400">
              <a:solidFill>
                <a:schemeClr val="accent6"/>
              </a:solidFill>
            </a:endParaRPr>
          </a:p>
        </p:txBody>
      </p:sp>
      <p:sp>
        <p:nvSpPr>
          <p:cNvPr id="36" name="テキスト ボックス 35">
            <a:extLst>
              <a:ext uri="{FF2B5EF4-FFF2-40B4-BE49-F238E27FC236}">
                <a16:creationId xmlns:a16="http://schemas.microsoft.com/office/drawing/2014/main" id="{0C5E0ECC-F71C-9443-818D-A2A6D42DC71D}"/>
              </a:ext>
            </a:extLst>
          </p:cNvPr>
          <p:cNvSpPr txBox="1"/>
          <p:nvPr/>
        </p:nvSpPr>
        <p:spPr>
          <a:xfrm>
            <a:off x="1463457" y="5671353"/>
            <a:ext cx="4023858" cy="830997"/>
          </a:xfrm>
          <a:prstGeom prst="rect">
            <a:avLst/>
          </a:prstGeom>
          <a:noFill/>
        </p:spPr>
        <p:txBody>
          <a:bodyPr wrap="none" rtlCol="0">
            <a:spAutoFit/>
          </a:bodyPr>
          <a:lstStyle/>
          <a:p>
            <a:r>
              <a:rPr kumimoji="1" lang="en-US" altLang="ja-JP" sz="1600">
                <a:latin typeface="Hiragino Maru Gothic Pro W4" panose="020F0400000000000000" pitchFamily="34" charset="-128"/>
                <a:ea typeface="Hiragino Maru Gothic Pro W4" panose="020F0400000000000000" pitchFamily="34" charset="-128"/>
              </a:rPr>
              <a:t>Orbital period</a:t>
            </a:r>
            <a:r>
              <a:rPr kumimoji="1" lang="ja-JP" altLang="en-US" sz="1600">
                <a:latin typeface="Hiragino Maru Gothic Pro W4" panose="020F0400000000000000" pitchFamily="34" charset="-128"/>
                <a:ea typeface="Hiragino Maru Gothic Pro W4" panose="020F0400000000000000" pitchFamily="34" charset="-128"/>
              </a:rPr>
              <a:t>　</a:t>
            </a:r>
            <a:r>
              <a:rPr kumimoji="1" lang="en-US" altLang="ja-JP" sz="1600">
                <a:latin typeface="Hiragino Maru Gothic Pro W4" panose="020F0400000000000000" pitchFamily="34" charset="-128"/>
                <a:ea typeface="Hiragino Maru Gothic Pro W4" panose="020F0400000000000000" pitchFamily="34" charset="-128"/>
              </a:rPr>
              <a:t>2896.35</a:t>
            </a:r>
            <a:r>
              <a:rPr kumimoji="1" lang="ja-JP" altLang="en-US" sz="1600">
                <a:latin typeface="Hiragino Maru Gothic Pro W4" panose="020F0400000000000000" pitchFamily="34" charset="-128"/>
                <a:ea typeface="Hiragino Maru Gothic Pro W4" panose="020F0400000000000000" pitchFamily="34" charset="-128"/>
              </a:rPr>
              <a:t> </a:t>
            </a:r>
            <a:r>
              <a:rPr kumimoji="1" lang="en-US" altLang="ja-JP" sz="1600">
                <a:latin typeface="Hiragino Maru Gothic Pro W4" panose="020F0400000000000000" pitchFamily="34" charset="-128"/>
                <a:ea typeface="Hiragino Maru Gothic Pro W4" panose="020F0400000000000000" pitchFamily="34" charset="-128"/>
              </a:rPr>
              <a:t>days</a:t>
            </a:r>
          </a:p>
          <a:p>
            <a:r>
              <a:rPr kumimoji="1" lang="en-US" altLang="ja-JP" sz="1600">
                <a:latin typeface="Hiragino Maru Gothic Pro W4" panose="020F0400000000000000" pitchFamily="34" charset="-128"/>
                <a:ea typeface="Hiragino Maru Gothic Pro W4" panose="020F0400000000000000" pitchFamily="34" charset="-128"/>
              </a:rPr>
              <a:t>Orbital eccentricity</a:t>
            </a:r>
            <a:r>
              <a:rPr kumimoji="1" lang="ja-JP" altLang="en-US" sz="1600">
                <a:latin typeface="Hiragino Maru Gothic Pro W4" panose="020F0400000000000000" pitchFamily="34" charset="-128"/>
                <a:ea typeface="Hiragino Maru Gothic Pro W4" panose="020F0400000000000000" pitchFamily="34" charset="-128"/>
              </a:rPr>
              <a:t>　</a:t>
            </a:r>
            <a:r>
              <a:rPr kumimoji="1" lang="en-US" altLang="ja-JP" sz="1600">
                <a:latin typeface="Hiragino Maru Gothic Pro W4" panose="020F0400000000000000" pitchFamily="34" charset="-128"/>
                <a:ea typeface="Hiragino Maru Gothic Pro W4" panose="020F0400000000000000" pitchFamily="34" charset="-128"/>
              </a:rPr>
              <a:t>0.8964</a:t>
            </a:r>
            <a:br>
              <a:rPr kumimoji="1" lang="en-US" altLang="ja-JP" sz="1600">
                <a:latin typeface="Hiragino Maru Gothic Pro W4" panose="020F0400000000000000" pitchFamily="34" charset="-128"/>
                <a:ea typeface="Hiragino Maru Gothic Pro W4" panose="020F0400000000000000" pitchFamily="34" charset="-128"/>
              </a:rPr>
            </a:br>
            <a:r>
              <a:rPr kumimoji="1" lang="en-US" altLang="ja-JP" sz="1600">
                <a:latin typeface="Hiragino Maru Gothic Pro W4" panose="020F0400000000000000" pitchFamily="34" charset="-128"/>
                <a:ea typeface="Hiragino Maru Gothic Pro W4" panose="020F0400000000000000" pitchFamily="34" charset="-128"/>
              </a:rPr>
              <a:t>			</a:t>
            </a:r>
            <a:r>
              <a:rPr kumimoji="1" lang="en-US" altLang="ja-JP" sz="1200">
                <a:latin typeface="Hiragino Maru Gothic Pro W4" panose="020F0400000000000000" pitchFamily="34" charset="-128"/>
                <a:ea typeface="Hiragino Maru Gothic Pro W4" panose="020F0400000000000000" pitchFamily="34" charset="-128"/>
              </a:rPr>
              <a:t>〜Size of the orbit of the Uranus</a:t>
            </a:r>
          </a:p>
        </p:txBody>
      </p:sp>
      <p:sp>
        <p:nvSpPr>
          <p:cNvPr id="3" name="テキスト ボックス 2">
            <a:extLst>
              <a:ext uri="{FF2B5EF4-FFF2-40B4-BE49-F238E27FC236}">
                <a16:creationId xmlns:a16="http://schemas.microsoft.com/office/drawing/2014/main" id="{BE05BCAA-5533-DE4F-A4F8-E0F73A8AE5D6}"/>
              </a:ext>
            </a:extLst>
          </p:cNvPr>
          <p:cNvSpPr txBox="1"/>
          <p:nvPr/>
        </p:nvSpPr>
        <p:spPr>
          <a:xfrm>
            <a:off x="6188659" y="2172382"/>
            <a:ext cx="668581" cy="292388"/>
          </a:xfrm>
          <a:prstGeom prst="rect">
            <a:avLst/>
          </a:prstGeom>
          <a:solidFill>
            <a:schemeClr val="bg1"/>
          </a:solidFill>
        </p:spPr>
        <p:txBody>
          <a:bodyPr wrap="none" rtlCol="0">
            <a:spAutoFit/>
          </a:bodyPr>
          <a:lstStyle/>
          <a:p>
            <a:r>
              <a:rPr kumimoji="1" lang="en-US" altLang="ja-JP" sz="1300"/>
              <a:t>Uranus</a:t>
            </a:r>
            <a:endParaRPr kumimoji="1" lang="ja-JP" altLang="en-US" sz="1300"/>
          </a:p>
        </p:txBody>
      </p:sp>
      <p:sp>
        <p:nvSpPr>
          <p:cNvPr id="26" name="テキスト ボックス 25">
            <a:extLst>
              <a:ext uri="{FF2B5EF4-FFF2-40B4-BE49-F238E27FC236}">
                <a16:creationId xmlns:a16="http://schemas.microsoft.com/office/drawing/2014/main" id="{577E3C44-AAF9-154D-AB89-B6C7BBC75ED8}"/>
              </a:ext>
            </a:extLst>
          </p:cNvPr>
          <p:cNvSpPr txBox="1"/>
          <p:nvPr/>
        </p:nvSpPr>
        <p:spPr>
          <a:xfrm>
            <a:off x="7547559" y="1816782"/>
            <a:ext cx="778675" cy="292388"/>
          </a:xfrm>
          <a:prstGeom prst="rect">
            <a:avLst/>
          </a:prstGeom>
          <a:solidFill>
            <a:schemeClr val="bg1"/>
          </a:solidFill>
        </p:spPr>
        <p:txBody>
          <a:bodyPr wrap="none" rtlCol="0">
            <a:spAutoFit/>
          </a:bodyPr>
          <a:lstStyle/>
          <a:p>
            <a:r>
              <a:rPr kumimoji="1" lang="en-US" altLang="ja-JP" sz="1300"/>
              <a:t>Neptune</a:t>
            </a:r>
            <a:endParaRPr kumimoji="1" lang="ja-JP" altLang="en-US" sz="1300"/>
          </a:p>
        </p:txBody>
      </p:sp>
      <p:sp>
        <p:nvSpPr>
          <p:cNvPr id="27" name="テキスト ボックス 26">
            <a:extLst>
              <a:ext uri="{FF2B5EF4-FFF2-40B4-BE49-F238E27FC236}">
                <a16:creationId xmlns:a16="http://schemas.microsoft.com/office/drawing/2014/main" id="{3F78D884-7C37-5E4F-99DA-898E72BA0EB8}"/>
              </a:ext>
            </a:extLst>
          </p:cNvPr>
          <p:cNvSpPr txBox="1"/>
          <p:nvPr/>
        </p:nvSpPr>
        <p:spPr>
          <a:xfrm>
            <a:off x="5290137" y="3405929"/>
            <a:ext cx="528093" cy="292388"/>
          </a:xfrm>
          <a:prstGeom prst="rect">
            <a:avLst/>
          </a:prstGeom>
          <a:solidFill>
            <a:schemeClr val="bg1"/>
          </a:solidFill>
        </p:spPr>
        <p:txBody>
          <a:bodyPr wrap="none" rtlCol="0">
            <a:spAutoFit/>
          </a:bodyPr>
          <a:lstStyle/>
          <a:p>
            <a:r>
              <a:rPr kumimoji="1" lang="en-US" altLang="ja-JP" sz="1300"/>
              <a:t>Mars</a:t>
            </a:r>
            <a:endParaRPr kumimoji="1" lang="ja-JP" altLang="en-US" sz="1300"/>
          </a:p>
        </p:txBody>
      </p:sp>
      <p:sp>
        <p:nvSpPr>
          <p:cNvPr id="28" name="テキスト ボックス 27">
            <a:extLst>
              <a:ext uri="{FF2B5EF4-FFF2-40B4-BE49-F238E27FC236}">
                <a16:creationId xmlns:a16="http://schemas.microsoft.com/office/drawing/2014/main" id="{869CE026-7C6F-AB40-A94C-EAA723917DF5}"/>
              </a:ext>
            </a:extLst>
          </p:cNvPr>
          <p:cNvSpPr txBox="1"/>
          <p:nvPr/>
        </p:nvSpPr>
        <p:spPr>
          <a:xfrm>
            <a:off x="5184776" y="3644042"/>
            <a:ext cx="608565" cy="292388"/>
          </a:xfrm>
          <a:prstGeom prst="rect">
            <a:avLst/>
          </a:prstGeom>
          <a:solidFill>
            <a:schemeClr val="bg1"/>
          </a:solidFill>
        </p:spPr>
        <p:txBody>
          <a:bodyPr wrap="none" rtlCol="0">
            <a:spAutoFit/>
          </a:bodyPr>
          <a:lstStyle/>
          <a:p>
            <a:r>
              <a:rPr kumimoji="1" lang="en-US" altLang="ja-JP" sz="1300"/>
              <a:t>Jupter</a:t>
            </a:r>
            <a:endParaRPr kumimoji="1" lang="ja-JP" altLang="en-US" sz="1300"/>
          </a:p>
        </p:txBody>
      </p:sp>
      <p:sp>
        <p:nvSpPr>
          <p:cNvPr id="29" name="テキスト ボックス 28">
            <a:extLst>
              <a:ext uri="{FF2B5EF4-FFF2-40B4-BE49-F238E27FC236}">
                <a16:creationId xmlns:a16="http://schemas.microsoft.com/office/drawing/2014/main" id="{542686FD-5907-4B45-8BD9-2381ADC1904C}"/>
              </a:ext>
            </a:extLst>
          </p:cNvPr>
          <p:cNvSpPr txBox="1"/>
          <p:nvPr/>
        </p:nvSpPr>
        <p:spPr>
          <a:xfrm>
            <a:off x="5466198" y="4371235"/>
            <a:ext cx="545790" cy="292388"/>
          </a:xfrm>
          <a:prstGeom prst="rect">
            <a:avLst/>
          </a:prstGeom>
          <a:solidFill>
            <a:schemeClr val="bg1"/>
          </a:solidFill>
        </p:spPr>
        <p:txBody>
          <a:bodyPr wrap="none" rtlCol="0">
            <a:spAutoFit/>
          </a:bodyPr>
          <a:lstStyle/>
          <a:p>
            <a:r>
              <a:rPr kumimoji="1" lang="en-US" altLang="ja-JP" sz="1300"/>
              <a:t>Earth</a:t>
            </a:r>
            <a:endParaRPr kumimoji="1" lang="ja-JP" altLang="en-US" sz="1300"/>
          </a:p>
        </p:txBody>
      </p:sp>
      <p:sp>
        <p:nvSpPr>
          <p:cNvPr id="31" name="テキスト ボックス 30">
            <a:extLst>
              <a:ext uri="{FF2B5EF4-FFF2-40B4-BE49-F238E27FC236}">
                <a16:creationId xmlns:a16="http://schemas.microsoft.com/office/drawing/2014/main" id="{F8E941AD-B7A3-5E40-A68F-3A854147A6FA}"/>
              </a:ext>
            </a:extLst>
          </p:cNvPr>
          <p:cNvSpPr txBox="1"/>
          <p:nvPr/>
        </p:nvSpPr>
        <p:spPr>
          <a:xfrm>
            <a:off x="6943157" y="4454219"/>
            <a:ext cx="630365" cy="292388"/>
          </a:xfrm>
          <a:prstGeom prst="rect">
            <a:avLst/>
          </a:prstGeom>
          <a:solidFill>
            <a:schemeClr val="bg1"/>
          </a:solidFill>
        </p:spPr>
        <p:txBody>
          <a:bodyPr wrap="none" rtlCol="0">
            <a:spAutoFit/>
          </a:bodyPr>
          <a:lstStyle/>
          <a:p>
            <a:r>
              <a:rPr kumimoji="1" lang="en-US" altLang="ja-JP" sz="1300"/>
              <a:t>Saturn</a:t>
            </a:r>
            <a:endParaRPr kumimoji="1" lang="ja-JP" altLang="en-US" sz="1300"/>
          </a:p>
        </p:txBody>
      </p:sp>
      <p:sp>
        <p:nvSpPr>
          <p:cNvPr id="32" name="テキスト ボックス 31">
            <a:extLst>
              <a:ext uri="{FF2B5EF4-FFF2-40B4-BE49-F238E27FC236}">
                <a16:creationId xmlns:a16="http://schemas.microsoft.com/office/drawing/2014/main" id="{F76AC3F1-AC85-9B4B-B895-E10B19C10061}"/>
              </a:ext>
            </a:extLst>
          </p:cNvPr>
          <p:cNvSpPr txBox="1"/>
          <p:nvPr/>
        </p:nvSpPr>
        <p:spPr>
          <a:xfrm>
            <a:off x="6051555" y="4703636"/>
            <a:ext cx="1056764" cy="292388"/>
          </a:xfrm>
          <a:prstGeom prst="rect">
            <a:avLst/>
          </a:prstGeom>
          <a:solidFill>
            <a:schemeClr val="bg1"/>
          </a:solidFill>
        </p:spPr>
        <p:txBody>
          <a:bodyPr wrap="none" rtlCol="0">
            <a:spAutoFit/>
          </a:bodyPr>
          <a:lstStyle/>
          <a:p>
            <a:r>
              <a:rPr kumimoji="1" lang="en-US" altLang="ja-JP" sz="1300"/>
              <a:t>Asteroid belt</a:t>
            </a:r>
            <a:endParaRPr kumimoji="1" lang="ja-JP" altLang="en-US" sz="1300"/>
          </a:p>
        </p:txBody>
      </p:sp>
      <p:sp>
        <p:nvSpPr>
          <p:cNvPr id="33" name="テキスト ボックス 32">
            <a:extLst>
              <a:ext uri="{FF2B5EF4-FFF2-40B4-BE49-F238E27FC236}">
                <a16:creationId xmlns:a16="http://schemas.microsoft.com/office/drawing/2014/main" id="{D76090F4-2525-934D-A650-D586E497DFE1}"/>
              </a:ext>
            </a:extLst>
          </p:cNvPr>
          <p:cNvSpPr txBox="1"/>
          <p:nvPr/>
        </p:nvSpPr>
        <p:spPr>
          <a:xfrm>
            <a:off x="7210921" y="3076696"/>
            <a:ext cx="1064843" cy="292388"/>
          </a:xfrm>
          <a:prstGeom prst="rect">
            <a:avLst/>
          </a:prstGeom>
          <a:solidFill>
            <a:schemeClr val="bg1"/>
          </a:solidFill>
        </p:spPr>
        <p:txBody>
          <a:bodyPr wrap="none" rtlCol="0">
            <a:spAutoFit/>
          </a:bodyPr>
          <a:lstStyle/>
          <a:p>
            <a:r>
              <a:rPr kumimoji="1" lang="en-US" altLang="ja-JP" sz="1300">
                <a:solidFill>
                  <a:srgbClr val="FF0000"/>
                </a:solidFill>
              </a:rPr>
              <a:t>Comet Encke</a:t>
            </a:r>
            <a:endParaRPr kumimoji="1" lang="ja-JP" altLang="en-US" sz="1300">
              <a:solidFill>
                <a:srgbClr val="FF0000"/>
              </a:solidFill>
            </a:endParaRPr>
          </a:p>
        </p:txBody>
      </p:sp>
      <p:sp>
        <p:nvSpPr>
          <p:cNvPr id="34" name="テキスト ボックス 33">
            <a:extLst>
              <a:ext uri="{FF2B5EF4-FFF2-40B4-BE49-F238E27FC236}">
                <a16:creationId xmlns:a16="http://schemas.microsoft.com/office/drawing/2014/main" id="{84D670E3-67F5-4E43-B69B-8ED2696F8CDB}"/>
              </a:ext>
            </a:extLst>
          </p:cNvPr>
          <p:cNvSpPr txBox="1"/>
          <p:nvPr/>
        </p:nvSpPr>
        <p:spPr>
          <a:xfrm>
            <a:off x="7639742" y="3758704"/>
            <a:ext cx="1504258" cy="307777"/>
          </a:xfrm>
          <a:prstGeom prst="rect">
            <a:avLst/>
          </a:prstGeom>
          <a:solidFill>
            <a:schemeClr val="bg1"/>
          </a:solidFill>
        </p:spPr>
        <p:txBody>
          <a:bodyPr wrap="none" rtlCol="0">
            <a:spAutoFit/>
          </a:bodyPr>
          <a:lstStyle/>
          <a:p>
            <a:r>
              <a:rPr kumimoji="1" lang="en-US" altLang="ja-JP" sz="1300">
                <a:solidFill>
                  <a:srgbClr val="FF0000"/>
                </a:solidFill>
              </a:rPr>
              <a:t>Comet </a:t>
            </a:r>
            <a:r>
              <a:rPr lang="en" altLang="ja-JP" sz="1400">
                <a:solidFill>
                  <a:srgbClr val="FF0000"/>
                </a:solidFill>
              </a:rPr>
              <a:t>PANSTARRS</a:t>
            </a:r>
            <a:endParaRPr kumimoji="1" lang="ja-JP" altLang="en-US" sz="1300">
              <a:solidFill>
                <a:srgbClr val="FF0000"/>
              </a:solidFill>
            </a:endParaRPr>
          </a:p>
        </p:txBody>
      </p:sp>
      <p:sp>
        <p:nvSpPr>
          <p:cNvPr id="35" name="テキスト ボックス 34">
            <a:extLst>
              <a:ext uri="{FF2B5EF4-FFF2-40B4-BE49-F238E27FC236}">
                <a16:creationId xmlns:a16="http://schemas.microsoft.com/office/drawing/2014/main" id="{98252710-DC4B-2543-BAA2-938AE7732EA8}"/>
              </a:ext>
            </a:extLst>
          </p:cNvPr>
          <p:cNvSpPr txBox="1"/>
          <p:nvPr/>
        </p:nvSpPr>
        <p:spPr>
          <a:xfrm>
            <a:off x="5930433" y="5251414"/>
            <a:ext cx="868892" cy="292388"/>
          </a:xfrm>
          <a:prstGeom prst="rect">
            <a:avLst/>
          </a:prstGeom>
          <a:solidFill>
            <a:schemeClr val="bg1"/>
          </a:solidFill>
        </p:spPr>
        <p:txBody>
          <a:bodyPr wrap="none" rtlCol="0">
            <a:spAutoFit/>
          </a:bodyPr>
          <a:lstStyle/>
          <a:p>
            <a:r>
              <a:rPr kumimoji="1" lang="en-US" altLang="ja-JP" sz="1300">
                <a:solidFill>
                  <a:srgbClr val="FF0000"/>
                </a:solidFill>
              </a:rPr>
              <a:t>1P/Halley </a:t>
            </a:r>
            <a:endParaRPr kumimoji="1" lang="ja-JP" altLang="en-US" sz="1300">
              <a:solidFill>
                <a:srgbClr val="FF0000"/>
              </a:solidFill>
            </a:endParaRPr>
          </a:p>
        </p:txBody>
      </p:sp>
    </p:spTree>
    <p:extLst>
      <p:ext uri="{BB962C8B-B14F-4D97-AF65-F5344CB8AC3E}">
        <p14:creationId xmlns:p14="http://schemas.microsoft.com/office/powerpoint/2010/main" val="1693289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160638" y="365127"/>
            <a:ext cx="8983362" cy="425706"/>
          </a:xfrm>
        </p:spPr>
        <p:txBody>
          <a:bodyPr>
            <a:noAutofit/>
          </a:bodyPr>
          <a:lstStyle/>
          <a:p>
            <a:pPr algn="ctr"/>
            <a:r>
              <a:rPr kumimoji="1" lang="en-US" altLang="ja-JP" sz="2800" dirty="0">
                <a:latin typeface="+mn-ea"/>
                <a:ea typeface="+mn-ea"/>
              </a:rPr>
              <a:t>Los velocity and its dispersion</a:t>
            </a:r>
            <a:endParaRPr kumimoji="1" lang="ja-JP" altLang="en-US" sz="2800">
              <a:latin typeface="+mn-ea"/>
              <a:ea typeface="+mn-ea"/>
            </a:endParaRPr>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37</a:t>
            </a:fld>
            <a:endParaRPr kumimoji="1" lang="ja-JP" altLang="en-US"/>
          </a:p>
        </p:txBody>
      </p:sp>
      <p:sp>
        <p:nvSpPr>
          <p:cNvPr id="35" name="テキスト ボックス 34">
            <a:extLst>
              <a:ext uri="{FF2B5EF4-FFF2-40B4-BE49-F238E27FC236}">
                <a16:creationId xmlns:a16="http://schemas.microsoft.com/office/drawing/2014/main" id="{8E2D0010-F2F3-1445-885F-B5DBB95FA62F}"/>
              </a:ext>
            </a:extLst>
          </p:cNvPr>
          <p:cNvSpPr txBox="1"/>
          <p:nvPr/>
        </p:nvSpPr>
        <p:spPr>
          <a:xfrm>
            <a:off x="5027124" y="1345150"/>
            <a:ext cx="3773790" cy="830997"/>
          </a:xfrm>
          <a:prstGeom prst="rect">
            <a:avLst/>
          </a:prstGeom>
          <a:noFill/>
        </p:spPr>
        <p:txBody>
          <a:bodyPr wrap="square">
            <a:spAutoFit/>
          </a:bodyPr>
          <a:lstStyle/>
          <a:p>
            <a:pPr marL="285750" indent="-285750">
              <a:buFont typeface="Wingdings" pitchFamily="2" charset="2"/>
              <a:buChar char="n"/>
            </a:pPr>
            <a:r>
              <a:rPr kumimoji="1" lang="en-US" altLang="ja-JP" sz="1600" dirty="0">
                <a:latin typeface="+mn-ea"/>
              </a:rPr>
              <a:t> Fitting parameters are observed averaged over the axisymmetric region of the shock cone.</a:t>
            </a:r>
          </a:p>
        </p:txBody>
      </p:sp>
      <p:grpSp>
        <p:nvGrpSpPr>
          <p:cNvPr id="9" name="グループ化 8">
            <a:extLst>
              <a:ext uri="{FF2B5EF4-FFF2-40B4-BE49-F238E27FC236}">
                <a16:creationId xmlns:a16="http://schemas.microsoft.com/office/drawing/2014/main" id="{D5A4F1C3-D241-D34E-B9B9-C5B63D249DAA}"/>
              </a:ext>
            </a:extLst>
          </p:cNvPr>
          <p:cNvGrpSpPr/>
          <p:nvPr/>
        </p:nvGrpSpPr>
        <p:grpSpPr>
          <a:xfrm>
            <a:off x="452592" y="1107582"/>
            <a:ext cx="4159574" cy="5582256"/>
            <a:chOff x="246528" y="1107582"/>
            <a:chExt cx="4159574" cy="5582256"/>
          </a:xfrm>
        </p:grpSpPr>
        <p:pic>
          <p:nvPicPr>
            <p:cNvPr id="37" name="図 36">
              <a:extLst>
                <a:ext uri="{FF2B5EF4-FFF2-40B4-BE49-F238E27FC236}">
                  <a16:creationId xmlns:a16="http://schemas.microsoft.com/office/drawing/2014/main" id="{848241BD-B335-E442-8754-B1A3F3D75759}"/>
                </a:ext>
              </a:extLst>
            </p:cNvPr>
            <p:cNvPicPr>
              <a:picLocks noChangeAspect="1"/>
            </p:cNvPicPr>
            <p:nvPr/>
          </p:nvPicPr>
          <p:blipFill rotWithShape="1">
            <a:blip r:embed="rId3"/>
            <a:srcRect t="63170"/>
            <a:stretch/>
          </p:blipFill>
          <p:spPr>
            <a:xfrm>
              <a:off x="562748" y="4258181"/>
              <a:ext cx="2814262" cy="1793077"/>
            </a:xfrm>
            <a:prstGeom prst="rect">
              <a:avLst/>
            </a:prstGeom>
          </p:spPr>
        </p:pic>
        <p:grpSp>
          <p:nvGrpSpPr>
            <p:cNvPr id="8" name="グループ化 7">
              <a:extLst>
                <a:ext uri="{FF2B5EF4-FFF2-40B4-BE49-F238E27FC236}">
                  <a16:creationId xmlns:a16="http://schemas.microsoft.com/office/drawing/2014/main" id="{7B0D3434-BA0B-D345-A045-59EC47D24DAF}"/>
                </a:ext>
              </a:extLst>
            </p:cNvPr>
            <p:cNvGrpSpPr/>
            <p:nvPr/>
          </p:nvGrpSpPr>
          <p:grpSpPr>
            <a:xfrm>
              <a:off x="246528" y="1107582"/>
              <a:ext cx="4159574" cy="5582256"/>
              <a:chOff x="246528" y="1107582"/>
              <a:chExt cx="4159574" cy="5582256"/>
            </a:xfrm>
          </p:grpSpPr>
          <p:grpSp>
            <p:nvGrpSpPr>
              <p:cNvPr id="6" name="グループ化 5">
                <a:extLst>
                  <a:ext uri="{FF2B5EF4-FFF2-40B4-BE49-F238E27FC236}">
                    <a16:creationId xmlns:a16="http://schemas.microsoft.com/office/drawing/2014/main" id="{6965CEF8-6431-484C-B716-7C451B1AC9F0}"/>
                  </a:ext>
                </a:extLst>
              </p:cNvPr>
              <p:cNvGrpSpPr/>
              <p:nvPr/>
            </p:nvGrpSpPr>
            <p:grpSpPr>
              <a:xfrm>
                <a:off x="272286" y="1107582"/>
                <a:ext cx="4133816" cy="5566460"/>
                <a:chOff x="195012" y="1378041"/>
                <a:chExt cx="4133816" cy="5566460"/>
              </a:xfrm>
            </p:grpSpPr>
            <p:grpSp>
              <p:nvGrpSpPr>
                <p:cNvPr id="21" name="グループ化 20">
                  <a:extLst>
                    <a:ext uri="{FF2B5EF4-FFF2-40B4-BE49-F238E27FC236}">
                      <a16:creationId xmlns:a16="http://schemas.microsoft.com/office/drawing/2014/main" id="{F5AF4866-1BA0-0846-B0A7-1670357E5A79}"/>
                    </a:ext>
                  </a:extLst>
                </p:cNvPr>
                <p:cNvGrpSpPr>
                  <a:grpSpLocks noChangeAspect="1"/>
                </p:cNvGrpSpPr>
                <p:nvPr/>
              </p:nvGrpSpPr>
              <p:grpSpPr>
                <a:xfrm>
                  <a:off x="1144441" y="1378041"/>
                  <a:ext cx="3184387" cy="4391188"/>
                  <a:chOff x="4289581" y="4146885"/>
                  <a:chExt cx="1642860" cy="2265462"/>
                </a:xfrm>
              </p:grpSpPr>
              <p:pic>
                <p:nvPicPr>
                  <p:cNvPr id="22" name="図 21">
                    <a:extLst>
                      <a:ext uri="{FF2B5EF4-FFF2-40B4-BE49-F238E27FC236}">
                        <a16:creationId xmlns:a16="http://schemas.microsoft.com/office/drawing/2014/main" id="{38EA9083-4A09-2B42-9B67-D6372F4B58B4}"/>
                      </a:ext>
                    </a:extLst>
                  </p:cNvPr>
                  <p:cNvPicPr>
                    <a:picLocks noChangeAspect="1"/>
                  </p:cNvPicPr>
                  <p:nvPr/>
                </p:nvPicPr>
                <p:blipFill rotWithShape="1">
                  <a:blip r:embed="rId3"/>
                  <a:srcRect b="42180"/>
                  <a:stretch/>
                </p:blipFill>
                <p:spPr>
                  <a:xfrm>
                    <a:off x="4289581" y="4146885"/>
                    <a:ext cx="1451908" cy="1452276"/>
                  </a:xfrm>
                  <a:prstGeom prst="rect">
                    <a:avLst/>
                  </a:prstGeom>
                </p:spPr>
              </p:pic>
              <p:grpSp>
                <p:nvGrpSpPr>
                  <p:cNvPr id="23" name="グループ化 22">
                    <a:extLst>
                      <a:ext uri="{FF2B5EF4-FFF2-40B4-BE49-F238E27FC236}">
                        <a16:creationId xmlns:a16="http://schemas.microsoft.com/office/drawing/2014/main" id="{464637F9-1EF5-1C40-A1B5-3417C16D0A24}"/>
                      </a:ext>
                    </a:extLst>
                  </p:cNvPr>
                  <p:cNvGrpSpPr/>
                  <p:nvPr/>
                </p:nvGrpSpPr>
                <p:grpSpPr>
                  <a:xfrm rot="15219506">
                    <a:off x="5427870" y="4619031"/>
                    <a:ext cx="475001" cy="534140"/>
                    <a:chOff x="3493873" y="1896233"/>
                    <a:chExt cx="882206" cy="1010144"/>
                  </a:xfrm>
                </p:grpSpPr>
                <p:pic>
                  <p:nvPicPr>
                    <p:cNvPr id="29" name="グラフィックス 28" descr="衛星 単色塗りつぶし">
                      <a:extLst>
                        <a:ext uri="{FF2B5EF4-FFF2-40B4-BE49-F238E27FC236}">
                          <a16:creationId xmlns:a16="http://schemas.microsoft.com/office/drawing/2014/main" id="{94DCAD5A-FD22-5D4B-B7F6-1DAA6529853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45" t="1" b="4213"/>
                    <a:stretch/>
                  </p:blipFill>
                  <p:spPr>
                    <a:xfrm rot="19998750">
                      <a:off x="3493873" y="1896233"/>
                      <a:ext cx="882206" cy="852546"/>
                    </a:xfrm>
                    <a:prstGeom prst="rect">
                      <a:avLst/>
                    </a:prstGeom>
                  </p:spPr>
                </p:pic>
                <p:sp>
                  <p:nvSpPr>
                    <p:cNvPr id="30" name="三角形 29">
                      <a:extLst>
                        <a:ext uri="{FF2B5EF4-FFF2-40B4-BE49-F238E27FC236}">
                          <a16:creationId xmlns:a16="http://schemas.microsoft.com/office/drawing/2014/main" id="{457E66E3-7620-B44A-9B5A-9C09E0AE85CC}"/>
                        </a:ext>
                      </a:extLst>
                    </p:cNvPr>
                    <p:cNvSpPr/>
                    <p:nvPr/>
                  </p:nvSpPr>
                  <p:spPr>
                    <a:xfrm rot="4846528">
                      <a:off x="3640074" y="2355824"/>
                      <a:ext cx="547980" cy="5531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8E74BC19-970D-C54D-B8E0-665726CA478E}"/>
                      </a:ext>
                    </a:extLst>
                  </p:cNvPr>
                  <p:cNvGrpSpPr/>
                  <p:nvPr/>
                </p:nvGrpSpPr>
                <p:grpSpPr>
                  <a:xfrm rot="15219506">
                    <a:off x="5407252" y="5904257"/>
                    <a:ext cx="474999" cy="541181"/>
                    <a:chOff x="3763119" y="972392"/>
                    <a:chExt cx="882206" cy="1023470"/>
                  </a:xfrm>
                </p:grpSpPr>
                <p:pic>
                  <p:nvPicPr>
                    <p:cNvPr id="27" name="グラフィックス 26" descr="衛星 単色塗りつぶし">
                      <a:extLst>
                        <a:ext uri="{FF2B5EF4-FFF2-40B4-BE49-F238E27FC236}">
                          <a16:creationId xmlns:a16="http://schemas.microsoft.com/office/drawing/2014/main" id="{F3C1757F-A004-1442-B973-C4958681E63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45" t="1" b="4213"/>
                    <a:stretch/>
                  </p:blipFill>
                  <p:spPr>
                    <a:xfrm rot="19998750">
                      <a:off x="3763119" y="972392"/>
                      <a:ext cx="882206" cy="852546"/>
                    </a:xfrm>
                    <a:prstGeom prst="rect">
                      <a:avLst/>
                    </a:prstGeom>
                  </p:spPr>
                </p:pic>
                <p:sp>
                  <p:nvSpPr>
                    <p:cNvPr id="28" name="三角形 27">
                      <a:extLst>
                        <a:ext uri="{FF2B5EF4-FFF2-40B4-BE49-F238E27FC236}">
                          <a16:creationId xmlns:a16="http://schemas.microsoft.com/office/drawing/2014/main" id="{11F2ED02-F794-CB48-8067-6FE31896BFB8}"/>
                        </a:ext>
                      </a:extLst>
                    </p:cNvPr>
                    <p:cNvSpPr/>
                    <p:nvPr/>
                  </p:nvSpPr>
                  <p:spPr>
                    <a:xfrm rot="4846528">
                      <a:off x="3902254" y="1445309"/>
                      <a:ext cx="547980" cy="5531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 name="直線コネクタ 24">
                    <a:extLst>
                      <a:ext uri="{FF2B5EF4-FFF2-40B4-BE49-F238E27FC236}">
                        <a16:creationId xmlns:a16="http://schemas.microsoft.com/office/drawing/2014/main" id="{59DAFD2E-550A-8C44-883F-262AD76BB23E}"/>
                      </a:ext>
                    </a:extLst>
                  </p:cNvPr>
                  <p:cNvCxnSpPr>
                    <a:cxnSpLocks/>
                  </p:cNvCxnSpPr>
                  <p:nvPr/>
                </p:nvCxnSpPr>
                <p:spPr>
                  <a:xfrm flipH="1">
                    <a:off x="4971655" y="4883561"/>
                    <a:ext cx="532969" cy="0"/>
                  </a:xfrm>
                  <a:prstGeom prst="line">
                    <a:avLst/>
                  </a:prstGeom>
                  <a:ln w="15875">
                    <a:solidFill>
                      <a:schemeClr val="bg1">
                        <a:lumMod val="5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5D25790-67B5-7C4E-BE2D-007ACD82E4E3}"/>
                      </a:ext>
                    </a:extLst>
                  </p:cNvPr>
                  <p:cNvCxnSpPr>
                    <a:cxnSpLocks/>
                  </p:cNvCxnSpPr>
                  <p:nvPr/>
                </p:nvCxnSpPr>
                <p:spPr>
                  <a:xfrm flipH="1" flipV="1">
                    <a:off x="4988148" y="6168205"/>
                    <a:ext cx="516476" cy="1188"/>
                  </a:xfrm>
                  <a:prstGeom prst="line">
                    <a:avLst/>
                  </a:prstGeom>
                  <a:ln w="15875">
                    <a:solidFill>
                      <a:schemeClr val="bg1">
                        <a:lumMod val="50000"/>
                      </a:schemeClr>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3" name="円/楕円 2">
                  <a:extLst>
                    <a:ext uri="{FF2B5EF4-FFF2-40B4-BE49-F238E27FC236}">
                      <a16:creationId xmlns:a16="http://schemas.microsoft.com/office/drawing/2014/main" id="{F9B14027-1142-9748-8A4E-AC604F050A25}"/>
                    </a:ext>
                  </a:extLst>
                </p:cNvPr>
                <p:cNvSpPr>
                  <a:spLocks noChangeAspect="1"/>
                </p:cNvSpPr>
                <p:nvPr/>
              </p:nvSpPr>
              <p:spPr>
                <a:xfrm>
                  <a:off x="1538217" y="2446985"/>
                  <a:ext cx="787179" cy="787179"/>
                </a:xfrm>
                <a:prstGeom prst="ellipse">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a:p>
              </p:txBody>
            </p:sp>
            <p:sp>
              <p:nvSpPr>
                <p:cNvPr id="32" name="円/楕円 31">
                  <a:extLst>
                    <a:ext uri="{FF2B5EF4-FFF2-40B4-BE49-F238E27FC236}">
                      <a16:creationId xmlns:a16="http://schemas.microsoft.com/office/drawing/2014/main" id="{1046EF08-E602-AB4C-ABF3-9BAA06518CF3}"/>
                    </a:ext>
                  </a:extLst>
                </p:cNvPr>
                <p:cNvSpPr>
                  <a:spLocks noChangeAspect="1"/>
                </p:cNvSpPr>
                <p:nvPr/>
              </p:nvSpPr>
              <p:spPr>
                <a:xfrm>
                  <a:off x="195012" y="2615483"/>
                  <a:ext cx="450181" cy="450181"/>
                </a:xfrm>
                <a:prstGeom prst="ellipse">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700"/>
                </a:p>
              </p:txBody>
            </p:sp>
            <p:sp>
              <p:nvSpPr>
                <p:cNvPr id="33" name="円/楕円 32">
                  <a:extLst>
                    <a:ext uri="{FF2B5EF4-FFF2-40B4-BE49-F238E27FC236}">
                      <a16:creationId xmlns:a16="http://schemas.microsoft.com/office/drawing/2014/main" id="{752488B8-8CE7-B040-827A-81715147A07B}"/>
                    </a:ext>
                  </a:extLst>
                </p:cNvPr>
                <p:cNvSpPr>
                  <a:spLocks noChangeAspect="1"/>
                </p:cNvSpPr>
                <p:nvPr/>
              </p:nvSpPr>
              <p:spPr>
                <a:xfrm>
                  <a:off x="1748844" y="6494320"/>
                  <a:ext cx="450181" cy="450181"/>
                </a:xfrm>
                <a:prstGeom prst="ellipse">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700"/>
                </a:p>
              </p:txBody>
            </p:sp>
            <p:sp>
              <p:nvSpPr>
                <p:cNvPr id="34" name="円/楕円 33">
                  <a:extLst>
                    <a:ext uri="{FF2B5EF4-FFF2-40B4-BE49-F238E27FC236}">
                      <a16:creationId xmlns:a16="http://schemas.microsoft.com/office/drawing/2014/main" id="{F4561203-9975-E444-B721-A537CC984D0C}"/>
                    </a:ext>
                  </a:extLst>
                </p:cNvPr>
                <p:cNvSpPr>
                  <a:spLocks noChangeAspect="1"/>
                </p:cNvSpPr>
                <p:nvPr/>
              </p:nvSpPr>
              <p:spPr>
                <a:xfrm>
                  <a:off x="1563620" y="5086371"/>
                  <a:ext cx="787179" cy="787179"/>
                </a:xfrm>
                <a:prstGeom prst="ellipse">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a:p>
              </p:txBody>
            </p:sp>
          </p:grpSp>
          <p:sp>
            <p:nvSpPr>
              <p:cNvPr id="7" name="テキスト ボックス 6">
                <a:extLst>
                  <a:ext uri="{FF2B5EF4-FFF2-40B4-BE49-F238E27FC236}">
                    <a16:creationId xmlns:a16="http://schemas.microsoft.com/office/drawing/2014/main" id="{0BF52E27-4FC0-D24E-948C-8869DA670A00}"/>
                  </a:ext>
                </a:extLst>
              </p:cNvPr>
              <p:cNvSpPr txBox="1"/>
              <p:nvPr/>
            </p:nvSpPr>
            <p:spPr>
              <a:xfrm>
                <a:off x="246528" y="2387236"/>
                <a:ext cx="1936749" cy="369332"/>
              </a:xfrm>
              <a:prstGeom prst="rect">
                <a:avLst/>
              </a:prstGeom>
              <a:noFill/>
            </p:spPr>
            <p:txBody>
              <a:bodyPr wrap="none" rtlCol="0">
                <a:spAutoFit/>
              </a:bodyPr>
              <a:lstStyle/>
              <a:p>
                <a:r>
                  <a:rPr kumimoji="1" lang="en-US" altLang="ja-JP">
                    <a:solidFill>
                      <a:schemeClr val="bg1"/>
                    </a:solidFill>
                  </a:rPr>
                  <a:t>WR                        O</a:t>
                </a:r>
                <a:endParaRPr kumimoji="1" lang="ja-JP" altLang="en-US">
                  <a:solidFill>
                    <a:schemeClr val="bg1"/>
                  </a:solidFill>
                </a:endParaRPr>
              </a:p>
            </p:txBody>
          </p:sp>
          <p:sp>
            <p:nvSpPr>
              <p:cNvPr id="36" name="テキスト ボックス 35">
                <a:extLst>
                  <a:ext uri="{FF2B5EF4-FFF2-40B4-BE49-F238E27FC236}">
                    <a16:creationId xmlns:a16="http://schemas.microsoft.com/office/drawing/2014/main" id="{46F372CB-6113-2140-9967-6F38F6B492D0}"/>
                  </a:ext>
                </a:extLst>
              </p:cNvPr>
              <p:cNvSpPr txBox="1"/>
              <p:nvPr/>
            </p:nvSpPr>
            <p:spPr>
              <a:xfrm>
                <a:off x="1798386" y="5027845"/>
                <a:ext cx="514885" cy="1661993"/>
              </a:xfrm>
              <a:prstGeom prst="rect">
                <a:avLst/>
              </a:prstGeom>
              <a:noFill/>
            </p:spPr>
            <p:txBody>
              <a:bodyPr wrap="none" rtlCol="0">
                <a:spAutoFit/>
              </a:bodyPr>
              <a:lstStyle/>
              <a:p>
                <a:pPr algn="ctr"/>
                <a:r>
                  <a:rPr kumimoji="1" lang="en-US" altLang="ja-JP">
                    <a:solidFill>
                      <a:schemeClr val="bg1"/>
                    </a:solidFill>
                  </a:rPr>
                  <a:t>O</a:t>
                </a:r>
              </a:p>
              <a:p>
                <a:pPr algn="ctr"/>
                <a:endParaRPr kumimoji="1" lang="en-US" altLang="ja-JP" sz="1100">
                  <a:solidFill>
                    <a:schemeClr val="bg1"/>
                  </a:solidFill>
                </a:endParaRPr>
              </a:p>
              <a:p>
                <a:pPr algn="ctr"/>
                <a:endParaRPr kumimoji="1" lang="en-US" altLang="ja-JP">
                  <a:solidFill>
                    <a:schemeClr val="bg1"/>
                  </a:solidFill>
                </a:endParaRPr>
              </a:p>
              <a:p>
                <a:pPr algn="ctr"/>
                <a:endParaRPr kumimoji="1" lang="en-US" altLang="ja-JP">
                  <a:solidFill>
                    <a:schemeClr val="bg1"/>
                  </a:solidFill>
                </a:endParaRPr>
              </a:p>
              <a:p>
                <a:pPr algn="ctr"/>
                <a:endParaRPr kumimoji="1" lang="en-US" altLang="ja-JP">
                  <a:solidFill>
                    <a:schemeClr val="bg1"/>
                  </a:solidFill>
                </a:endParaRPr>
              </a:p>
              <a:p>
                <a:pPr algn="ctr"/>
                <a:r>
                  <a:rPr kumimoji="1" lang="en-US" altLang="ja-JP">
                    <a:solidFill>
                      <a:schemeClr val="bg1"/>
                    </a:solidFill>
                  </a:rPr>
                  <a:t>WR</a:t>
                </a:r>
                <a:endParaRPr kumimoji="1" lang="ja-JP" altLang="en-US">
                  <a:solidFill>
                    <a:schemeClr val="bg1"/>
                  </a:solidFill>
                </a:endParaRPr>
              </a:p>
            </p:txBody>
          </p:sp>
        </p:grpSp>
      </p:grpSp>
      <p:sp>
        <p:nvSpPr>
          <p:cNvPr id="44" name="角丸四角形 43">
            <a:extLst>
              <a:ext uri="{FF2B5EF4-FFF2-40B4-BE49-F238E27FC236}">
                <a16:creationId xmlns:a16="http://schemas.microsoft.com/office/drawing/2014/main" id="{23DD915E-C881-DA45-8DEE-4B08F44325E3}"/>
              </a:ext>
            </a:extLst>
          </p:cNvPr>
          <p:cNvSpPr/>
          <p:nvPr/>
        </p:nvSpPr>
        <p:spPr>
          <a:xfrm>
            <a:off x="5361863" y="2570114"/>
            <a:ext cx="3491192" cy="30329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 altLang="ja-JP" sz="2000" dirty="0"/>
              <a:t>Los velocities have various directions around the shock cone, which are averaged together, so they have dispersions.</a:t>
            </a:r>
            <a:endParaRPr kumimoji="1" lang="ja-JP" altLang="en-US" sz="2000"/>
          </a:p>
        </p:txBody>
      </p:sp>
      <p:sp>
        <p:nvSpPr>
          <p:cNvPr id="5" name="テキスト ボックス 4">
            <a:extLst>
              <a:ext uri="{FF2B5EF4-FFF2-40B4-BE49-F238E27FC236}">
                <a16:creationId xmlns:a16="http://schemas.microsoft.com/office/drawing/2014/main" id="{275EEFAA-CA82-6048-8267-394CD4B2E34A}"/>
              </a:ext>
            </a:extLst>
          </p:cNvPr>
          <p:cNvSpPr txBox="1"/>
          <p:nvPr/>
        </p:nvSpPr>
        <p:spPr>
          <a:xfrm>
            <a:off x="1420966" y="943850"/>
            <a:ext cx="3095719" cy="369332"/>
          </a:xfrm>
          <a:prstGeom prst="rect">
            <a:avLst/>
          </a:prstGeom>
          <a:noFill/>
        </p:spPr>
        <p:txBody>
          <a:bodyPr wrap="none" rtlCol="0">
            <a:spAutoFit/>
          </a:bodyPr>
          <a:lstStyle/>
          <a:p>
            <a:r>
              <a:rPr kumimoji="1" lang="en-US" altLang="ja-JP" dirty="0"/>
              <a:t>Viewing on the shock cone axis</a:t>
            </a:r>
            <a:endParaRPr kumimoji="1" lang="ja-JP" altLang="en-US"/>
          </a:p>
        </p:txBody>
      </p:sp>
      <p:sp>
        <p:nvSpPr>
          <p:cNvPr id="49" name="テキスト ボックス 48">
            <a:extLst>
              <a:ext uri="{FF2B5EF4-FFF2-40B4-BE49-F238E27FC236}">
                <a16:creationId xmlns:a16="http://schemas.microsoft.com/office/drawing/2014/main" id="{F706F6A4-F3D8-0844-BC72-278F9474329D}"/>
              </a:ext>
            </a:extLst>
          </p:cNvPr>
          <p:cNvSpPr txBox="1"/>
          <p:nvPr/>
        </p:nvSpPr>
        <p:spPr>
          <a:xfrm>
            <a:off x="1420965" y="3826415"/>
            <a:ext cx="3773790" cy="646331"/>
          </a:xfrm>
          <a:prstGeom prst="rect">
            <a:avLst/>
          </a:prstGeom>
          <a:noFill/>
        </p:spPr>
        <p:txBody>
          <a:bodyPr wrap="none" rtlCol="0">
            <a:spAutoFit/>
          </a:bodyPr>
          <a:lstStyle/>
          <a:p>
            <a:r>
              <a:rPr kumimoji="1" lang="en-US" altLang="ja-JP" dirty="0"/>
              <a:t>Viewing from a location perpendicular</a:t>
            </a:r>
            <a:br>
              <a:rPr kumimoji="1" lang="en-US" altLang="ja-JP" dirty="0"/>
            </a:br>
            <a:r>
              <a:rPr kumimoji="1" lang="en-US" altLang="ja-JP" dirty="0"/>
              <a:t> to the shock cone axis</a:t>
            </a:r>
            <a:endParaRPr kumimoji="1" lang="ja-JP" altLang="en-US"/>
          </a:p>
        </p:txBody>
      </p:sp>
    </p:spTree>
    <p:extLst>
      <p:ext uri="{BB962C8B-B14F-4D97-AF65-F5344CB8AC3E}">
        <p14:creationId xmlns:p14="http://schemas.microsoft.com/office/powerpoint/2010/main" val="3066322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9C0FE-5D72-294F-B599-4EF91247BBA5}"/>
              </a:ext>
            </a:extLst>
          </p:cNvPr>
          <p:cNvSpPr>
            <a:spLocks noGrp="1"/>
          </p:cNvSpPr>
          <p:nvPr>
            <p:ph type="title"/>
          </p:nvPr>
        </p:nvSpPr>
        <p:spPr>
          <a:xfrm>
            <a:off x="618312" y="338011"/>
            <a:ext cx="7886700" cy="524560"/>
          </a:xfrm>
        </p:spPr>
        <p:txBody>
          <a:bodyPr>
            <a:normAutofit/>
          </a:bodyPr>
          <a:lstStyle/>
          <a:p>
            <a:pPr algn="ctr"/>
            <a:r>
              <a:rPr kumimoji="1" lang="en" altLang="ja-JP" sz="2400" dirty="0"/>
              <a:t>Coriolis forces can be ignored!</a:t>
            </a:r>
            <a:endParaRPr kumimoji="1" lang="ja-JP" altLang="en-US" sz="2400"/>
          </a:p>
        </p:txBody>
      </p:sp>
      <p:sp>
        <p:nvSpPr>
          <p:cNvPr id="3" name="スライド番号プレースホルダー 2">
            <a:extLst>
              <a:ext uri="{FF2B5EF4-FFF2-40B4-BE49-F238E27FC236}">
                <a16:creationId xmlns:a16="http://schemas.microsoft.com/office/drawing/2014/main" id="{4BF03672-147A-7C40-879E-E48F31EED99D}"/>
              </a:ext>
            </a:extLst>
          </p:cNvPr>
          <p:cNvSpPr>
            <a:spLocks noGrp="1"/>
          </p:cNvSpPr>
          <p:nvPr>
            <p:ph type="sldNum" sz="quarter" idx="12"/>
          </p:nvPr>
        </p:nvSpPr>
        <p:spPr/>
        <p:txBody>
          <a:bodyPr/>
          <a:lstStyle/>
          <a:p>
            <a:fld id="{6D84EF4D-BFD3-914F-BA8C-24B15462B872}" type="slidenum">
              <a:rPr kumimoji="1" lang="ja-JP" altLang="en-US" smtClean="0"/>
              <a:t>38</a:t>
            </a:fld>
            <a:endParaRPr kumimoji="1" lang="ja-JP" altLang="en-US"/>
          </a:p>
        </p:txBody>
      </p:sp>
      <p:pic>
        <p:nvPicPr>
          <p:cNvPr id="24" name="図 23">
            <a:extLst>
              <a:ext uri="{FF2B5EF4-FFF2-40B4-BE49-F238E27FC236}">
                <a16:creationId xmlns:a16="http://schemas.microsoft.com/office/drawing/2014/main" id="{0EA583E9-48E1-6749-9EDB-4862B391D7B8}"/>
              </a:ext>
            </a:extLst>
          </p:cNvPr>
          <p:cNvPicPr>
            <a:picLocks noChangeAspect="1"/>
          </p:cNvPicPr>
          <p:nvPr/>
        </p:nvPicPr>
        <p:blipFill rotWithShape="1">
          <a:blip r:embed="rId3"/>
          <a:srcRect l="55518" t="31543" r="19708" b="34027"/>
          <a:stretch/>
        </p:blipFill>
        <p:spPr>
          <a:xfrm>
            <a:off x="130447" y="338011"/>
            <a:ext cx="2178474" cy="2268000"/>
          </a:xfrm>
          <a:prstGeom prst="rect">
            <a:avLst/>
          </a:prstGeom>
        </p:spPr>
      </p:pic>
      <p:pic>
        <p:nvPicPr>
          <p:cNvPr id="25" name="図 24">
            <a:extLst>
              <a:ext uri="{FF2B5EF4-FFF2-40B4-BE49-F238E27FC236}">
                <a16:creationId xmlns:a16="http://schemas.microsoft.com/office/drawing/2014/main" id="{D0AC0145-B759-E049-A11A-25C2319A10D6}"/>
              </a:ext>
            </a:extLst>
          </p:cNvPr>
          <p:cNvPicPr>
            <a:picLocks noChangeAspect="1"/>
          </p:cNvPicPr>
          <p:nvPr/>
        </p:nvPicPr>
        <p:blipFill>
          <a:blip r:embed="rId4"/>
          <a:stretch>
            <a:fillRect/>
          </a:stretch>
        </p:blipFill>
        <p:spPr>
          <a:xfrm>
            <a:off x="91714" y="1940145"/>
            <a:ext cx="1548197" cy="2747793"/>
          </a:xfrm>
          <a:prstGeom prst="rect">
            <a:avLst/>
          </a:prstGeom>
        </p:spPr>
      </p:pic>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F923F9D2-D735-A34D-8896-AB2D31642117}"/>
                  </a:ext>
                </a:extLst>
              </p:cNvPr>
              <p:cNvSpPr txBox="1"/>
              <p:nvPr/>
            </p:nvSpPr>
            <p:spPr>
              <a:xfrm>
                <a:off x="2155878" y="763425"/>
                <a:ext cx="7077075" cy="3342966"/>
              </a:xfrm>
              <a:prstGeom prst="rect">
                <a:avLst/>
              </a:prstGeom>
              <a:noFill/>
            </p:spPr>
            <p:txBody>
              <a:bodyPr wrap="square" rtlCol="0">
                <a:spAutoFit/>
              </a:bodyPr>
              <a:lstStyle/>
              <a:p>
                <a:r>
                  <a:rPr kumimoji="1" lang="en" altLang="ja-JP" sz="1400" dirty="0"/>
                  <a:t>The acceleration of the Coriolis force </a:t>
                </a:r>
                <a14:m>
                  <m:oMath xmlns:m="http://schemas.openxmlformats.org/officeDocument/2006/math">
                    <m:r>
                      <a:rPr kumimoji="1" lang="en-US" altLang="ja-JP" sz="1400" b="0" i="1" smtClean="0">
                        <a:latin typeface="Cambria Math" panose="02040503050406030204" pitchFamily="18" charset="0"/>
                      </a:rPr>
                      <m:t>𝑎</m:t>
                    </m:r>
                    <m:r>
                      <a:rPr kumimoji="1" lang="en-US" altLang="ja-JP" sz="1400" b="0" i="1" smtClean="0">
                        <a:latin typeface="Cambria Math" panose="02040503050406030204" pitchFamily="18" charset="0"/>
                      </a:rPr>
                      <m:t> </m:t>
                    </m:r>
                  </m:oMath>
                </a14:m>
                <a:r>
                  <a:rPr kumimoji="1" lang="en" altLang="ja-JP" sz="1400" dirty="0"/>
                  <a:t>working on the component stars is written as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𝑎</m:t>
                        </m:r>
                      </m:e>
                      <m:sub>
                        <m:r>
                          <m:rPr>
                            <m:nor/>
                          </m:rPr>
                          <a:rPr kumimoji="1" lang="en-US" altLang="ja-JP" sz="1400" b="0" i="0" smtClean="0">
                            <a:latin typeface="Cambria Math" panose="02040503050406030204" pitchFamily="18" charset="0"/>
                          </a:rPr>
                          <m:t>cor</m:t>
                        </m:r>
                      </m:sub>
                    </m:sSub>
                    <m:r>
                      <a:rPr kumimoji="1" lang="en-US" altLang="ja-JP" sz="1400" b="0" i="1">
                        <a:latin typeface="Cambria Math" panose="02040503050406030204" pitchFamily="18" charset="0"/>
                      </a:rPr>
                      <m:t>=</m:t>
                    </m:r>
                    <m:r>
                      <a:rPr kumimoji="1" lang="en-US" altLang="ja-JP" sz="1400" b="0" i="1" smtClean="0">
                        <a:latin typeface="Cambria Math" panose="02040503050406030204" pitchFamily="18" charset="0"/>
                      </a:rPr>
                      <m:t>−</m:t>
                    </m:r>
                    <m:r>
                      <a:rPr kumimoji="1" lang="en-US" altLang="ja-JP" sz="1400" b="0" i="1">
                        <a:latin typeface="Cambria Math" panose="02040503050406030204" pitchFamily="18" charset="0"/>
                      </a:rPr>
                      <m:t>2</m:t>
                    </m:r>
                    <m:sSub>
                      <m:sSubPr>
                        <m:ctrlPr>
                          <a:rPr kumimoji="1" lang="en-US" altLang="ja-JP" sz="1400" b="0" i="1" smtClean="0">
                            <a:latin typeface="Cambria Math" panose="02040503050406030204" pitchFamily="18" charset="0"/>
                          </a:rPr>
                        </m:ctrlPr>
                      </m:sSubPr>
                      <m:e>
                        <m:r>
                          <a:rPr kumimoji="1" lang="en-US" altLang="ja-JP" sz="1400" b="1" i="1">
                            <a:latin typeface="Cambria Math" panose="02040503050406030204" pitchFamily="18" charset="0"/>
                            <a:ea typeface="Cambria Math" panose="02040503050406030204" pitchFamily="18" charset="0"/>
                          </a:rPr>
                          <m:t>𝝎</m:t>
                        </m:r>
                      </m:e>
                      <m:sub>
                        <m:r>
                          <m:rPr>
                            <m:nor/>
                          </m:rPr>
                          <a:rPr kumimoji="1" lang="en-US" altLang="ja-JP" sz="1400" b="0" i="0" smtClean="0">
                            <a:latin typeface="Cambria Math" panose="02040503050406030204" pitchFamily="18" charset="0"/>
                          </a:rPr>
                          <m:t>orb</m:t>
                        </m:r>
                      </m:sub>
                    </m:sSub>
                    <m:r>
                      <a:rPr kumimoji="1" lang="en-US" altLang="ja-JP" sz="1400" b="0" i="1">
                        <a:latin typeface="Cambria Math" panose="02040503050406030204" pitchFamily="18" charset="0"/>
                        <a:ea typeface="Cambria Math" panose="02040503050406030204" pitchFamily="18" charset="0"/>
                      </a:rPr>
                      <m:t>×</m:t>
                    </m:r>
                    <m:sSub>
                      <m:sSubPr>
                        <m:ctrlPr>
                          <a:rPr kumimoji="1" lang="en-US" altLang="ja-JP" sz="1400" b="1" i="1" smtClean="0">
                            <a:latin typeface="Cambria Math" panose="02040503050406030204" pitchFamily="18" charset="0"/>
                            <a:ea typeface="Cambria Math" panose="02040503050406030204" pitchFamily="18" charset="0"/>
                          </a:rPr>
                        </m:ctrlPr>
                      </m:sSubPr>
                      <m:e>
                        <m:r>
                          <a:rPr kumimoji="1" lang="en-US" altLang="ja-JP" sz="1400" b="1" i="1">
                            <a:latin typeface="Cambria Math" panose="02040503050406030204" pitchFamily="18" charset="0"/>
                            <a:ea typeface="Cambria Math" panose="02040503050406030204" pitchFamily="18" charset="0"/>
                          </a:rPr>
                          <m:t>𝝊</m:t>
                        </m:r>
                      </m:e>
                      <m:sub>
                        <m:r>
                          <m:rPr>
                            <m:nor/>
                          </m:rPr>
                          <a:rPr kumimoji="1" lang="en-US" altLang="ja-JP" sz="1400" b="1" i="0" smtClean="0">
                            <a:latin typeface="Cambria Math" panose="02040503050406030204" pitchFamily="18" charset="0"/>
                            <a:ea typeface="Cambria Math" panose="02040503050406030204" pitchFamily="18" charset="0"/>
                          </a:rPr>
                          <m:t>orb</m:t>
                        </m:r>
                      </m:sub>
                    </m:sSub>
                  </m:oMath>
                </a14:m>
                <a:r>
                  <a:rPr kumimoji="1" lang="en-US" altLang="ja-JP" sz="1400" dirty="0"/>
                  <a:t>, </a:t>
                </a:r>
                <a:r>
                  <a:rPr kumimoji="1" lang="en-US" altLang="ja-JP" sz="1400" dirty="0">
                    <a:solidFill>
                      <a:schemeClr val="bg2">
                        <a:lumMod val="75000"/>
                      </a:schemeClr>
                    </a:solidFill>
                  </a:rPr>
                  <a:t>where </a:t>
                </a:r>
                <a14:m>
                  <m:oMath xmlns:m="http://schemas.openxmlformats.org/officeDocument/2006/math">
                    <m:sSub>
                      <m:sSubPr>
                        <m:ctrlPr>
                          <a:rPr kumimoji="1" lang="en-US" altLang="ja-JP" sz="1400" i="1">
                            <a:solidFill>
                              <a:schemeClr val="bg2">
                                <a:lumMod val="75000"/>
                              </a:schemeClr>
                            </a:solidFill>
                            <a:latin typeface="Cambria Math" panose="02040503050406030204" pitchFamily="18" charset="0"/>
                            <a:ea typeface="Cambria Math" panose="02040503050406030204" pitchFamily="18" charset="0"/>
                          </a:rPr>
                        </m:ctrlPr>
                      </m:sSubPr>
                      <m:e>
                        <m:r>
                          <a:rPr kumimoji="1" lang="en-US" altLang="ja-JP" sz="1400" b="1" i="1">
                            <a:solidFill>
                              <a:schemeClr val="bg2">
                                <a:lumMod val="75000"/>
                              </a:schemeClr>
                            </a:solidFill>
                            <a:latin typeface="Cambria Math" panose="02040503050406030204" pitchFamily="18" charset="0"/>
                            <a:ea typeface="Cambria Math" panose="02040503050406030204" pitchFamily="18" charset="0"/>
                          </a:rPr>
                          <m:t>𝝎</m:t>
                        </m:r>
                      </m:e>
                      <m:sub>
                        <m:r>
                          <m:rPr>
                            <m:nor/>
                          </m:rPr>
                          <a:rPr kumimoji="1" lang="en-US" altLang="ja-JP" sz="1400">
                            <a:solidFill>
                              <a:schemeClr val="bg2">
                                <a:lumMod val="75000"/>
                              </a:schemeClr>
                            </a:solidFill>
                            <a:latin typeface="Cambria Math" panose="02040503050406030204" pitchFamily="18" charset="0"/>
                          </a:rPr>
                          <m:t>orb</m:t>
                        </m:r>
                      </m:sub>
                    </m:sSub>
                  </m:oMath>
                </a14:m>
                <a:r>
                  <a:rPr kumimoji="1" lang="en-US" altLang="ja-JP" sz="1400" dirty="0">
                    <a:solidFill>
                      <a:schemeClr val="bg2">
                        <a:lumMod val="75000"/>
                      </a:schemeClr>
                    </a:solidFill>
                  </a:rPr>
                  <a:t> is the angular velocity of the binary stars whose norm is the time derivative of the true </a:t>
                </a:r>
                <a:r>
                  <a:rPr kumimoji="1" lang="en-US" altLang="ja-JP" sz="1400" dirty="0" err="1">
                    <a:solidFill>
                      <a:schemeClr val="bg2">
                        <a:lumMod val="75000"/>
                      </a:schemeClr>
                    </a:solidFill>
                  </a:rPr>
                  <a:t>anomary</a:t>
                </a:r>
                <a:r>
                  <a:rPr kumimoji="1" lang="en-US" altLang="ja-JP" sz="1400" dirty="0">
                    <a:solidFill>
                      <a:schemeClr val="bg2">
                        <a:lumMod val="75000"/>
                      </a:schemeClr>
                    </a:solidFill>
                  </a:rPr>
                  <a:t> </a:t>
                </a:r>
                <a:r>
                  <a:rPr kumimoji="1" lang="en-US" altLang="ja-JP" sz="1400" dirty="0" err="1">
                    <a:solidFill>
                      <a:schemeClr val="bg2">
                        <a:lumMod val="75000"/>
                      </a:schemeClr>
                    </a:solidFill>
                  </a:rPr>
                  <a:t>θ</a:t>
                </a:r>
                <a:r>
                  <a:rPr kumimoji="1" lang="en-US" altLang="ja-JP" sz="1400" dirty="0">
                    <a:solidFill>
                      <a:schemeClr val="bg2">
                        <a:lumMod val="75000"/>
                      </a:schemeClr>
                    </a:solidFill>
                  </a:rPr>
                  <a:t>, namely, </a:t>
                </a:r>
                <a14:m>
                  <m:oMath xmlns:m="http://schemas.openxmlformats.org/officeDocument/2006/math">
                    <m:sSub>
                      <m:sSubPr>
                        <m:ctrlPr>
                          <a:rPr kumimoji="1" lang="en-US" altLang="ja-JP" sz="1400" i="1" smtClean="0">
                            <a:solidFill>
                              <a:schemeClr val="bg2">
                                <a:lumMod val="75000"/>
                              </a:schemeClr>
                            </a:solidFill>
                            <a:latin typeface="Cambria Math" panose="02040503050406030204" pitchFamily="18" charset="0"/>
                            <a:ea typeface="Cambria Math" panose="02040503050406030204" pitchFamily="18" charset="0"/>
                          </a:rPr>
                        </m:ctrlPr>
                      </m:sSubPr>
                      <m:e>
                        <m:r>
                          <a:rPr kumimoji="1" lang="en-US" altLang="ja-JP" sz="1400" b="1" i="1">
                            <a:solidFill>
                              <a:schemeClr val="bg2">
                                <a:lumMod val="75000"/>
                              </a:schemeClr>
                            </a:solidFill>
                            <a:latin typeface="Cambria Math" panose="02040503050406030204" pitchFamily="18" charset="0"/>
                            <a:ea typeface="Cambria Math" panose="02040503050406030204" pitchFamily="18" charset="0"/>
                          </a:rPr>
                          <m:t>𝝎</m:t>
                        </m:r>
                      </m:e>
                      <m:sub>
                        <m:r>
                          <m:rPr>
                            <m:nor/>
                          </m:rPr>
                          <a:rPr kumimoji="1" lang="en-US" altLang="ja-JP" sz="1400">
                            <a:solidFill>
                              <a:schemeClr val="bg2">
                                <a:lumMod val="75000"/>
                              </a:schemeClr>
                            </a:solidFill>
                            <a:latin typeface="Cambria Math" panose="02040503050406030204" pitchFamily="18" charset="0"/>
                          </a:rPr>
                          <m:t>orb</m:t>
                        </m:r>
                      </m:sub>
                    </m:sSub>
                    <m:r>
                      <a:rPr kumimoji="1" lang="en-US" altLang="ja-JP" sz="1400" i="1" smtClean="0">
                        <a:solidFill>
                          <a:schemeClr val="bg2">
                            <a:lumMod val="75000"/>
                          </a:schemeClr>
                        </a:solidFill>
                        <a:latin typeface="Cambria Math" panose="02040503050406030204" pitchFamily="18" charset="0"/>
                        <a:ea typeface="Cambria Math" panose="02040503050406030204" pitchFamily="18" charset="0"/>
                      </a:rPr>
                      <m:t>=</m:t>
                    </m:r>
                    <m:f>
                      <m:fPr>
                        <m:ctrlPr>
                          <a:rPr kumimoji="1" lang="en-US" altLang="ja-JP" sz="1400" i="1" smtClean="0">
                            <a:solidFill>
                              <a:schemeClr val="bg2">
                                <a:lumMod val="75000"/>
                              </a:schemeClr>
                            </a:solidFill>
                            <a:latin typeface="Cambria Math" panose="02040503050406030204" pitchFamily="18" charset="0"/>
                            <a:ea typeface="Cambria Math" panose="02040503050406030204" pitchFamily="18" charset="0"/>
                          </a:rPr>
                        </m:ctrlPr>
                      </m:fPr>
                      <m:num>
                        <m:r>
                          <m:rPr>
                            <m:nor/>
                          </m:rPr>
                          <a:rPr kumimoji="1" lang="en-US" altLang="ja-JP" sz="1400" b="0" i="0" smtClean="0">
                            <a:solidFill>
                              <a:schemeClr val="bg2">
                                <a:lumMod val="75000"/>
                              </a:schemeClr>
                            </a:solidFill>
                            <a:latin typeface="Cambria Math" panose="02040503050406030204" pitchFamily="18" charset="0"/>
                            <a:ea typeface="Cambria Math" panose="02040503050406030204" pitchFamily="18" charset="0"/>
                          </a:rPr>
                          <m:t>d</m:t>
                        </m:r>
                        <m:sSub>
                          <m:sSubPr>
                            <m:ctrlPr>
                              <a:rPr kumimoji="1" lang="en-US" altLang="ja-JP" sz="1400" b="0" i="1" smtClean="0">
                                <a:solidFill>
                                  <a:schemeClr val="bg2">
                                    <a:lumMod val="75000"/>
                                  </a:schemeClr>
                                </a:solidFill>
                                <a:latin typeface="Cambria Math" panose="02040503050406030204" pitchFamily="18" charset="0"/>
                                <a:ea typeface="Cambria Math" panose="02040503050406030204" pitchFamily="18" charset="0"/>
                              </a:rPr>
                            </m:ctrlPr>
                          </m:sSubPr>
                          <m:e>
                            <m:r>
                              <a:rPr kumimoji="1" lang="en-US" altLang="ja-JP" sz="1400" i="1">
                                <a:solidFill>
                                  <a:schemeClr val="bg2">
                                    <a:lumMod val="75000"/>
                                  </a:schemeClr>
                                </a:solidFill>
                                <a:latin typeface="Cambria Math" panose="02040503050406030204" pitchFamily="18" charset="0"/>
                                <a:ea typeface="Cambria Math" panose="02040503050406030204" pitchFamily="18" charset="0"/>
                              </a:rPr>
                              <m:t>𝜃</m:t>
                            </m:r>
                          </m:e>
                          <m:sub>
                            <m:r>
                              <m:rPr>
                                <m:sty m:val="p"/>
                              </m:rPr>
                              <a:rPr kumimoji="1" lang="en-US" altLang="ja-JP" sz="1400" b="0" i="1" smtClean="0">
                                <a:solidFill>
                                  <a:schemeClr val="bg2">
                                    <a:lumMod val="75000"/>
                                  </a:schemeClr>
                                </a:solidFill>
                                <a:latin typeface="Cambria Math" panose="02040503050406030204" pitchFamily="18" charset="0"/>
                                <a:ea typeface="Cambria Math" panose="02040503050406030204" pitchFamily="18" charset="0"/>
                              </a:rPr>
                              <m:t>orb</m:t>
                            </m:r>
                          </m:sub>
                        </m:sSub>
                      </m:num>
                      <m:den>
                        <m:r>
                          <m:rPr>
                            <m:nor/>
                          </m:rPr>
                          <a:rPr kumimoji="1" lang="en-US" altLang="ja-JP" sz="1400" b="0" i="0" smtClean="0">
                            <a:solidFill>
                              <a:schemeClr val="bg2">
                                <a:lumMod val="75000"/>
                              </a:schemeClr>
                            </a:solidFill>
                            <a:latin typeface="Cambria Math" panose="02040503050406030204" pitchFamily="18" charset="0"/>
                            <a:ea typeface="Cambria Math" panose="02040503050406030204" pitchFamily="18" charset="0"/>
                          </a:rPr>
                          <m:t>d</m:t>
                        </m:r>
                        <m:r>
                          <a:rPr kumimoji="1" lang="en-US" altLang="ja-JP" sz="1400" b="0" i="1" smtClean="0">
                            <a:solidFill>
                              <a:schemeClr val="bg2">
                                <a:lumMod val="75000"/>
                              </a:schemeClr>
                            </a:solidFill>
                            <a:latin typeface="Cambria Math" panose="02040503050406030204" pitchFamily="18" charset="0"/>
                            <a:ea typeface="Cambria Math" panose="02040503050406030204" pitchFamily="18" charset="0"/>
                          </a:rPr>
                          <m:t>𝑡</m:t>
                        </m:r>
                      </m:den>
                    </m:f>
                    <m:r>
                      <a:rPr kumimoji="1" lang="en-US" altLang="ja-JP" sz="1400" b="0" i="1" smtClean="0">
                        <a:solidFill>
                          <a:schemeClr val="bg2">
                            <a:lumMod val="75000"/>
                          </a:schemeClr>
                        </a:solidFill>
                        <a:latin typeface="Cambria Math" panose="02040503050406030204" pitchFamily="18" charset="0"/>
                        <a:ea typeface="Cambria Math" panose="02040503050406030204" pitchFamily="18" charset="0"/>
                      </a:rPr>
                      <m:t>,</m:t>
                    </m:r>
                    <m:r>
                      <a:rPr kumimoji="1" lang="en-US" altLang="ja-JP" sz="1400" b="0" i="0" smtClean="0">
                        <a:solidFill>
                          <a:schemeClr val="bg2">
                            <a:lumMod val="75000"/>
                          </a:schemeClr>
                        </a:solidFill>
                        <a:latin typeface="Cambria Math" panose="02040503050406030204" pitchFamily="18" charset="0"/>
                        <a:ea typeface="Cambria Math" panose="02040503050406030204" pitchFamily="18" charset="0"/>
                      </a:rPr>
                      <m:t> </m:t>
                    </m:r>
                  </m:oMath>
                </a14:m>
                <a:r>
                  <a:rPr kumimoji="1" lang="en-US" altLang="ja-JP" sz="1400" dirty="0">
                    <a:solidFill>
                      <a:schemeClr val="bg2">
                        <a:lumMod val="75000"/>
                      </a:schemeClr>
                    </a:solidFill>
                  </a:rPr>
                  <a:t>and </a:t>
                </a:r>
                <a14:m>
                  <m:oMath xmlns:m="http://schemas.openxmlformats.org/officeDocument/2006/math">
                    <m:sSub>
                      <m:sSubPr>
                        <m:ctrlPr>
                          <a:rPr kumimoji="1" lang="en-US" altLang="ja-JP" sz="1400" i="1" smtClean="0">
                            <a:latin typeface="Cambria Math" panose="02040503050406030204" pitchFamily="18" charset="0"/>
                            <a:ea typeface="Cambria Math" panose="02040503050406030204" pitchFamily="18" charset="0"/>
                          </a:rPr>
                        </m:ctrlPr>
                      </m:sSubPr>
                      <m:e>
                        <m:r>
                          <a:rPr kumimoji="1" lang="en-US" altLang="ja-JP" sz="1400" b="1" i="1" smtClean="0">
                            <a:latin typeface="Cambria Math" panose="02040503050406030204" pitchFamily="18" charset="0"/>
                            <a:ea typeface="Cambria Math" panose="02040503050406030204" pitchFamily="18" charset="0"/>
                          </a:rPr>
                          <m:t>𝒗</m:t>
                        </m:r>
                      </m:e>
                      <m:sub>
                        <m:r>
                          <m:rPr>
                            <m:nor/>
                          </m:rPr>
                          <a:rPr kumimoji="1" lang="en-US" altLang="ja-JP" sz="1400">
                            <a:latin typeface="Cambria Math" panose="02040503050406030204" pitchFamily="18" charset="0"/>
                          </a:rPr>
                          <m:t>orb</m:t>
                        </m:r>
                      </m:sub>
                    </m:sSub>
                    <m:r>
                      <a:rPr kumimoji="1" lang="en-US" altLang="ja-JP" sz="1400" i="1">
                        <a:latin typeface="Cambria Math" panose="02040503050406030204" pitchFamily="18" charset="0"/>
                      </a:rPr>
                      <m:t> </m:t>
                    </m:r>
                  </m:oMath>
                </a14:m>
                <a:r>
                  <a:rPr kumimoji="1" lang="en-US" altLang="ja-JP" sz="1400" dirty="0"/>
                  <a:t>is the velocity of the component stars:</a:t>
                </a:r>
              </a:p>
              <a:p>
                <a:endParaRPr kumimoji="1" lang="en-US" altLang="ja-JP" sz="1400" dirty="0"/>
              </a:p>
              <a:p>
                <a:r>
                  <a:rPr kumimoji="1" lang="en-US" altLang="ja-JP" sz="1400" dirty="0">
                    <a:solidFill>
                      <a:schemeClr val="tx1">
                        <a:lumMod val="50000"/>
                        <a:lumOff val="50000"/>
                      </a:schemeClr>
                    </a:solidFill>
                  </a:rPr>
                  <a:t>Since </a:t>
                </a:r>
                <a14:m>
                  <m:oMath xmlns:m="http://schemas.openxmlformats.org/officeDocument/2006/math">
                    <m:sSub>
                      <m:sSubPr>
                        <m:ctrlPr>
                          <a:rPr kumimoji="1" lang="en-US" altLang="ja-JP" sz="1400" i="1" smtClean="0">
                            <a:solidFill>
                              <a:schemeClr val="tx1">
                                <a:lumMod val="50000"/>
                                <a:lumOff val="50000"/>
                              </a:schemeClr>
                            </a:solidFill>
                            <a:latin typeface="Cambria Math" panose="02040503050406030204" pitchFamily="18" charset="0"/>
                            <a:ea typeface="Cambria Math" panose="02040503050406030204" pitchFamily="18" charset="0"/>
                          </a:rPr>
                        </m:ctrlPr>
                      </m:sSubPr>
                      <m:e>
                        <m:r>
                          <a:rPr kumimoji="1" lang="en-US" altLang="ja-JP" sz="1400" b="1" i="1">
                            <a:solidFill>
                              <a:schemeClr val="tx1">
                                <a:lumMod val="50000"/>
                                <a:lumOff val="50000"/>
                              </a:schemeClr>
                            </a:solidFill>
                            <a:latin typeface="Cambria Math" panose="02040503050406030204" pitchFamily="18" charset="0"/>
                            <a:ea typeface="Cambria Math" panose="02040503050406030204" pitchFamily="18" charset="0"/>
                          </a:rPr>
                          <m:t>𝝎</m:t>
                        </m:r>
                      </m:e>
                      <m:sub>
                        <m:r>
                          <m:rPr>
                            <m:nor/>
                          </m:rPr>
                          <a:rPr kumimoji="1" lang="en-US" altLang="ja-JP" sz="1400">
                            <a:solidFill>
                              <a:schemeClr val="tx1">
                                <a:lumMod val="50000"/>
                                <a:lumOff val="50000"/>
                              </a:schemeClr>
                            </a:solidFill>
                            <a:latin typeface="Cambria Math" panose="02040503050406030204" pitchFamily="18" charset="0"/>
                          </a:rPr>
                          <m:t>orb</m:t>
                        </m:r>
                      </m:sub>
                    </m:sSub>
                  </m:oMath>
                </a14:m>
                <a:r>
                  <a:rPr kumimoji="1" lang="en-US" altLang="ja-JP" sz="1400" dirty="0">
                    <a:solidFill>
                      <a:schemeClr val="tx1">
                        <a:lumMod val="50000"/>
                        <a:lumOff val="50000"/>
                      </a:schemeClr>
                    </a:solidFill>
                  </a:rPr>
                  <a:t> and </a:t>
                </a:r>
                <a14:m>
                  <m:oMath xmlns:m="http://schemas.openxmlformats.org/officeDocument/2006/math">
                    <m:sSub>
                      <m:sSubPr>
                        <m:ctrlPr>
                          <a:rPr kumimoji="1" lang="en-US" altLang="ja-JP" sz="1400" i="1">
                            <a:solidFill>
                              <a:schemeClr val="tx1">
                                <a:lumMod val="50000"/>
                                <a:lumOff val="50000"/>
                              </a:schemeClr>
                            </a:solidFill>
                            <a:latin typeface="Cambria Math" panose="02040503050406030204" pitchFamily="18" charset="0"/>
                            <a:ea typeface="Cambria Math" panose="02040503050406030204" pitchFamily="18" charset="0"/>
                          </a:rPr>
                        </m:ctrlPr>
                      </m:sSubPr>
                      <m:e>
                        <m:r>
                          <a:rPr kumimoji="1" lang="en-US" altLang="ja-JP" sz="1400" b="1" i="1" smtClean="0">
                            <a:solidFill>
                              <a:schemeClr val="tx1">
                                <a:lumMod val="50000"/>
                                <a:lumOff val="50000"/>
                              </a:schemeClr>
                            </a:solidFill>
                            <a:latin typeface="Cambria Math" panose="02040503050406030204" pitchFamily="18" charset="0"/>
                            <a:ea typeface="Cambria Math" panose="02040503050406030204" pitchFamily="18" charset="0"/>
                          </a:rPr>
                          <m:t>𝒗</m:t>
                        </m:r>
                      </m:e>
                      <m:sub>
                        <m:r>
                          <m:rPr>
                            <m:nor/>
                          </m:rPr>
                          <a:rPr kumimoji="1" lang="en-US" altLang="ja-JP" sz="1400">
                            <a:solidFill>
                              <a:schemeClr val="tx1">
                                <a:lumMod val="50000"/>
                                <a:lumOff val="50000"/>
                              </a:schemeClr>
                            </a:solidFill>
                            <a:latin typeface="Cambria Math" panose="02040503050406030204" pitchFamily="18" charset="0"/>
                          </a:rPr>
                          <m:t>orb</m:t>
                        </m:r>
                      </m:sub>
                    </m:sSub>
                    <m:r>
                      <a:rPr kumimoji="1" lang="en-US" altLang="ja-JP" sz="1400" i="1">
                        <a:solidFill>
                          <a:schemeClr val="tx1">
                            <a:lumMod val="50000"/>
                            <a:lumOff val="50000"/>
                          </a:schemeClr>
                        </a:solidFill>
                        <a:latin typeface="Cambria Math" panose="02040503050406030204" pitchFamily="18" charset="0"/>
                      </a:rPr>
                      <m:t> </m:t>
                    </m:r>
                  </m:oMath>
                </a14:m>
                <a:r>
                  <a:rPr kumimoji="1" lang="en-US" altLang="ja-JP" sz="1400" dirty="0">
                    <a:solidFill>
                      <a:schemeClr val="tx1">
                        <a:lumMod val="50000"/>
                        <a:lumOff val="50000"/>
                      </a:schemeClr>
                    </a:solidFill>
                  </a:rPr>
                  <a:t>are mutually perpendicular, </a:t>
                </a:r>
                <a14:m>
                  <m:oMath xmlns:m="http://schemas.openxmlformats.org/officeDocument/2006/math">
                    <m:sSub>
                      <m:sSubPr>
                        <m:ctrlPr>
                          <a:rPr kumimoji="1" lang="en-US" altLang="ja-JP" sz="1400" i="1">
                            <a:solidFill>
                              <a:schemeClr val="tx1">
                                <a:lumMod val="50000"/>
                                <a:lumOff val="50000"/>
                              </a:schemeClr>
                            </a:solidFill>
                            <a:latin typeface="Cambria Math" panose="02040503050406030204" pitchFamily="18" charset="0"/>
                          </a:rPr>
                        </m:ctrlPr>
                      </m:sSubPr>
                      <m:e>
                        <m:r>
                          <a:rPr kumimoji="1" lang="en-US" altLang="ja-JP" sz="1400" i="1">
                            <a:solidFill>
                              <a:schemeClr val="tx1">
                                <a:lumMod val="50000"/>
                                <a:lumOff val="50000"/>
                              </a:schemeClr>
                            </a:solidFill>
                            <a:latin typeface="Cambria Math" panose="02040503050406030204" pitchFamily="18" charset="0"/>
                          </a:rPr>
                          <m:t>𝑎</m:t>
                        </m:r>
                      </m:e>
                      <m:sub>
                        <m:r>
                          <m:rPr>
                            <m:nor/>
                          </m:rPr>
                          <a:rPr kumimoji="1" lang="en-US" altLang="ja-JP" sz="1400">
                            <a:solidFill>
                              <a:schemeClr val="tx1">
                                <a:lumMod val="50000"/>
                                <a:lumOff val="50000"/>
                              </a:schemeClr>
                            </a:solidFill>
                            <a:latin typeface="Cambria Math" panose="02040503050406030204" pitchFamily="18" charset="0"/>
                          </a:rPr>
                          <m:t>cor</m:t>
                        </m:r>
                      </m:sub>
                    </m:sSub>
                    <m:r>
                      <a:rPr kumimoji="1" lang="en-US" altLang="ja-JP" sz="1400" i="1">
                        <a:solidFill>
                          <a:schemeClr val="tx1">
                            <a:lumMod val="50000"/>
                            <a:lumOff val="50000"/>
                          </a:schemeClr>
                        </a:solidFill>
                        <a:latin typeface="Cambria Math" panose="02040503050406030204" pitchFamily="18" charset="0"/>
                      </a:rPr>
                      <m:t>=2</m:t>
                    </m:r>
                    <m:sSub>
                      <m:sSubPr>
                        <m:ctrlPr>
                          <a:rPr kumimoji="1" lang="en-US" altLang="ja-JP" sz="1400" i="1">
                            <a:solidFill>
                              <a:schemeClr val="tx1">
                                <a:lumMod val="50000"/>
                                <a:lumOff val="50000"/>
                              </a:schemeClr>
                            </a:solidFill>
                            <a:latin typeface="Cambria Math" panose="02040503050406030204" pitchFamily="18" charset="0"/>
                          </a:rPr>
                        </m:ctrlPr>
                      </m:sSubPr>
                      <m:e>
                        <m:r>
                          <a:rPr kumimoji="1" lang="en-US" altLang="ja-JP" sz="1400" b="0" i="1">
                            <a:solidFill>
                              <a:schemeClr val="tx1">
                                <a:lumMod val="50000"/>
                                <a:lumOff val="50000"/>
                              </a:schemeClr>
                            </a:solidFill>
                            <a:latin typeface="Cambria Math" panose="02040503050406030204" pitchFamily="18" charset="0"/>
                            <a:ea typeface="Cambria Math" panose="02040503050406030204" pitchFamily="18" charset="0"/>
                          </a:rPr>
                          <m:t>𝜔</m:t>
                        </m:r>
                      </m:e>
                      <m:sub>
                        <m:r>
                          <m:rPr>
                            <m:nor/>
                          </m:rPr>
                          <a:rPr kumimoji="1" lang="en-US" altLang="ja-JP" sz="1400">
                            <a:solidFill>
                              <a:schemeClr val="tx1">
                                <a:lumMod val="50000"/>
                                <a:lumOff val="50000"/>
                              </a:schemeClr>
                            </a:solidFill>
                            <a:latin typeface="Cambria Math" panose="02040503050406030204" pitchFamily="18" charset="0"/>
                          </a:rPr>
                          <m:t>orb</m:t>
                        </m:r>
                      </m:sub>
                    </m:sSub>
                    <m:sSub>
                      <m:sSubPr>
                        <m:ctrlPr>
                          <a:rPr kumimoji="1" lang="en-US" altLang="ja-JP" sz="1400" i="1">
                            <a:solidFill>
                              <a:schemeClr val="tx1">
                                <a:lumMod val="50000"/>
                                <a:lumOff val="50000"/>
                              </a:schemeClr>
                            </a:solidFill>
                            <a:latin typeface="Cambria Math" panose="02040503050406030204" pitchFamily="18" charset="0"/>
                          </a:rPr>
                        </m:ctrlPr>
                      </m:sSubPr>
                      <m:e>
                        <m:r>
                          <a:rPr kumimoji="1" lang="en-US" altLang="ja-JP" sz="1400" b="0" i="1" smtClean="0">
                            <a:solidFill>
                              <a:schemeClr val="tx1">
                                <a:lumMod val="50000"/>
                                <a:lumOff val="50000"/>
                              </a:schemeClr>
                            </a:solidFill>
                            <a:latin typeface="Cambria Math" panose="02040503050406030204" pitchFamily="18" charset="0"/>
                          </a:rPr>
                          <m:t>𝑣</m:t>
                        </m:r>
                      </m:e>
                      <m:sub>
                        <m:r>
                          <m:rPr>
                            <m:nor/>
                          </m:rPr>
                          <a:rPr kumimoji="1" lang="en-US" altLang="ja-JP" sz="1400">
                            <a:solidFill>
                              <a:schemeClr val="tx1">
                                <a:lumMod val="50000"/>
                                <a:lumOff val="50000"/>
                              </a:schemeClr>
                            </a:solidFill>
                            <a:latin typeface="Cambria Math" panose="02040503050406030204" pitchFamily="18" charset="0"/>
                          </a:rPr>
                          <m:t>orb</m:t>
                        </m:r>
                      </m:sub>
                    </m:sSub>
                  </m:oMath>
                </a14:m>
                <a:r>
                  <a:rPr kumimoji="1" lang="en-US" altLang="ja-JP" sz="1400" dirty="0">
                    <a:solidFill>
                      <a:schemeClr val="tx1">
                        <a:lumMod val="50000"/>
                        <a:lumOff val="50000"/>
                      </a:schemeClr>
                    </a:solidFill>
                  </a:rPr>
                  <a:t>. We take time interval </a:t>
                </a:r>
                <a:r>
                  <a:rPr kumimoji="1" lang="en-US" altLang="ja-JP" sz="1400" dirty="0" err="1">
                    <a:solidFill>
                      <a:schemeClr val="tx1">
                        <a:lumMod val="50000"/>
                        <a:lumOff val="50000"/>
                      </a:schemeClr>
                    </a:solidFill>
                  </a:rPr>
                  <a:t>Δt</a:t>
                </a:r>
                <a:r>
                  <a:rPr kumimoji="1" lang="en-US" altLang="ja-JP" sz="1400" dirty="0">
                    <a:solidFill>
                      <a:schemeClr val="tx1">
                        <a:lumMod val="50000"/>
                        <a:lumOff val="50000"/>
                      </a:schemeClr>
                    </a:solidFill>
                  </a:rPr>
                  <a:t> = 2.5×10^4 s. </a:t>
                </a:r>
                <a14:m>
                  <m:oMath xmlns:m="http://schemas.openxmlformats.org/officeDocument/2006/math">
                    <m:acc>
                      <m:accPr>
                        <m:chr m:val="̇"/>
                        <m:ctrlPr>
                          <a:rPr kumimoji="1" lang="en-US" altLang="ja-JP" sz="1400" i="1" smtClean="0">
                            <a:solidFill>
                              <a:schemeClr val="tx1">
                                <a:lumMod val="50000"/>
                                <a:lumOff val="50000"/>
                              </a:schemeClr>
                            </a:solidFill>
                            <a:latin typeface="Cambria Math" panose="02040503050406030204" pitchFamily="18" charset="0"/>
                          </a:rPr>
                        </m:ctrlPr>
                      </m:accPr>
                      <m:e>
                        <m:r>
                          <a:rPr kumimoji="1" lang="en-US" altLang="ja-JP" sz="1400" b="0" i="1" smtClean="0">
                            <a:solidFill>
                              <a:schemeClr val="tx1">
                                <a:lumMod val="50000"/>
                                <a:lumOff val="50000"/>
                              </a:schemeClr>
                            </a:solidFill>
                            <a:latin typeface="Cambria Math" panose="02040503050406030204" pitchFamily="18" charset="0"/>
                          </a:rPr>
                          <m:t>𝑑</m:t>
                        </m:r>
                      </m:e>
                    </m:acc>
                  </m:oMath>
                </a14:m>
                <a:r>
                  <a:rPr kumimoji="1" lang="en-US" altLang="ja-JP" sz="1400" dirty="0">
                    <a:solidFill>
                      <a:schemeClr val="tx1">
                        <a:lumMod val="50000"/>
                        <a:lumOff val="50000"/>
                      </a:schemeClr>
                    </a:solidFill>
                  </a:rPr>
                  <a:t> and </a:t>
                </a:r>
                <a14:m>
                  <m:oMath xmlns:m="http://schemas.openxmlformats.org/officeDocument/2006/math">
                    <m:sSub>
                      <m:sSubPr>
                        <m:ctrlPr>
                          <a:rPr kumimoji="1" lang="en-US" altLang="ja-JP" sz="1400" i="1">
                            <a:solidFill>
                              <a:schemeClr val="tx1">
                                <a:lumMod val="50000"/>
                                <a:lumOff val="50000"/>
                              </a:schemeClr>
                            </a:solidFill>
                            <a:latin typeface="Cambria Math" panose="02040503050406030204" pitchFamily="18" charset="0"/>
                            <a:ea typeface="Cambria Math" panose="02040503050406030204" pitchFamily="18" charset="0"/>
                          </a:rPr>
                        </m:ctrlPr>
                      </m:sSubPr>
                      <m:e>
                        <m:r>
                          <a:rPr kumimoji="1" lang="en-US" altLang="ja-JP" sz="1400" b="1" i="1">
                            <a:solidFill>
                              <a:schemeClr val="tx1">
                                <a:lumMod val="50000"/>
                                <a:lumOff val="50000"/>
                              </a:schemeClr>
                            </a:solidFill>
                            <a:latin typeface="Cambria Math" panose="02040503050406030204" pitchFamily="18" charset="0"/>
                            <a:ea typeface="Cambria Math" panose="02040503050406030204" pitchFamily="18" charset="0"/>
                          </a:rPr>
                          <m:t>𝝎</m:t>
                        </m:r>
                      </m:e>
                      <m:sub>
                        <m:r>
                          <m:rPr>
                            <m:nor/>
                          </m:rPr>
                          <a:rPr kumimoji="1" lang="en-US" altLang="ja-JP" sz="1400">
                            <a:solidFill>
                              <a:schemeClr val="tx1">
                                <a:lumMod val="50000"/>
                                <a:lumOff val="50000"/>
                              </a:schemeClr>
                            </a:solidFill>
                            <a:latin typeface="Cambria Math" panose="02040503050406030204" pitchFamily="18" charset="0"/>
                          </a:rPr>
                          <m:t>orb</m:t>
                        </m:r>
                      </m:sub>
                    </m:sSub>
                  </m:oMath>
                </a14:m>
                <a:r>
                  <a:rPr kumimoji="1" lang="en-US" altLang="ja-JP" sz="1400" dirty="0">
                    <a:solidFill>
                      <a:schemeClr val="tx1">
                        <a:lumMod val="50000"/>
                        <a:lumOff val="50000"/>
                      </a:schemeClr>
                    </a:solidFill>
                  </a:rPr>
                  <a:t> are calculated as the increment of d and </a:t>
                </a:r>
                <a14:m>
                  <m:oMath xmlns:m="http://schemas.openxmlformats.org/officeDocument/2006/math">
                    <m:sSub>
                      <m:sSubPr>
                        <m:ctrlPr>
                          <a:rPr kumimoji="1" lang="en-US" altLang="ja-JP" sz="1400" i="1">
                            <a:solidFill>
                              <a:schemeClr val="tx1">
                                <a:lumMod val="50000"/>
                                <a:lumOff val="50000"/>
                              </a:schemeClr>
                            </a:solidFill>
                            <a:latin typeface="Cambria Math" panose="02040503050406030204" pitchFamily="18" charset="0"/>
                            <a:ea typeface="Cambria Math" panose="02040503050406030204" pitchFamily="18" charset="0"/>
                          </a:rPr>
                        </m:ctrlPr>
                      </m:sSubPr>
                      <m:e>
                        <m:r>
                          <a:rPr kumimoji="1" lang="en-US" altLang="ja-JP" sz="1400" i="1">
                            <a:solidFill>
                              <a:schemeClr val="tx1">
                                <a:lumMod val="50000"/>
                                <a:lumOff val="50000"/>
                              </a:schemeClr>
                            </a:solidFill>
                            <a:latin typeface="Cambria Math" panose="02040503050406030204" pitchFamily="18" charset="0"/>
                            <a:ea typeface="Cambria Math" panose="02040503050406030204" pitchFamily="18" charset="0"/>
                          </a:rPr>
                          <m:t>𝜃</m:t>
                        </m:r>
                      </m:e>
                      <m:sub>
                        <m:r>
                          <m:rPr>
                            <m:sty m:val="p"/>
                          </m:rPr>
                          <a:rPr kumimoji="1" lang="en-US" altLang="ja-JP" sz="1400" i="1">
                            <a:solidFill>
                              <a:schemeClr val="tx1">
                                <a:lumMod val="50000"/>
                                <a:lumOff val="50000"/>
                              </a:schemeClr>
                            </a:solidFill>
                            <a:latin typeface="Cambria Math" panose="02040503050406030204" pitchFamily="18" charset="0"/>
                            <a:ea typeface="Cambria Math" panose="02040503050406030204" pitchFamily="18" charset="0"/>
                          </a:rPr>
                          <m:t>orb</m:t>
                        </m:r>
                      </m:sub>
                    </m:sSub>
                  </m:oMath>
                </a14:m>
                <a:r>
                  <a:rPr kumimoji="1" lang="en-US" altLang="ja-JP" sz="1400" dirty="0">
                    <a:solidFill>
                      <a:schemeClr val="tx1">
                        <a:lumMod val="50000"/>
                        <a:lumOff val="50000"/>
                      </a:schemeClr>
                    </a:solidFill>
                  </a:rPr>
                  <a:t> over this </a:t>
                </a:r>
                <a:r>
                  <a:rPr kumimoji="1" lang="en-US" altLang="ja-JP" sz="1400" dirty="0" err="1">
                    <a:solidFill>
                      <a:schemeClr val="tx1">
                        <a:lumMod val="50000"/>
                        <a:lumOff val="50000"/>
                      </a:schemeClr>
                    </a:solidFill>
                  </a:rPr>
                  <a:t>Δt</a:t>
                </a:r>
                <a:r>
                  <a:rPr kumimoji="1" lang="en-US" altLang="ja-JP" sz="1400" dirty="0">
                    <a:solidFill>
                      <a:schemeClr val="tx1">
                        <a:lumMod val="50000"/>
                        <a:lumOff val="50000"/>
                      </a:schemeClr>
                    </a:solidFill>
                  </a:rPr>
                  <a:t>. </a:t>
                </a:r>
              </a:p>
              <a:p>
                <a:r>
                  <a:rPr kumimoji="1" lang="en-US" altLang="ja-JP" sz="1400" dirty="0">
                    <a:solidFill>
                      <a:schemeClr val="tx1">
                        <a:lumMod val="50000"/>
                        <a:lumOff val="50000"/>
                      </a:schemeClr>
                    </a:solidFill>
                  </a:rPr>
                  <a:t>To obtain a transverse velocity by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𝑎</m:t>
                        </m:r>
                      </m:e>
                      <m:sub>
                        <m:r>
                          <m:rPr>
                            <m:nor/>
                          </m:rPr>
                          <a:rPr kumimoji="1" lang="en-US" altLang="ja-JP" sz="1400" b="0" i="0" smtClean="0">
                            <a:latin typeface="Cambria Math" panose="02040503050406030204" pitchFamily="18" charset="0"/>
                          </a:rPr>
                          <m:t>cor</m:t>
                        </m:r>
                      </m:sub>
                    </m:sSub>
                  </m:oMath>
                </a14:m>
                <a:r>
                  <a:rPr kumimoji="1" lang="en-US" altLang="ja-JP" sz="1400" dirty="0">
                    <a:solidFill>
                      <a:schemeClr val="tx1">
                        <a:lumMod val="50000"/>
                        <a:lumOff val="50000"/>
                      </a:schemeClr>
                    </a:solidFill>
                  </a:rPr>
                  <a:t>, we need a typical escape time of the shock cone plasma</a:t>
                </a:r>
                <a:r>
                  <a:rPr kumimoji="1" lang="ja-JP" altLang="en-US" sz="1400" dirty="0">
                    <a:solidFill>
                      <a:schemeClr val="tx1">
                        <a:lumMod val="50000"/>
                        <a:lumOff val="50000"/>
                      </a:schemeClr>
                    </a:solidFill>
                  </a:rPr>
                  <a:t>：</a:t>
                </a:r>
                <a14:m>
                  <m:oMath xmlns:m="http://schemas.openxmlformats.org/officeDocument/2006/math">
                    <m:sSub>
                      <m:sSubPr>
                        <m:ctrlPr>
                          <a:rPr kumimoji="1" lang="en-US" altLang="ja-JP" sz="1400" i="1" smtClean="0">
                            <a:solidFill>
                              <a:schemeClr val="tx1"/>
                            </a:solidFill>
                            <a:latin typeface="Cambria Math" panose="02040503050406030204" pitchFamily="18" charset="0"/>
                          </a:rPr>
                        </m:ctrlPr>
                      </m:sSubPr>
                      <m:e>
                        <m:r>
                          <a:rPr kumimoji="1" lang="en-US" altLang="ja-JP" sz="1400" b="0" i="1" smtClean="0">
                            <a:solidFill>
                              <a:schemeClr val="tx1"/>
                            </a:solidFill>
                            <a:latin typeface="Cambria Math" panose="02040503050406030204" pitchFamily="18" charset="0"/>
                          </a:rPr>
                          <m:t>𝑡</m:t>
                        </m:r>
                      </m:e>
                      <m:sub>
                        <m:r>
                          <m:rPr>
                            <m:nor/>
                          </m:rPr>
                          <a:rPr kumimoji="1" lang="en-US" altLang="ja-JP" sz="1400" b="0" i="0" smtClean="0">
                            <a:solidFill>
                              <a:schemeClr val="tx1"/>
                            </a:solidFill>
                            <a:latin typeface="Cambria Math" panose="02040503050406030204" pitchFamily="18" charset="0"/>
                          </a:rPr>
                          <m:t>esc</m:t>
                        </m:r>
                      </m:sub>
                    </m:sSub>
                    <m:r>
                      <a:rPr kumimoji="1" lang="en-US" altLang="ja-JP" sz="1400" i="1">
                        <a:solidFill>
                          <a:schemeClr val="tx1"/>
                        </a:solidFill>
                        <a:latin typeface="Cambria Math" panose="02040503050406030204" pitchFamily="18" charset="0"/>
                      </a:rPr>
                      <m:t> </m:t>
                    </m:r>
                  </m:oMath>
                </a14:m>
                <a:r>
                  <a:rPr kumimoji="1" lang="en-US" altLang="ja-JP" sz="1400" dirty="0">
                    <a:solidFill>
                      <a:schemeClr val="tx1"/>
                    </a:solidFill>
                  </a:rPr>
                  <a:t>=</a:t>
                </a:r>
                <a:r>
                  <a:rPr kumimoji="1" lang="en-US" altLang="ja-JP" sz="1400" dirty="0" err="1">
                    <a:solidFill>
                      <a:schemeClr val="tx1"/>
                    </a:solidFill>
                  </a:rPr>
                  <a:t>10d</a:t>
                </a:r>
                <a:r>
                  <a:rPr kumimoji="1" lang="en-US" altLang="ja-JP" sz="1400" dirty="0">
                    <a:solidFill>
                      <a:schemeClr val="tx1"/>
                    </a:solidFill>
                  </a:rPr>
                  <a:t>/ </a:t>
                </a:r>
                <a14:m>
                  <m:oMath xmlns:m="http://schemas.openxmlformats.org/officeDocument/2006/math">
                    <m:sSub>
                      <m:sSubPr>
                        <m:ctrlPr>
                          <a:rPr kumimoji="1" lang="en-US" altLang="ja-JP" sz="1400" i="1">
                            <a:solidFill>
                              <a:schemeClr val="tx1"/>
                            </a:solidFill>
                            <a:latin typeface="Cambria Math" panose="02040503050406030204" pitchFamily="18" charset="0"/>
                          </a:rPr>
                        </m:ctrlPr>
                      </m:sSubPr>
                      <m:e>
                        <m:r>
                          <a:rPr kumimoji="1" lang="en-US" altLang="ja-JP" sz="1400" b="0" i="1" smtClean="0">
                            <a:solidFill>
                              <a:schemeClr val="tx1"/>
                            </a:solidFill>
                            <a:latin typeface="Cambria Math" panose="02040503050406030204" pitchFamily="18" charset="0"/>
                          </a:rPr>
                          <m:t>𝑉</m:t>
                        </m:r>
                      </m:e>
                      <m:sub>
                        <m:r>
                          <m:rPr>
                            <m:nor/>
                          </m:rPr>
                          <a:rPr kumimoji="1" lang="en-US" altLang="ja-JP" sz="1400" b="0" i="0" smtClean="0">
                            <a:solidFill>
                              <a:schemeClr val="tx1"/>
                            </a:solidFill>
                            <a:latin typeface="Cambria Math" panose="02040503050406030204" pitchFamily="18" charset="0"/>
                          </a:rPr>
                          <m:t>flow</m:t>
                        </m:r>
                      </m:sub>
                    </m:sSub>
                  </m:oMath>
                </a14:m>
                <a:r>
                  <a:rPr kumimoji="1" lang="en-US" altLang="ja-JP" sz="1400" dirty="0">
                    <a:solidFill>
                      <a:schemeClr val="tx1"/>
                    </a:solidFill>
                  </a:rPr>
                  <a:t>. </a:t>
                </a:r>
                <a:endParaRPr kumimoji="1" lang="en-US" altLang="ja-JP" sz="1400" dirty="0">
                  <a:solidFill>
                    <a:schemeClr val="tx1">
                      <a:lumMod val="50000"/>
                      <a:lumOff val="50000"/>
                    </a:schemeClr>
                  </a:solidFill>
                </a:endParaRPr>
              </a:p>
              <a:p>
                <a:r>
                  <a:rPr kumimoji="1" lang="en-US" altLang="ja-JP" sz="1400" dirty="0">
                    <a:solidFill>
                      <a:srgbClr val="FF0000"/>
                    </a:solidFill>
                  </a:rPr>
                  <a:t>We approximate </a:t>
                </a:r>
                <a14:m>
                  <m:oMath xmlns:m="http://schemas.openxmlformats.org/officeDocument/2006/math">
                    <m:sSub>
                      <m:sSubPr>
                        <m:ctrlPr>
                          <a:rPr kumimoji="1" lang="en-US" altLang="ja-JP" sz="1400" i="1">
                            <a:solidFill>
                              <a:srgbClr val="FF0000"/>
                            </a:solidFill>
                            <a:latin typeface="Cambria Math" panose="02040503050406030204" pitchFamily="18" charset="0"/>
                          </a:rPr>
                        </m:ctrlPr>
                      </m:sSubPr>
                      <m:e>
                        <m:r>
                          <a:rPr kumimoji="1" lang="en-US" altLang="ja-JP" sz="1400" i="1">
                            <a:solidFill>
                              <a:srgbClr val="FF0000"/>
                            </a:solidFill>
                            <a:latin typeface="Cambria Math" panose="02040503050406030204" pitchFamily="18" charset="0"/>
                          </a:rPr>
                          <m:t>𝑉</m:t>
                        </m:r>
                      </m:e>
                      <m:sub>
                        <m:r>
                          <m:rPr>
                            <m:nor/>
                          </m:rPr>
                          <a:rPr kumimoji="1" lang="en-US" altLang="ja-JP" sz="1400">
                            <a:solidFill>
                              <a:srgbClr val="FF0000"/>
                            </a:solidFill>
                            <a:latin typeface="Cambria Math" panose="02040503050406030204" pitchFamily="18" charset="0"/>
                          </a:rPr>
                          <m:t>flow</m:t>
                        </m:r>
                      </m:sub>
                    </m:sSub>
                    <m:r>
                      <a:rPr kumimoji="1" lang="en-US" altLang="ja-JP" sz="1400" i="1">
                        <a:solidFill>
                          <a:srgbClr val="FF0000"/>
                        </a:solidFill>
                        <a:latin typeface="Cambria Math" panose="02040503050406030204" pitchFamily="18" charset="0"/>
                      </a:rPr>
                      <m:t> </m:t>
                    </m:r>
                  </m:oMath>
                </a14:m>
                <a:r>
                  <a:rPr kumimoji="1" lang="en-US" altLang="ja-JP" sz="1400" dirty="0">
                    <a:solidFill>
                      <a:srgbClr val="FF0000"/>
                    </a:solidFill>
                  </a:rPr>
                  <a:t>as </a:t>
                </a:r>
                <a14:m>
                  <m:oMath xmlns:m="http://schemas.openxmlformats.org/officeDocument/2006/math">
                    <m:sSub>
                      <m:sSubPr>
                        <m:ctrlPr>
                          <a:rPr kumimoji="1" lang="en-US" altLang="ja-JP" sz="1400" i="1" smtClean="0">
                            <a:solidFill>
                              <a:srgbClr val="FF0000"/>
                            </a:solidFill>
                            <a:latin typeface="Cambria Math" panose="02040503050406030204" pitchFamily="18" charset="0"/>
                          </a:rPr>
                        </m:ctrlPr>
                      </m:sSubPr>
                      <m:e>
                        <m:r>
                          <a:rPr kumimoji="1" lang="en-US" altLang="ja-JP" sz="1400" b="0" i="1" smtClean="0">
                            <a:solidFill>
                              <a:srgbClr val="FF0000"/>
                            </a:solidFill>
                            <a:latin typeface="Cambria Math" panose="02040503050406030204" pitchFamily="18" charset="0"/>
                          </a:rPr>
                          <m:t>𝑣</m:t>
                        </m:r>
                      </m:e>
                      <m:sub>
                        <m:r>
                          <a:rPr kumimoji="1" lang="ja-JP" altLang="en-US" sz="1400" i="1" smtClean="0">
                            <a:solidFill>
                              <a:srgbClr val="FF0000"/>
                            </a:solidFill>
                            <a:latin typeface="Cambria Math" panose="02040503050406030204" pitchFamily="18" charset="0"/>
                          </a:rPr>
                          <m:t>∞</m:t>
                        </m:r>
                        <m:r>
                          <m:rPr>
                            <m:nor/>
                          </m:rPr>
                          <a:rPr kumimoji="1" lang="en-US" altLang="ja-JP" sz="1400" b="0" i="0" smtClean="0">
                            <a:solidFill>
                              <a:srgbClr val="FF0000"/>
                            </a:solidFill>
                            <a:latin typeface="Cambria Math" panose="02040503050406030204" pitchFamily="18" charset="0"/>
                          </a:rPr>
                          <m:t>,</m:t>
                        </m:r>
                        <m:r>
                          <m:rPr>
                            <m:nor/>
                          </m:rPr>
                          <a:rPr kumimoji="1" lang="en-US" altLang="ja-JP" sz="1400" b="0" i="0" smtClean="0">
                            <a:solidFill>
                              <a:srgbClr val="FF0000"/>
                            </a:solidFill>
                            <a:latin typeface="Cambria Math" panose="02040503050406030204" pitchFamily="18" charset="0"/>
                          </a:rPr>
                          <m:t>O</m:t>
                        </m:r>
                      </m:sub>
                    </m:sSub>
                    <m:r>
                      <a:rPr kumimoji="1" lang="en-US" altLang="ja-JP" sz="1400" i="1">
                        <a:solidFill>
                          <a:srgbClr val="FF0000"/>
                        </a:solidFill>
                        <a:latin typeface="Cambria Math" panose="02040503050406030204" pitchFamily="18" charset="0"/>
                      </a:rPr>
                      <m:t> </m:t>
                    </m:r>
                  </m:oMath>
                </a14:m>
                <a:r>
                  <a:rPr kumimoji="1" lang="en-US" altLang="ja-JP" sz="1400" dirty="0">
                    <a:solidFill>
                      <a:srgbClr val="FF0000"/>
                    </a:solidFill>
                  </a:rPr>
                  <a:t> (= 3×10</a:t>
                </a:r>
                <a:r>
                  <a:rPr kumimoji="1" lang="en-US" altLang="ja-JP" sz="1400" baseline="30000" dirty="0">
                    <a:solidFill>
                      <a:srgbClr val="FF0000"/>
                    </a:solidFill>
                  </a:rPr>
                  <a:t>8</a:t>
                </a:r>
                <a:r>
                  <a:rPr kumimoji="1" lang="en-US" altLang="ja-JP" sz="1400" dirty="0">
                    <a:solidFill>
                      <a:srgbClr val="FF0000"/>
                    </a:solidFill>
                  </a:rPr>
                  <a:t> cm s</a:t>
                </a:r>
                <a:r>
                  <a:rPr kumimoji="1" lang="en-US" altLang="ja-JP" sz="1400" baseline="30000" dirty="0">
                    <a:solidFill>
                      <a:srgbClr val="FF0000"/>
                    </a:solidFill>
                  </a:rPr>
                  <a:t>-1</a:t>
                </a:r>
                <a:r>
                  <a:rPr kumimoji="1" lang="en-US" altLang="ja-JP" sz="1400" dirty="0">
                    <a:solidFill>
                      <a:srgbClr val="FF0000"/>
                    </a:solidFill>
                  </a:rPr>
                  <a:t>). </a:t>
                </a:r>
              </a:p>
              <a:p>
                <a:r>
                  <a:rPr kumimoji="1" lang="en-US" altLang="ja-JP" sz="1400" dirty="0"/>
                  <a:t>Even at phase D (0.987), </a:t>
                </a:r>
                <a14:m>
                  <m:oMath xmlns:m="http://schemas.openxmlformats.org/officeDocument/2006/math">
                    <m:sSub>
                      <m:sSubPr>
                        <m:ctrlPr>
                          <a:rPr kumimoji="1" lang="en-US" altLang="ja-JP" sz="1400" b="0" i="1" smtClean="0">
                            <a:solidFill>
                              <a:srgbClr val="FF0000"/>
                            </a:solidFill>
                            <a:latin typeface="Cambria Math" panose="02040503050406030204" pitchFamily="18" charset="0"/>
                          </a:rPr>
                        </m:ctrlPr>
                      </m:sSubPr>
                      <m:e>
                        <m:r>
                          <a:rPr kumimoji="1" lang="en-US" altLang="ja-JP" sz="1400" b="0" i="1" smtClean="0">
                            <a:solidFill>
                              <a:srgbClr val="FF0000"/>
                            </a:solidFill>
                            <a:latin typeface="Cambria Math" panose="02040503050406030204" pitchFamily="18" charset="0"/>
                          </a:rPr>
                          <m:t>𝑣</m:t>
                        </m:r>
                      </m:e>
                      <m:sub>
                        <m:r>
                          <m:rPr>
                            <m:nor/>
                          </m:rPr>
                          <a:rPr kumimoji="1" lang="en-US" altLang="ja-JP" sz="1400" b="0" i="0" smtClean="0">
                            <a:solidFill>
                              <a:srgbClr val="FF0000"/>
                            </a:solidFill>
                            <a:latin typeface="Cambria Math" panose="02040503050406030204" pitchFamily="18" charset="0"/>
                          </a:rPr>
                          <m:t>cor</m:t>
                        </m:r>
                      </m:sub>
                    </m:sSub>
                    <m:r>
                      <a:rPr kumimoji="1" lang="en-US" altLang="ja-JP" sz="1400" b="0" i="1" smtClean="0">
                        <a:solidFill>
                          <a:srgbClr val="FF0000"/>
                        </a:solidFill>
                        <a:latin typeface="Cambria Math" panose="02040503050406030204" pitchFamily="18" charset="0"/>
                      </a:rPr>
                      <m:t>=</m:t>
                    </m:r>
                  </m:oMath>
                </a14:m>
                <a:r>
                  <a:rPr kumimoji="1" lang="en-US" altLang="ja-JP" sz="1400" dirty="0">
                    <a:solidFill>
                      <a:srgbClr val="FF0000"/>
                    </a:solidFill>
                  </a:rPr>
                  <a:t>1.14×10</a:t>
                </a:r>
                <a:r>
                  <a:rPr kumimoji="1" lang="en-US" altLang="ja-JP" sz="1400" baseline="30000" dirty="0">
                    <a:solidFill>
                      <a:srgbClr val="FF0000"/>
                    </a:solidFill>
                  </a:rPr>
                  <a:t>7</a:t>
                </a:r>
                <a:r>
                  <a:rPr kumimoji="1" lang="en-US" altLang="ja-JP" sz="1400" dirty="0">
                    <a:solidFill>
                      <a:srgbClr val="FF0000"/>
                    </a:solidFill>
                  </a:rPr>
                  <a:t> cm s</a:t>
                </a:r>
                <a:r>
                  <a:rPr kumimoji="1" lang="en-US" altLang="ja-JP" sz="1400" baseline="30000" dirty="0">
                    <a:solidFill>
                      <a:srgbClr val="FF0000"/>
                    </a:solidFill>
                  </a:rPr>
                  <a:t>-1</a:t>
                </a:r>
                <a:r>
                  <a:rPr kumimoji="1" lang="en-US" altLang="ja-JP" sz="1400" dirty="0"/>
                  <a:t>, which is more than an order of magnitude smaller than</a:t>
                </a:r>
                <a:r>
                  <a:rPr kumimoji="1" lang="en-US" altLang="ja-JP" sz="1400" dirty="0">
                    <a:solidFill>
                      <a:schemeClr val="tx1">
                        <a:lumMod val="50000"/>
                        <a:lumOff val="50000"/>
                      </a:schemeClr>
                    </a:solidFill>
                  </a:rPr>
                  <a:t> </a:t>
                </a:r>
                <a14:m>
                  <m:oMath xmlns:m="http://schemas.openxmlformats.org/officeDocument/2006/math">
                    <m:sSub>
                      <m:sSubPr>
                        <m:ctrlPr>
                          <a:rPr kumimoji="1" lang="en-US" altLang="ja-JP" sz="1400" i="1">
                            <a:solidFill>
                              <a:srgbClr val="FF0000"/>
                            </a:solidFill>
                            <a:latin typeface="Cambria Math" panose="02040503050406030204" pitchFamily="18" charset="0"/>
                          </a:rPr>
                        </m:ctrlPr>
                      </m:sSubPr>
                      <m:e>
                        <m:r>
                          <a:rPr kumimoji="1" lang="en-US" altLang="ja-JP" sz="1400" i="1">
                            <a:solidFill>
                              <a:srgbClr val="FF0000"/>
                            </a:solidFill>
                            <a:latin typeface="Cambria Math" panose="02040503050406030204" pitchFamily="18" charset="0"/>
                          </a:rPr>
                          <m:t>𝑉</m:t>
                        </m:r>
                      </m:e>
                      <m:sub>
                        <m:r>
                          <m:rPr>
                            <m:nor/>
                          </m:rPr>
                          <a:rPr kumimoji="1" lang="en-US" altLang="ja-JP" sz="1400">
                            <a:solidFill>
                              <a:srgbClr val="FF0000"/>
                            </a:solidFill>
                            <a:latin typeface="Cambria Math" panose="02040503050406030204" pitchFamily="18" charset="0"/>
                          </a:rPr>
                          <m:t>flow</m:t>
                        </m:r>
                      </m:sub>
                    </m:sSub>
                  </m:oMath>
                </a14:m>
                <a:r>
                  <a:rPr kumimoji="1" lang="en-US" altLang="ja-JP" sz="1400" dirty="0">
                    <a:solidFill>
                      <a:schemeClr val="tx1">
                        <a:lumMod val="50000"/>
                        <a:lumOff val="50000"/>
                      </a:schemeClr>
                    </a:solidFill>
                  </a:rPr>
                  <a:t>.</a:t>
                </a:r>
              </a:p>
              <a:p>
                <a:r>
                  <a:rPr kumimoji="1" lang="en-US" altLang="ja-JP" sz="1400" dirty="0">
                    <a:solidFill>
                      <a:schemeClr val="tx1">
                        <a:lumMod val="50000"/>
                        <a:lumOff val="50000"/>
                      </a:schemeClr>
                    </a:solidFill>
                  </a:rPr>
                  <a:t>From these results, the Coriolis force can be neglected when we think about axial symmetry of the shock cone shape.</a:t>
                </a:r>
              </a:p>
            </p:txBody>
          </p:sp>
        </mc:Choice>
        <mc:Fallback xmlns="">
          <p:sp>
            <p:nvSpPr>
              <p:cNvPr id="28" name="テキスト ボックス 27">
                <a:extLst>
                  <a:ext uri="{FF2B5EF4-FFF2-40B4-BE49-F238E27FC236}">
                    <a16:creationId xmlns:a16="http://schemas.microsoft.com/office/drawing/2014/main" id="{F923F9D2-D735-A34D-8896-AB2D31642117}"/>
                  </a:ext>
                </a:extLst>
              </p:cNvPr>
              <p:cNvSpPr txBox="1">
                <a:spLocks noRot="1" noChangeAspect="1" noMove="1" noResize="1" noEditPoints="1" noAdjustHandles="1" noChangeArrowheads="1" noChangeShapeType="1" noTextEdit="1"/>
              </p:cNvSpPr>
              <p:nvPr/>
            </p:nvSpPr>
            <p:spPr>
              <a:xfrm>
                <a:off x="2155878" y="763425"/>
                <a:ext cx="7077075" cy="3342966"/>
              </a:xfrm>
              <a:prstGeom prst="rect">
                <a:avLst/>
              </a:prstGeom>
              <a:blipFill>
                <a:blip r:embed="rId5"/>
                <a:stretch>
                  <a:fillRect l="-179" t="-379" b="-1515"/>
                </a:stretch>
              </a:blipFill>
            </p:spPr>
            <p:txBody>
              <a:bodyPr/>
              <a:lstStyle/>
              <a:p>
                <a:r>
                  <a:rPr lang="ja-JP" altLang="en-US">
                    <a:noFill/>
                  </a:rPr>
                  <a:t> </a:t>
                </a:r>
              </a:p>
            </p:txBody>
          </p:sp>
        </mc:Fallback>
      </mc:AlternateContent>
      <p:pic>
        <p:nvPicPr>
          <p:cNvPr id="4" name="図 3">
            <a:extLst>
              <a:ext uri="{FF2B5EF4-FFF2-40B4-BE49-F238E27FC236}">
                <a16:creationId xmlns:a16="http://schemas.microsoft.com/office/drawing/2014/main" id="{FD3A022C-E594-1E4C-A547-95624230D267}"/>
              </a:ext>
            </a:extLst>
          </p:cNvPr>
          <p:cNvPicPr>
            <a:picLocks noChangeAspect="1"/>
          </p:cNvPicPr>
          <p:nvPr/>
        </p:nvPicPr>
        <p:blipFill rotWithShape="1">
          <a:blip r:embed="rId6"/>
          <a:srcRect b="18326"/>
          <a:stretch/>
        </p:blipFill>
        <p:spPr>
          <a:xfrm>
            <a:off x="3510668" y="1551893"/>
            <a:ext cx="3397801" cy="524561"/>
          </a:xfrm>
          <a:prstGeom prst="rect">
            <a:avLst/>
          </a:prstGeom>
        </p:spPr>
      </p:pic>
      <p:pic>
        <p:nvPicPr>
          <p:cNvPr id="5" name="図 4">
            <a:extLst>
              <a:ext uri="{FF2B5EF4-FFF2-40B4-BE49-F238E27FC236}">
                <a16:creationId xmlns:a16="http://schemas.microsoft.com/office/drawing/2014/main" id="{C931BFFF-AA71-504F-AF7B-327A32EA4F3D}"/>
              </a:ext>
            </a:extLst>
          </p:cNvPr>
          <p:cNvPicPr>
            <a:picLocks noChangeAspect="1"/>
          </p:cNvPicPr>
          <p:nvPr/>
        </p:nvPicPr>
        <p:blipFill>
          <a:blip r:embed="rId7"/>
          <a:stretch>
            <a:fillRect/>
          </a:stretch>
        </p:blipFill>
        <p:spPr>
          <a:xfrm>
            <a:off x="1029575" y="4181126"/>
            <a:ext cx="8022711" cy="2005678"/>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109F4CA4-DAC8-8C4C-91E2-340F283AFE66}"/>
                  </a:ext>
                </a:extLst>
              </p:cNvPr>
              <p:cNvSpPr txBox="1"/>
              <p:nvPr/>
            </p:nvSpPr>
            <p:spPr>
              <a:xfrm>
                <a:off x="564039" y="3039855"/>
                <a:ext cx="558511" cy="3891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800" i="1" smtClean="0">
                              <a:latin typeface="Cambria Math" panose="02040503050406030204" pitchFamily="18" charset="0"/>
                              <a:ea typeface="Cambria Math" panose="02040503050406030204" pitchFamily="18" charset="0"/>
                            </a:rPr>
                          </m:ctrlPr>
                        </m:sSubPr>
                        <m:e>
                          <m:r>
                            <a:rPr kumimoji="1" lang="en-US" altLang="ja-JP" sz="1800" b="1" i="1" smtClean="0">
                              <a:latin typeface="Cambria Math" panose="02040503050406030204" pitchFamily="18" charset="0"/>
                              <a:ea typeface="Cambria Math" panose="02040503050406030204" pitchFamily="18" charset="0"/>
                            </a:rPr>
                            <m:t>𝒗</m:t>
                          </m:r>
                        </m:e>
                        <m:sub>
                          <m:r>
                            <m:rPr>
                              <m:nor/>
                            </m:rPr>
                            <a:rPr kumimoji="1" lang="en-US" altLang="ja-JP" sz="1800">
                              <a:latin typeface="Cambria Math" panose="02040503050406030204" pitchFamily="18" charset="0"/>
                            </a:rPr>
                            <m:t>orb</m:t>
                          </m:r>
                        </m:sub>
                      </m:sSub>
                    </m:oMath>
                  </m:oMathPara>
                </a14:m>
                <a:endParaRPr lang="ja-JP" altLang="en-US"/>
              </a:p>
            </p:txBody>
          </p:sp>
        </mc:Choice>
        <mc:Fallback xmlns="">
          <p:sp>
            <p:nvSpPr>
              <p:cNvPr id="10" name="テキスト ボックス 9">
                <a:extLst>
                  <a:ext uri="{FF2B5EF4-FFF2-40B4-BE49-F238E27FC236}">
                    <a16:creationId xmlns:a16="http://schemas.microsoft.com/office/drawing/2014/main" id="{109F4CA4-DAC8-8C4C-91E2-340F283AFE66}"/>
                  </a:ext>
                </a:extLst>
              </p:cNvPr>
              <p:cNvSpPr txBox="1">
                <a:spLocks noRot="1" noChangeAspect="1" noMove="1" noResize="1" noEditPoints="1" noAdjustHandles="1" noChangeArrowheads="1" noChangeShapeType="1" noTextEdit="1"/>
              </p:cNvSpPr>
              <p:nvPr/>
            </p:nvSpPr>
            <p:spPr>
              <a:xfrm>
                <a:off x="564039" y="3039855"/>
                <a:ext cx="558511" cy="389145"/>
              </a:xfrm>
              <a:prstGeom prst="rect">
                <a:avLst/>
              </a:prstGeom>
              <a:blipFill>
                <a:blip r:embed="rId8"/>
                <a:stretch>
                  <a:fillRect r="-15556"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E5D3C83-7D23-A348-9A9E-5B626A9BF864}"/>
                  </a:ext>
                </a:extLst>
              </p:cNvPr>
              <p:cNvSpPr txBox="1"/>
              <p:nvPr/>
            </p:nvSpPr>
            <p:spPr>
              <a:xfrm>
                <a:off x="771814" y="2606011"/>
                <a:ext cx="868097" cy="389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800" i="1" smtClean="0">
                              <a:solidFill>
                                <a:schemeClr val="tx1"/>
                              </a:solidFill>
                              <a:latin typeface="Cambria Math" panose="02040503050406030204" pitchFamily="18" charset="0"/>
                            </a:rPr>
                          </m:ctrlPr>
                        </m:sSubPr>
                        <m:e>
                          <m:r>
                            <a:rPr kumimoji="1" lang="en-US" altLang="ja-JP" sz="1800" b="0" i="1" smtClean="0">
                              <a:solidFill>
                                <a:schemeClr val="tx1"/>
                              </a:solidFill>
                              <a:latin typeface="Cambria Math" panose="02040503050406030204" pitchFamily="18" charset="0"/>
                            </a:rPr>
                            <m:t>𝑉</m:t>
                          </m:r>
                        </m:e>
                        <m:sub>
                          <m:r>
                            <m:rPr>
                              <m:nor/>
                            </m:rPr>
                            <a:rPr kumimoji="1" lang="en-US" altLang="ja-JP" sz="1800" b="0" i="0" smtClean="0">
                              <a:solidFill>
                                <a:schemeClr val="tx1"/>
                              </a:solidFill>
                              <a:latin typeface="Cambria Math" panose="02040503050406030204" pitchFamily="18" charset="0"/>
                            </a:rPr>
                            <m:t>flow</m:t>
                          </m:r>
                        </m:sub>
                      </m:sSub>
                    </m:oMath>
                  </m:oMathPara>
                </a14:m>
                <a:endParaRPr lang="ja-JP" altLang="en-US"/>
              </a:p>
            </p:txBody>
          </p:sp>
        </mc:Choice>
        <mc:Fallback xmlns="">
          <p:sp>
            <p:nvSpPr>
              <p:cNvPr id="12" name="テキスト ボックス 11">
                <a:extLst>
                  <a:ext uri="{FF2B5EF4-FFF2-40B4-BE49-F238E27FC236}">
                    <a16:creationId xmlns:a16="http://schemas.microsoft.com/office/drawing/2014/main" id="{2E5D3C83-7D23-A348-9A9E-5B626A9BF864}"/>
                  </a:ext>
                </a:extLst>
              </p:cNvPr>
              <p:cNvSpPr txBox="1">
                <a:spLocks noRot="1" noChangeAspect="1" noMove="1" noResize="1" noEditPoints="1" noAdjustHandles="1" noChangeArrowheads="1" noChangeShapeType="1" noTextEdit="1"/>
              </p:cNvSpPr>
              <p:nvPr/>
            </p:nvSpPr>
            <p:spPr>
              <a:xfrm>
                <a:off x="771814" y="2606011"/>
                <a:ext cx="868097" cy="389658"/>
              </a:xfrm>
              <a:prstGeom prst="rect">
                <a:avLst/>
              </a:prstGeom>
              <a:blipFill>
                <a:blip r:embed="rId9"/>
                <a:stretch>
                  <a:fillRect b="-9375"/>
                </a:stretch>
              </a:blipFill>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55621142-348C-B94B-97D2-969B5AFB6F3D}"/>
              </a:ext>
            </a:extLst>
          </p:cNvPr>
          <p:cNvSpPr/>
          <p:nvPr/>
        </p:nvSpPr>
        <p:spPr>
          <a:xfrm>
            <a:off x="7574973" y="4181126"/>
            <a:ext cx="1417904" cy="20845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2178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9C0FE-5D72-294F-B599-4EF91247BBA5}"/>
              </a:ext>
            </a:extLst>
          </p:cNvPr>
          <p:cNvSpPr>
            <a:spLocks noGrp="1"/>
          </p:cNvSpPr>
          <p:nvPr>
            <p:ph type="title"/>
          </p:nvPr>
        </p:nvSpPr>
        <p:spPr>
          <a:xfrm>
            <a:off x="628650" y="262282"/>
            <a:ext cx="7886700" cy="524560"/>
          </a:xfrm>
        </p:spPr>
        <p:txBody>
          <a:bodyPr>
            <a:normAutofit/>
          </a:bodyPr>
          <a:lstStyle/>
          <a:p>
            <a:pPr algn="ctr"/>
            <a:r>
              <a:rPr kumimoji="1" lang="en-US" altLang="ja-JP" sz="2400" dirty="0"/>
              <a:t>Spatial extent of the line-emission site</a:t>
            </a:r>
            <a:endParaRPr kumimoji="1" lang="ja-JP" altLang="en-US" sz="2400"/>
          </a:p>
        </p:txBody>
      </p:sp>
      <p:sp>
        <p:nvSpPr>
          <p:cNvPr id="3" name="スライド番号プレースホルダー 2">
            <a:extLst>
              <a:ext uri="{FF2B5EF4-FFF2-40B4-BE49-F238E27FC236}">
                <a16:creationId xmlns:a16="http://schemas.microsoft.com/office/drawing/2014/main" id="{4BF03672-147A-7C40-879E-E48F31EED99D}"/>
              </a:ext>
            </a:extLst>
          </p:cNvPr>
          <p:cNvSpPr>
            <a:spLocks noGrp="1"/>
          </p:cNvSpPr>
          <p:nvPr>
            <p:ph type="sldNum" sz="quarter" idx="12"/>
          </p:nvPr>
        </p:nvSpPr>
        <p:spPr/>
        <p:txBody>
          <a:bodyPr/>
          <a:lstStyle/>
          <a:p>
            <a:fld id="{6D84EF4D-BFD3-914F-BA8C-24B15462B872}" type="slidenum">
              <a:rPr kumimoji="1" lang="ja-JP" altLang="en-US" smtClean="0"/>
              <a:t>39</a:t>
            </a:fld>
            <a:endParaRPr kumimoji="1" lang="ja-JP" altLang="en-US"/>
          </a:p>
        </p:txBody>
      </p:sp>
      <p:sp>
        <p:nvSpPr>
          <p:cNvPr id="28" name="テキスト ボックス 27">
            <a:extLst>
              <a:ext uri="{FF2B5EF4-FFF2-40B4-BE49-F238E27FC236}">
                <a16:creationId xmlns:a16="http://schemas.microsoft.com/office/drawing/2014/main" id="{F923F9D2-D735-A34D-8896-AB2D31642117}"/>
              </a:ext>
            </a:extLst>
          </p:cNvPr>
          <p:cNvSpPr txBox="1"/>
          <p:nvPr/>
        </p:nvSpPr>
        <p:spPr>
          <a:xfrm>
            <a:off x="4085286" y="986811"/>
            <a:ext cx="4760255" cy="2031325"/>
          </a:xfrm>
          <a:prstGeom prst="rect">
            <a:avLst/>
          </a:prstGeom>
          <a:noFill/>
        </p:spPr>
        <p:txBody>
          <a:bodyPr wrap="square" rtlCol="0">
            <a:spAutoFit/>
          </a:bodyPr>
          <a:lstStyle/>
          <a:p>
            <a:r>
              <a:rPr kumimoji="1" lang="en-US" altLang="ja-JP" sz="1400" dirty="0">
                <a:solidFill>
                  <a:schemeClr val="bg2">
                    <a:lumMod val="75000"/>
                  </a:schemeClr>
                </a:solidFill>
              </a:rPr>
              <a:t>We are diligently writing a paper on it....</a:t>
            </a:r>
          </a:p>
          <a:p>
            <a:endParaRPr kumimoji="1" lang="en-US" altLang="ja-JP" sz="1400" dirty="0"/>
          </a:p>
          <a:p>
            <a:pPr marL="342900" indent="-342900">
              <a:buFont typeface="+mj-lt"/>
              <a:buAutoNum type="arabicPeriod"/>
            </a:pPr>
            <a:r>
              <a:rPr kumimoji="1" lang="en" altLang="ja-JP" sz="1400" dirty="0"/>
              <a:t>We estimate the cooling time from the thermal energy and emissivity of the plasma emitting the Ne emission lines.</a:t>
            </a:r>
          </a:p>
          <a:p>
            <a:pPr marL="342900" indent="-342900">
              <a:buFont typeface="+mj-lt"/>
              <a:buAutoNum type="arabicPeriod"/>
            </a:pPr>
            <a:r>
              <a:rPr kumimoji="1" lang="en" altLang="ja-JP" sz="1400" dirty="0"/>
              <a:t>From the product of this and the flow velocity we determine the spread of the plasma over the shock cone.</a:t>
            </a:r>
          </a:p>
          <a:p>
            <a:pPr marL="342900" indent="-342900">
              <a:buFont typeface="+mj-lt"/>
              <a:buAutoNum type="arabicPeriod"/>
            </a:pPr>
            <a:r>
              <a:rPr kumimoji="1" lang="en" altLang="ja-JP" sz="1400" dirty="0"/>
              <a:t>We confirm that this </a:t>
            </a:r>
            <a:r>
              <a:rPr kumimoji="1" lang="en-US" altLang="ja-JP" sz="1400" dirty="0"/>
              <a:t>is</a:t>
            </a:r>
            <a:r>
              <a:rPr kumimoji="1" lang="en" altLang="ja-JP" sz="1400" dirty="0"/>
              <a:t> at most 10% of the distance from the stagnation point.</a:t>
            </a:r>
          </a:p>
        </p:txBody>
      </p:sp>
      <p:pic>
        <p:nvPicPr>
          <p:cNvPr id="4" name="図 3">
            <a:extLst>
              <a:ext uri="{FF2B5EF4-FFF2-40B4-BE49-F238E27FC236}">
                <a16:creationId xmlns:a16="http://schemas.microsoft.com/office/drawing/2014/main" id="{FDE61173-A9F9-BE41-ABD9-99DE9767EE42}"/>
              </a:ext>
            </a:extLst>
          </p:cNvPr>
          <p:cNvPicPr>
            <a:picLocks noChangeAspect="1"/>
          </p:cNvPicPr>
          <p:nvPr/>
        </p:nvPicPr>
        <p:blipFill>
          <a:blip r:embed="rId2"/>
          <a:stretch>
            <a:fillRect/>
          </a:stretch>
        </p:blipFill>
        <p:spPr>
          <a:xfrm>
            <a:off x="0" y="682741"/>
            <a:ext cx="3441700" cy="3429000"/>
          </a:xfrm>
          <a:prstGeom prst="rect">
            <a:avLst/>
          </a:prstGeom>
        </p:spPr>
      </p:pic>
      <p:pic>
        <p:nvPicPr>
          <p:cNvPr id="9" name="図 8">
            <a:extLst>
              <a:ext uri="{FF2B5EF4-FFF2-40B4-BE49-F238E27FC236}">
                <a16:creationId xmlns:a16="http://schemas.microsoft.com/office/drawing/2014/main" id="{A1034F1E-BC8A-5048-AA6E-2699B886BEF4}"/>
              </a:ext>
            </a:extLst>
          </p:cNvPr>
          <p:cNvPicPr>
            <a:picLocks noChangeAspect="1"/>
          </p:cNvPicPr>
          <p:nvPr/>
        </p:nvPicPr>
        <p:blipFill rotWithShape="1">
          <a:blip r:embed="rId3"/>
          <a:srcRect l="1313" t="7513" r="4142" b="2626"/>
          <a:stretch/>
        </p:blipFill>
        <p:spPr>
          <a:xfrm>
            <a:off x="4847091" y="3322207"/>
            <a:ext cx="3720124" cy="3535793"/>
          </a:xfrm>
          <a:prstGeom prst="rect">
            <a:avLst/>
          </a:prstGeom>
        </p:spPr>
      </p:pic>
      <p:sp>
        <p:nvSpPr>
          <p:cNvPr id="11" name="テキスト ボックス 10">
            <a:extLst>
              <a:ext uri="{FF2B5EF4-FFF2-40B4-BE49-F238E27FC236}">
                <a16:creationId xmlns:a16="http://schemas.microsoft.com/office/drawing/2014/main" id="{F768E953-CB76-C34B-BC91-AC914E56A3DF}"/>
              </a:ext>
            </a:extLst>
          </p:cNvPr>
          <p:cNvSpPr txBox="1"/>
          <p:nvPr/>
        </p:nvSpPr>
        <p:spPr>
          <a:xfrm>
            <a:off x="474511" y="3985315"/>
            <a:ext cx="3254341" cy="923330"/>
          </a:xfrm>
          <a:prstGeom prst="rect">
            <a:avLst/>
          </a:prstGeom>
          <a:noFill/>
        </p:spPr>
        <p:txBody>
          <a:bodyPr wrap="square">
            <a:spAutoFit/>
          </a:bodyPr>
          <a:lstStyle/>
          <a:p>
            <a:r>
              <a:rPr lang="ja-JP" altLang="en-US"/>
              <a:t>↑Th</a:t>
            </a:r>
            <a:r>
              <a:rPr lang="en-US" altLang="ja-JP" dirty="0"/>
              <a:t>is</a:t>
            </a:r>
            <a:r>
              <a:rPr lang="ja-JP" altLang="en-US"/>
              <a:t> results show that </a:t>
            </a:r>
            <a:r>
              <a:rPr lang="en-US" altLang="ja-JP" dirty="0"/>
              <a:t>Ne</a:t>
            </a:r>
            <a:r>
              <a:rPr lang="ja-JP" altLang="en-US"/>
              <a:t> are only observed when the plasma temperature is below 1 keV.</a:t>
            </a:r>
          </a:p>
        </p:txBody>
      </p:sp>
      <p:sp>
        <p:nvSpPr>
          <p:cNvPr id="12" name="テキスト ボックス 11">
            <a:extLst>
              <a:ext uri="{FF2B5EF4-FFF2-40B4-BE49-F238E27FC236}">
                <a16:creationId xmlns:a16="http://schemas.microsoft.com/office/drawing/2014/main" id="{ABA99114-7A26-4247-8E4E-4EACFE7C74E9}"/>
              </a:ext>
            </a:extLst>
          </p:cNvPr>
          <p:cNvSpPr txBox="1"/>
          <p:nvPr/>
        </p:nvSpPr>
        <p:spPr>
          <a:xfrm>
            <a:off x="474511" y="5249431"/>
            <a:ext cx="4372580" cy="1200329"/>
          </a:xfrm>
          <a:prstGeom prst="rect">
            <a:avLst/>
          </a:prstGeom>
          <a:noFill/>
        </p:spPr>
        <p:txBody>
          <a:bodyPr wrap="square">
            <a:spAutoFit/>
          </a:bodyPr>
          <a:lstStyle/>
          <a:p>
            <a:r>
              <a:rPr lang="en" altLang="ja-JP" dirty="0"/>
              <a:t>The stagnation point is observed to be 3.5 keV (</a:t>
            </a:r>
            <a:r>
              <a:rPr lang="en" altLang="ja-JP" dirty="0" err="1"/>
              <a:t>Sugawara+2015</a:t>
            </a:r>
            <a:r>
              <a:rPr lang="en" altLang="ja-JP" dirty="0"/>
              <a:t>). Ne is not visible until the plasma is at least cooler than the stagnation point.</a:t>
            </a:r>
            <a:endParaRPr lang="ja-JP" altLang="en-US"/>
          </a:p>
        </p:txBody>
      </p:sp>
      <p:sp>
        <p:nvSpPr>
          <p:cNvPr id="6" name="テキスト ボックス 5">
            <a:extLst>
              <a:ext uri="{FF2B5EF4-FFF2-40B4-BE49-F238E27FC236}">
                <a16:creationId xmlns:a16="http://schemas.microsoft.com/office/drawing/2014/main" id="{600A9869-B214-CC46-BBE4-6395CA38F33C}"/>
              </a:ext>
            </a:extLst>
          </p:cNvPr>
          <p:cNvSpPr txBox="1"/>
          <p:nvPr/>
        </p:nvSpPr>
        <p:spPr>
          <a:xfrm>
            <a:off x="5517547" y="3800649"/>
            <a:ext cx="1283300" cy="369332"/>
          </a:xfrm>
          <a:prstGeom prst="rect">
            <a:avLst/>
          </a:prstGeom>
          <a:noFill/>
        </p:spPr>
        <p:txBody>
          <a:bodyPr wrap="none" rtlCol="0">
            <a:spAutoFit/>
          </a:bodyPr>
          <a:lstStyle/>
          <a:p>
            <a:r>
              <a:rPr kumimoji="1" lang="en-US" altLang="ja-JP" dirty="0"/>
              <a:t>~</a:t>
            </a:r>
            <a:r>
              <a:rPr kumimoji="1" lang="en-US" altLang="ja-JP" dirty="0" err="1"/>
              <a:t>0.45keV</a:t>
            </a:r>
            <a:r>
              <a:rPr kumimoji="1" lang="ja-JP" altLang="en-US"/>
              <a:t>↓</a:t>
            </a:r>
          </a:p>
        </p:txBody>
      </p:sp>
      <p:sp>
        <p:nvSpPr>
          <p:cNvPr id="14" name="テキスト ボックス 13">
            <a:extLst>
              <a:ext uri="{FF2B5EF4-FFF2-40B4-BE49-F238E27FC236}">
                <a16:creationId xmlns:a16="http://schemas.microsoft.com/office/drawing/2014/main" id="{8337C844-6480-0A47-9EF1-45D0D30CAFE3}"/>
              </a:ext>
            </a:extLst>
          </p:cNvPr>
          <p:cNvSpPr txBox="1"/>
          <p:nvPr/>
        </p:nvSpPr>
        <p:spPr>
          <a:xfrm>
            <a:off x="4724400" y="6265066"/>
            <a:ext cx="1050865" cy="369332"/>
          </a:xfrm>
          <a:prstGeom prst="rect">
            <a:avLst/>
          </a:prstGeom>
          <a:noFill/>
        </p:spPr>
        <p:txBody>
          <a:bodyPr wrap="none" rtlCol="0">
            <a:spAutoFit/>
          </a:bodyPr>
          <a:lstStyle/>
          <a:p>
            <a:r>
              <a:rPr kumimoji="1" lang="en-US" altLang="ja-JP" dirty="0" err="1"/>
              <a:t>3.5keV</a:t>
            </a:r>
            <a:r>
              <a:rPr kumimoji="1" lang="ja-JP" altLang="en-US"/>
              <a:t>→</a:t>
            </a:r>
          </a:p>
        </p:txBody>
      </p:sp>
    </p:spTree>
    <p:extLst>
      <p:ext uri="{BB962C8B-B14F-4D97-AF65-F5344CB8AC3E}">
        <p14:creationId xmlns:p14="http://schemas.microsoft.com/office/powerpoint/2010/main" val="286976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F9C83B9-D489-364A-BCAF-085D13B1085D}"/>
              </a:ext>
            </a:extLst>
          </p:cNvPr>
          <p:cNvPicPr>
            <a:picLocks noChangeAspect="1"/>
          </p:cNvPicPr>
          <p:nvPr/>
        </p:nvPicPr>
        <p:blipFill>
          <a:blip r:embed="rId3"/>
          <a:stretch>
            <a:fillRect/>
          </a:stretch>
        </p:blipFill>
        <p:spPr>
          <a:xfrm>
            <a:off x="0" y="790537"/>
            <a:ext cx="9144000" cy="6210778"/>
          </a:xfrm>
          <a:prstGeom prst="rect">
            <a:avLst/>
          </a:prstGeom>
        </p:spPr>
      </p:pic>
      <p:sp>
        <p:nvSpPr>
          <p:cNvPr id="13" name="スライド番号プレースホルダー 12">
            <a:extLst>
              <a:ext uri="{FF2B5EF4-FFF2-40B4-BE49-F238E27FC236}">
                <a16:creationId xmlns:a16="http://schemas.microsoft.com/office/drawing/2014/main" id="{6435C52D-7F06-5B46-84AE-316B1630F0A1}"/>
              </a:ext>
            </a:extLst>
          </p:cNvPr>
          <p:cNvSpPr>
            <a:spLocks noGrp="1"/>
          </p:cNvSpPr>
          <p:nvPr>
            <p:ph type="sldNum" sz="quarter" idx="12"/>
          </p:nvPr>
        </p:nvSpPr>
        <p:spPr>
          <a:xfrm>
            <a:off x="7053942" y="6724450"/>
            <a:ext cx="2057400" cy="365125"/>
          </a:xfrm>
        </p:spPr>
        <p:txBody>
          <a:bodyPr/>
          <a:lstStyle/>
          <a:p>
            <a:fld id="{6D84EF4D-BFD3-914F-BA8C-24B15462B872}" type="slidenum">
              <a:rPr kumimoji="1" lang="ja-JP" altLang="en-US" smtClean="0"/>
              <a:t>4</a:t>
            </a:fld>
            <a:endParaRPr kumimoji="1" lang="ja-JP" altLang="en-US"/>
          </a:p>
        </p:txBody>
      </p:sp>
      <p:sp>
        <p:nvSpPr>
          <p:cNvPr id="7" name="タイトル 1">
            <a:extLst>
              <a:ext uri="{FF2B5EF4-FFF2-40B4-BE49-F238E27FC236}">
                <a16:creationId xmlns:a16="http://schemas.microsoft.com/office/drawing/2014/main" id="{14152160-71FD-4049-A587-5733E330EC05}"/>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RGS spectral gallery of </a:t>
            </a:r>
            <a:r>
              <a:rPr kumimoji="1" lang="en-US" altLang="ja-JP" sz="2800" dirty="0" err="1">
                <a:latin typeface="+mn-ea"/>
                <a:ea typeface="+mn-ea"/>
              </a:rPr>
              <a:t>WR140</a:t>
            </a:r>
            <a:endParaRPr kumimoji="1" lang="ja-JP" altLang="en-US" sz="3200">
              <a:latin typeface="+mn-ea"/>
              <a:ea typeface="+mn-ea"/>
            </a:endParaRPr>
          </a:p>
        </p:txBody>
      </p:sp>
    </p:spTree>
    <p:extLst>
      <p:ext uri="{BB962C8B-B14F-4D97-AF65-F5344CB8AC3E}">
        <p14:creationId xmlns:p14="http://schemas.microsoft.com/office/powerpoint/2010/main" val="134878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9C0FE-5D72-294F-B599-4EF91247BBA5}"/>
              </a:ext>
            </a:extLst>
          </p:cNvPr>
          <p:cNvSpPr>
            <a:spLocks noGrp="1"/>
          </p:cNvSpPr>
          <p:nvPr>
            <p:ph type="title"/>
          </p:nvPr>
        </p:nvSpPr>
        <p:spPr>
          <a:xfrm>
            <a:off x="628650" y="262282"/>
            <a:ext cx="7886700" cy="524560"/>
          </a:xfrm>
        </p:spPr>
        <p:txBody>
          <a:bodyPr>
            <a:normAutofit/>
          </a:bodyPr>
          <a:lstStyle/>
          <a:p>
            <a:pPr algn="ctr"/>
            <a:r>
              <a:rPr kumimoji="1" lang="en" altLang="ja-JP" sz="2400" dirty="0"/>
              <a:t>Gravity can be largely ignored</a:t>
            </a:r>
            <a:endParaRPr kumimoji="1" lang="ja-JP" altLang="en-US" sz="2400"/>
          </a:p>
        </p:txBody>
      </p:sp>
      <p:sp>
        <p:nvSpPr>
          <p:cNvPr id="3" name="スライド番号プレースホルダー 2">
            <a:extLst>
              <a:ext uri="{FF2B5EF4-FFF2-40B4-BE49-F238E27FC236}">
                <a16:creationId xmlns:a16="http://schemas.microsoft.com/office/drawing/2014/main" id="{4BF03672-147A-7C40-879E-E48F31EED99D}"/>
              </a:ext>
            </a:extLst>
          </p:cNvPr>
          <p:cNvSpPr>
            <a:spLocks noGrp="1"/>
          </p:cNvSpPr>
          <p:nvPr>
            <p:ph type="sldNum" sz="quarter" idx="12"/>
          </p:nvPr>
        </p:nvSpPr>
        <p:spPr/>
        <p:txBody>
          <a:bodyPr/>
          <a:lstStyle/>
          <a:p>
            <a:fld id="{6D84EF4D-BFD3-914F-BA8C-24B15462B872}" type="slidenum">
              <a:rPr kumimoji="1" lang="ja-JP" altLang="en-US" smtClean="0"/>
              <a:t>40</a:t>
            </a:fld>
            <a:endParaRPr kumimoji="1" lang="ja-JP" altLang="en-US"/>
          </a:p>
        </p:txBody>
      </p:sp>
      <p:sp>
        <p:nvSpPr>
          <p:cNvPr id="11" name="テキスト ボックス 10">
            <a:extLst>
              <a:ext uri="{FF2B5EF4-FFF2-40B4-BE49-F238E27FC236}">
                <a16:creationId xmlns:a16="http://schemas.microsoft.com/office/drawing/2014/main" id="{F768E953-CB76-C34B-BC91-AC914E56A3DF}"/>
              </a:ext>
            </a:extLst>
          </p:cNvPr>
          <p:cNvSpPr txBox="1"/>
          <p:nvPr/>
        </p:nvSpPr>
        <p:spPr>
          <a:xfrm>
            <a:off x="104631" y="3916671"/>
            <a:ext cx="5112338" cy="923330"/>
          </a:xfrm>
          <a:prstGeom prst="rect">
            <a:avLst/>
          </a:prstGeom>
          <a:noFill/>
        </p:spPr>
        <p:txBody>
          <a:bodyPr wrap="square">
            <a:spAutoFit/>
          </a:bodyPr>
          <a:lstStyle/>
          <a:p>
            <a:r>
              <a:rPr lang="en" altLang="ja-JP" dirty="0">
                <a:solidFill>
                  <a:schemeClr val="bg2">
                    <a:lumMod val="75000"/>
                  </a:schemeClr>
                </a:solidFill>
              </a:rPr>
              <a:t> We think that the effect of gravity is incorporated to some extent in the </a:t>
            </a:r>
            <a:r>
              <a:rPr lang="en-US" altLang="ja-JP" dirty="0">
                <a:solidFill>
                  <a:schemeClr val="bg2">
                    <a:lumMod val="75000"/>
                  </a:schemeClr>
                </a:solidFill>
              </a:rPr>
              <a:t>β</a:t>
            </a:r>
            <a:r>
              <a:rPr lang="en" altLang="ja-JP" dirty="0">
                <a:solidFill>
                  <a:schemeClr val="bg2">
                    <a:lumMod val="75000"/>
                  </a:schemeClr>
                </a:solidFill>
              </a:rPr>
              <a:t> of the stellar wind velocity equation used to calculate ram-pressure.</a:t>
            </a:r>
            <a:endParaRPr lang="ja-JP" altLang="en-US">
              <a:solidFill>
                <a:schemeClr val="bg2">
                  <a:lumMod val="75000"/>
                </a:schemeClr>
              </a:solidFill>
            </a:endParaRPr>
          </a:p>
        </p:txBody>
      </p:sp>
      <p:sp>
        <p:nvSpPr>
          <p:cNvPr id="12" name="テキスト ボックス 11">
            <a:extLst>
              <a:ext uri="{FF2B5EF4-FFF2-40B4-BE49-F238E27FC236}">
                <a16:creationId xmlns:a16="http://schemas.microsoft.com/office/drawing/2014/main" id="{ABA99114-7A26-4247-8E4E-4EACFE7C74E9}"/>
              </a:ext>
            </a:extLst>
          </p:cNvPr>
          <p:cNvSpPr txBox="1"/>
          <p:nvPr/>
        </p:nvSpPr>
        <p:spPr>
          <a:xfrm>
            <a:off x="628650" y="5672388"/>
            <a:ext cx="8194978" cy="923330"/>
          </a:xfrm>
          <a:prstGeom prst="rect">
            <a:avLst/>
          </a:prstGeom>
          <a:noFill/>
        </p:spPr>
        <p:txBody>
          <a:bodyPr wrap="square">
            <a:spAutoFit/>
          </a:bodyPr>
          <a:lstStyle/>
          <a:p>
            <a:r>
              <a:rPr lang="en" altLang="ja-JP" dirty="0"/>
              <a:t>The escape velocity of the O star’s wind at the surface of the O star is ~560 km/s.</a:t>
            </a:r>
          </a:p>
          <a:p>
            <a:r>
              <a:rPr lang="en" altLang="ja-JP" dirty="0"/>
              <a:t>It is roughly 200 km/s at the stagnation point, which is about 1/10 of the terminal velocity of the star wind. </a:t>
            </a:r>
            <a:endParaRPr lang="ja-JP" altLang="en-US"/>
          </a:p>
        </p:txBody>
      </p:sp>
      <p:pic>
        <p:nvPicPr>
          <p:cNvPr id="5" name="図 4">
            <a:extLst>
              <a:ext uri="{FF2B5EF4-FFF2-40B4-BE49-F238E27FC236}">
                <a16:creationId xmlns:a16="http://schemas.microsoft.com/office/drawing/2014/main" id="{6BA84D03-0354-DE46-9CF6-B0E0C62121D3}"/>
              </a:ext>
            </a:extLst>
          </p:cNvPr>
          <p:cNvPicPr>
            <a:picLocks noChangeAspect="1"/>
          </p:cNvPicPr>
          <p:nvPr/>
        </p:nvPicPr>
        <p:blipFill>
          <a:blip r:embed="rId2"/>
          <a:stretch>
            <a:fillRect/>
          </a:stretch>
        </p:blipFill>
        <p:spPr>
          <a:xfrm>
            <a:off x="43247" y="803176"/>
            <a:ext cx="5235107" cy="3019567"/>
          </a:xfrm>
          <a:prstGeom prst="rect">
            <a:avLst/>
          </a:prstGeom>
        </p:spPr>
      </p:pic>
      <p:pic>
        <p:nvPicPr>
          <p:cNvPr id="13" name="図 12">
            <a:extLst>
              <a:ext uri="{FF2B5EF4-FFF2-40B4-BE49-F238E27FC236}">
                <a16:creationId xmlns:a16="http://schemas.microsoft.com/office/drawing/2014/main" id="{95535A82-84F9-2E45-86C8-51BC092DD9ED}"/>
              </a:ext>
            </a:extLst>
          </p:cNvPr>
          <p:cNvPicPr>
            <a:picLocks noChangeAspect="1"/>
          </p:cNvPicPr>
          <p:nvPr/>
        </p:nvPicPr>
        <p:blipFill rotWithShape="1">
          <a:blip r:embed="rId3"/>
          <a:srcRect l="1313" t="7513" r="4142" b="2626"/>
          <a:stretch/>
        </p:blipFill>
        <p:spPr>
          <a:xfrm>
            <a:off x="5193880" y="803177"/>
            <a:ext cx="3475609" cy="3303394"/>
          </a:xfrm>
          <a:prstGeom prst="rect">
            <a:avLst/>
          </a:prstGeom>
        </p:spPr>
      </p:pic>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B63E5222-ADD0-5F44-A6EB-1B5D629D05CC}"/>
                  </a:ext>
                </a:extLst>
              </p:cNvPr>
              <p:cNvSpPr txBox="1"/>
              <p:nvPr/>
            </p:nvSpPr>
            <p:spPr>
              <a:xfrm>
                <a:off x="628650" y="4840001"/>
                <a:ext cx="1324402"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𝑣</m:t>
                          </m:r>
                        </m:e>
                        <m:sub>
                          <m:r>
                            <m:rPr>
                              <m:nor/>
                            </m:rPr>
                            <a:rPr kumimoji="1" lang="en-US" altLang="ja-JP" b="0" i="0" smtClean="0">
                              <a:latin typeface="Cambria Math" panose="02040503050406030204" pitchFamily="18" charset="0"/>
                            </a:rPr>
                            <m:t>esc</m:t>
                          </m:r>
                        </m:sub>
                      </m:sSub>
                      <m:r>
                        <a:rPr kumimoji="1" lang="en-US" altLang="ja-JP" i="1" smtClean="0">
                          <a:latin typeface="Cambria Math" panose="02040503050406030204" pitchFamily="18" charset="0"/>
                          <a:ea typeface="Cambria Math" panose="02040503050406030204" pitchFamily="18" charset="0"/>
                        </a:rPr>
                        <m:t>=</m:t>
                      </m:r>
                      <m:rad>
                        <m:radPr>
                          <m:degHide m:val="on"/>
                          <m:ctrlPr>
                            <a:rPr kumimoji="1" lang="en-US" altLang="ja-JP" i="1" smtClean="0">
                              <a:latin typeface="Cambria Math" panose="02040503050406030204" pitchFamily="18" charset="0"/>
                              <a:ea typeface="Cambria Math" panose="02040503050406030204" pitchFamily="18" charset="0"/>
                            </a:rPr>
                          </m:ctrlPr>
                        </m:radPr>
                        <m:deg/>
                        <m:e>
                          <m:f>
                            <m:fPr>
                              <m:ctrlPr>
                                <a:rPr kumimoji="1" lang="en-US" altLang="ja-JP"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𝐺𝑀</m:t>
                              </m:r>
                            </m:num>
                            <m:den>
                              <m:r>
                                <a:rPr kumimoji="1" lang="en-US" altLang="ja-JP" b="0" i="1" smtClean="0">
                                  <a:latin typeface="Cambria Math" panose="02040503050406030204" pitchFamily="18" charset="0"/>
                                  <a:ea typeface="Cambria Math" panose="02040503050406030204" pitchFamily="18" charset="0"/>
                                </a:rPr>
                                <m:t>𝑅</m:t>
                              </m:r>
                            </m:den>
                          </m:f>
                        </m:e>
                      </m:rad>
                    </m:oMath>
                  </m:oMathPara>
                </a14:m>
                <a:endParaRPr kumimoji="1" lang="ja-JP" altLang="en-US"/>
              </a:p>
            </p:txBody>
          </p:sp>
        </mc:Choice>
        <mc:Fallback xmlns="">
          <p:sp>
            <p:nvSpPr>
              <p:cNvPr id="4" name="テキスト ボックス 3">
                <a:extLst>
                  <a:ext uri="{FF2B5EF4-FFF2-40B4-BE49-F238E27FC236}">
                    <a16:creationId xmlns:a16="http://schemas.microsoft.com/office/drawing/2014/main" id="{B63E5222-ADD0-5F44-A6EB-1B5D629D05CC}"/>
                  </a:ext>
                </a:extLst>
              </p:cNvPr>
              <p:cNvSpPr txBox="1">
                <a:spLocks noRot="1" noChangeAspect="1" noMove="1" noResize="1" noEditPoints="1" noAdjustHandles="1" noChangeArrowheads="1" noChangeShapeType="1" noTextEdit="1"/>
              </p:cNvSpPr>
              <p:nvPr/>
            </p:nvSpPr>
            <p:spPr>
              <a:xfrm>
                <a:off x="628650" y="4840001"/>
                <a:ext cx="1324402" cy="818366"/>
              </a:xfrm>
              <a:prstGeom prst="rect">
                <a:avLst/>
              </a:prstGeom>
              <a:blipFill>
                <a:blip r:embed="rId4"/>
                <a:stretch>
                  <a:fillRect l="-1905" r="-38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98626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t>Results: turbulent velocity</a:t>
            </a:r>
            <a:endParaRPr kumimoji="1" lang="ja-JP" altLang="en-US" sz="2800"/>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6F4DB9EF-3F30-CC49-9FFC-735A5E5B4518}"/>
                  </a:ext>
                </a:extLst>
              </p:cNvPr>
              <p:cNvSpPr txBox="1"/>
              <p:nvPr/>
            </p:nvSpPr>
            <p:spPr>
              <a:xfrm>
                <a:off x="322160" y="832878"/>
                <a:ext cx="8047140" cy="1085875"/>
              </a:xfrm>
              <a:prstGeom prst="rect">
                <a:avLst/>
              </a:prstGeom>
              <a:noFill/>
            </p:spPr>
            <p:txBody>
              <a:bodyPr wrap="square" rtlCol="0">
                <a:spAutoFit/>
              </a:bodyPr>
              <a:lstStyle/>
              <a:p>
                <a:pPr marL="285750" indent="-285750">
                  <a:buFont typeface="Wingdings" pitchFamily="2" charset="2"/>
                  <a:buChar char="n"/>
                </a:pPr>
                <a:r>
                  <a:rPr kumimoji="1" lang="en-US" altLang="ja-JP" sz="1600" dirty="0"/>
                  <a:t>The </a:t>
                </a:r>
                <a:r>
                  <a:rPr kumimoji="1" lang="en-US" altLang="ja-JP" sz="1600" dirty="0" err="1"/>
                  <a:t>ovserved</a:t>
                </a:r>
                <a:r>
                  <a:rPr kumimoji="1" lang="en-US" altLang="ja-JP" sz="1600" dirty="0"/>
                  <a:t> </a:t>
                </a:r>
                <a14:m>
                  <m:oMath xmlns:m="http://schemas.openxmlformats.org/officeDocument/2006/math">
                    <m:r>
                      <a:rPr kumimoji="1" lang="en-US" altLang="ja-JP" sz="1600" i="1" smtClean="0">
                        <a:solidFill>
                          <a:srgbClr val="FF0055"/>
                        </a:solidFill>
                        <a:latin typeface="Cambria Math" panose="02040503050406030204" pitchFamily="18" charset="0"/>
                        <a:ea typeface="Cambria Math" panose="02040503050406030204" pitchFamily="18" charset="0"/>
                      </a:rPr>
                      <m:t>𝜎</m:t>
                    </m:r>
                    <m:r>
                      <m:rPr>
                        <m:sty m:val="p"/>
                      </m:rPr>
                      <a:rPr kumimoji="1" lang="en-US" altLang="ja-JP" sz="1600" b="0" i="0" baseline="-25000" smtClean="0">
                        <a:solidFill>
                          <a:srgbClr val="FF0055"/>
                        </a:solidFill>
                        <a:latin typeface="Cambria Math" panose="02040503050406030204" pitchFamily="18" charset="0"/>
                        <a:ea typeface="Cambria Math" panose="02040503050406030204" pitchFamily="18" charset="0"/>
                      </a:rPr>
                      <m:t>los</m:t>
                    </m:r>
                  </m:oMath>
                </a14:m>
                <a:r>
                  <a:rPr kumimoji="1" lang="en-US" altLang="ja-JP" sz="1600" dirty="0"/>
                  <a:t> has the components of laminar and turbulent.</a:t>
                </a:r>
              </a:p>
              <a:p>
                <a:r>
                  <a:rPr kumimoji="1" lang="en-US" altLang="ja-JP" sz="1600" dirty="0"/>
                  <a:t>        		</a:t>
                </a:r>
                <a14:m>
                  <m:oMath xmlns:m="http://schemas.openxmlformats.org/officeDocument/2006/math">
                    <m:r>
                      <a:rPr kumimoji="1" lang="en-US" altLang="ja-JP" sz="1600" i="1">
                        <a:latin typeface="Cambria Math" panose="02040503050406030204" pitchFamily="18" charset="0"/>
                        <a:ea typeface="Cambria Math" panose="02040503050406030204" pitchFamily="18" charset="0"/>
                      </a:rPr>
                      <m:t> </m:t>
                    </m:r>
                    <m:r>
                      <a:rPr kumimoji="1" lang="en-US" altLang="ja-JP" sz="1600" i="1" smtClean="0">
                        <a:solidFill>
                          <a:srgbClr val="FF0055"/>
                        </a:solidFill>
                        <a:latin typeface="Cambria Math" panose="02040503050406030204" pitchFamily="18" charset="0"/>
                        <a:ea typeface="Cambria Math" panose="02040503050406030204" pitchFamily="18" charset="0"/>
                      </a:rPr>
                      <m:t>𝜎</m:t>
                    </m:r>
                    <m:r>
                      <m:rPr>
                        <m:sty m:val="p"/>
                      </m:rPr>
                      <a:rPr kumimoji="1" lang="en-US" altLang="ja-JP" sz="1600" b="0" i="0" baseline="-25000" smtClean="0">
                        <a:solidFill>
                          <a:srgbClr val="FF0055"/>
                        </a:solidFill>
                        <a:latin typeface="Cambria Math" panose="02040503050406030204" pitchFamily="18" charset="0"/>
                        <a:ea typeface="Cambria Math" panose="02040503050406030204" pitchFamily="18" charset="0"/>
                      </a:rPr>
                      <m:t>los</m:t>
                    </m:r>
                    <m:r>
                      <a:rPr kumimoji="1" lang="en-US" altLang="ja-JP" sz="1600" i="1" smtClean="0">
                        <a:latin typeface="Cambria Math" panose="02040503050406030204" pitchFamily="18" charset="0"/>
                        <a:ea typeface="Cambria Math" panose="02040503050406030204" pitchFamily="18" charset="0"/>
                      </a:rPr>
                      <m:t>=</m:t>
                    </m:r>
                    <m:rad>
                      <m:radPr>
                        <m:degHide m:val="on"/>
                        <m:ctrlPr>
                          <a:rPr kumimoji="1" lang="en-US" altLang="ja-JP" sz="1600" i="1" smtClean="0">
                            <a:latin typeface="Cambria Math" panose="02040503050406030204" pitchFamily="18" charset="0"/>
                            <a:ea typeface="Cambria Math" panose="02040503050406030204" pitchFamily="18" charset="0"/>
                          </a:rPr>
                        </m:ctrlPr>
                      </m:radPr>
                      <m:deg/>
                      <m:e>
                        <m:sSubSup>
                          <m:sSubSupPr>
                            <m:ctrlPr>
                              <a:rPr kumimoji="1" lang="en-US" altLang="ja-JP" sz="1600" i="1" smtClean="0">
                                <a:latin typeface="Cambria Math" panose="02040503050406030204" pitchFamily="18" charset="0"/>
                                <a:ea typeface="Cambria Math" panose="02040503050406030204" pitchFamily="18" charset="0"/>
                              </a:rPr>
                            </m:ctrlPr>
                          </m:sSubSupPr>
                          <m:e>
                            <m:r>
                              <a:rPr kumimoji="1" lang="en-US" altLang="ja-JP" sz="1600" i="1" smtClean="0">
                                <a:solidFill>
                                  <a:srgbClr val="30CD32"/>
                                </a:solidFill>
                                <a:latin typeface="Cambria Math" panose="02040503050406030204" pitchFamily="18" charset="0"/>
                                <a:ea typeface="Cambria Math" panose="02040503050406030204" pitchFamily="18" charset="0"/>
                              </a:rPr>
                              <m:t>𝜎</m:t>
                            </m:r>
                          </m:e>
                          <m:sub>
                            <m:r>
                              <m:rPr>
                                <m:sty m:val="p"/>
                              </m:rPr>
                              <a:rPr kumimoji="1" lang="en-US" altLang="ja-JP" sz="1600" b="0" i="0" smtClean="0">
                                <a:solidFill>
                                  <a:srgbClr val="30CD32"/>
                                </a:solidFill>
                                <a:latin typeface="Cambria Math" panose="02040503050406030204" pitchFamily="18" charset="0"/>
                                <a:ea typeface="Cambria Math" panose="02040503050406030204" pitchFamily="18" charset="0"/>
                              </a:rPr>
                              <m:t>lam</m:t>
                            </m:r>
                          </m:sub>
                          <m:sup>
                            <m:r>
                              <a:rPr kumimoji="1" lang="en-US" altLang="ja-JP" sz="1600" b="0" i="1" smtClean="0">
                                <a:latin typeface="Cambria Math" panose="02040503050406030204" pitchFamily="18" charset="0"/>
                                <a:ea typeface="Cambria Math" panose="02040503050406030204" pitchFamily="18" charset="0"/>
                              </a:rPr>
                              <m:t>2</m:t>
                            </m:r>
                          </m:sup>
                        </m:sSubSup>
                        <m:r>
                          <a:rPr kumimoji="1" lang="en-US" altLang="ja-JP" sz="1600" b="0" i="1" smtClean="0">
                            <a:latin typeface="Cambria Math" panose="02040503050406030204" pitchFamily="18" charset="0"/>
                            <a:ea typeface="Cambria Math" panose="02040503050406030204" pitchFamily="18" charset="0"/>
                          </a:rPr>
                          <m:t>+</m:t>
                        </m:r>
                        <m:sSubSup>
                          <m:sSubSupPr>
                            <m:ctrlPr>
                              <a:rPr kumimoji="1" lang="en-US" altLang="ja-JP" sz="1600" i="1">
                                <a:latin typeface="Cambria Math" panose="02040503050406030204" pitchFamily="18" charset="0"/>
                                <a:ea typeface="Cambria Math" panose="02040503050406030204" pitchFamily="18" charset="0"/>
                              </a:rPr>
                            </m:ctrlPr>
                          </m:sSubSupPr>
                          <m:e>
                            <m:r>
                              <a:rPr kumimoji="1" lang="en-US" altLang="ja-JP" sz="1600" i="1">
                                <a:latin typeface="Cambria Math" panose="02040503050406030204" pitchFamily="18" charset="0"/>
                                <a:ea typeface="Cambria Math" panose="02040503050406030204" pitchFamily="18" charset="0"/>
                              </a:rPr>
                              <m:t>𝜎</m:t>
                            </m:r>
                          </m:e>
                          <m:sub>
                            <m:r>
                              <m:rPr>
                                <m:sty m:val="p"/>
                              </m:rPr>
                              <a:rPr kumimoji="1" lang="en-US" altLang="ja-JP" sz="1600" b="0" i="0">
                                <a:latin typeface="Cambria Math" panose="02040503050406030204" pitchFamily="18" charset="0"/>
                                <a:ea typeface="Cambria Math" panose="02040503050406030204" pitchFamily="18" charset="0"/>
                              </a:rPr>
                              <m:t>turb</m:t>
                            </m:r>
                          </m:sub>
                          <m:sup>
                            <m:r>
                              <a:rPr kumimoji="1" lang="en-US" altLang="ja-JP" sz="1600" i="1">
                                <a:latin typeface="Cambria Math" panose="02040503050406030204" pitchFamily="18" charset="0"/>
                                <a:ea typeface="Cambria Math" panose="02040503050406030204" pitchFamily="18" charset="0"/>
                              </a:rPr>
                              <m:t>2</m:t>
                            </m:r>
                          </m:sup>
                        </m:sSubSup>
                      </m:e>
                    </m:rad>
                  </m:oMath>
                </a14:m>
                <a:endParaRPr kumimoji="1" lang="en-US" altLang="ja-JP" sz="1600" dirty="0"/>
              </a:p>
              <a:p>
                <a:endParaRPr kumimoji="1" lang="en-US" altLang="ja-JP" sz="1600" dirty="0"/>
              </a:p>
            </p:txBody>
          </p:sp>
        </mc:Choice>
        <mc:Fallback xmlns="">
          <p:sp>
            <p:nvSpPr>
              <p:cNvPr id="8" name="テキスト ボックス 7">
                <a:extLst>
                  <a:ext uri="{FF2B5EF4-FFF2-40B4-BE49-F238E27FC236}">
                    <a16:creationId xmlns:a16="http://schemas.microsoft.com/office/drawing/2014/main" id="{6F4DB9EF-3F30-CC49-9FFC-735A5E5B4518}"/>
                  </a:ext>
                </a:extLst>
              </p:cNvPr>
              <p:cNvSpPr txBox="1">
                <a:spLocks noRot="1" noChangeAspect="1" noMove="1" noResize="1" noEditPoints="1" noAdjustHandles="1" noChangeArrowheads="1" noChangeShapeType="1" noTextEdit="1"/>
              </p:cNvSpPr>
              <p:nvPr/>
            </p:nvSpPr>
            <p:spPr>
              <a:xfrm>
                <a:off x="322160" y="832878"/>
                <a:ext cx="8047140" cy="1085875"/>
              </a:xfrm>
              <a:prstGeom prst="rect">
                <a:avLst/>
              </a:prstGeom>
              <a:blipFill>
                <a:blip r:embed="rId3"/>
                <a:stretch>
                  <a:fillRect l="-315" t="-1149"/>
                </a:stretch>
              </a:blipFill>
            </p:spPr>
            <p:txBody>
              <a:bodyPr/>
              <a:lstStyle/>
              <a:p>
                <a:r>
                  <a:rPr lang="ja-JP" altLang="en-US">
                    <a:noFill/>
                  </a:rPr>
                  <a:t> </a:t>
                </a:r>
              </a:p>
            </p:txBody>
          </p:sp>
        </mc:Fallback>
      </mc:AlternateContent>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41</a:t>
            </a:fld>
            <a:endParaRPr kumimoji="1" lang="ja-JP" altLang="en-US"/>
          </a:p>
        </p:txBody>
      </p:sp>
      <p:sp>
        <p:nvSpPr>
          <p:cNvPr id="60" name="正方形/長方形 59">
            <a:extLst>
              <a:ext uri="{FF2B5EF4-FFF2-40B4-BE49-F238E27FC236}">
                <a16:creationId xmlns:a16="http://schemas.microsoft.com/office/drawing/2014/main" id="{E561A618-3B11-9F4D-A79F-A6582FEC7274}"/>
              </a:ext>
            </a:extLst>
          </p:cNvPr>
          <p:cNvSpPr/>
          <p:nvPr/>
        </p:nvSpPr>
        <p:spPr>
          <a:xfrm>
            <a:off x="544410" y="2910157"/>
            <a:ext cx="362328"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67742CE6-DDB4-FC49-8346-9CB6DEDEBB0B}"/>
              </a:ext>
            </a:extLst>
          </p:cNvPr>
          <p:cNvSpPr/>
          <p:nvPr/>
        </p:nvSpPr>
        <p:spPr>
          <a:xfrm>
            <a:off x="8340134" y="4965770"/>
            <a:ext cx="502372" cy="21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1FA88ACD-4D3F-BD4B-AA0E-DC9AABFEFD98}"/>
              </a:ext>
            </a:extLst>
          </p:cNvPr>
          <p:cNvGrpSpPr/>
          <p:nvPr/>
        </p:nvGrpSpPr>
        <p:grpSpPr>
          <a:xfrm>
            <a:off x="312775" y="1885598"/>
            <a:ext cx="4099584" cy="3785828"/>
            <a:chOff x="196864" y="2152511"/>
            <a:chExt cx="4099584" cy="3785828"/>
          </a:xfrm>
        </p:grpSpPr>
        <p:grpSp>
          <p:nvGrpSpPr>
            <p:cNvPr id="23" name="グループ化 22">
              <a:extLst>
                <a:ext uri="{FF2B5EF4-FFF2-40B4-BE49-F238E27FC236}">
                  <a16:creationId xmlns:a16="http://schemas.microsoft.com/office/drawing/2014/main" id="{C09A5F43-F03E-434B-B23D-C02761FCD202}"/>
                </a:ext>
              </a:extLst>
            </p:cNvPr>
            <p:cNvGrpSpPr/>
            <p:nvPr/>
          </p:nvGrpSpPr>
          <p:grpSpPr>
            <a:xfrm>
              <a:off x="196864" y="2152511"/>
              <a:ext cx="4099584" cy="3785828"/>
              <a:chOff x="196864" y="2152511"/>
              <a:chExt cx="4099584" cy="3785828"/>
            </a:xfrm>
          </p:grpSpPr>
          <p:pic>
            <p:nvPicPr>
              <p:cNvPr id="6" name="図 5">
                <a:extLst>
                  <a:ext uri="{FF2B5EF4-FFF2-40B4-BE49-F238E27FC236}">
                    <a16:creationId xmlns:a16="http://schemas.microsoft.com/office/drawing/2014/main" id="{C02E2752-08C5-EB41-A79D-757BBAA358D9}"/>
                  </a:ext>
                </a:extLst>
              </p:cNvPr>
              <p:cNvPicPr>
                <a:picLocks noChangeAspect="1"/>
              </p:cNvPicPr>
              <p:nvPr/>
            </p:nvPicPr>
            <p:blipFill rotWithShape="1">
              <a:blip r:embed="rId4"/>
              <a:srcRect r="15275"/>
              <a:stretch/>
            </p:blipFill>
            <p:spPr>
              <a:xfrm>
                <a:off x="196864" y="2152511"/>
                <a:ext cx="4099584" cy="3785828"/>
              </a:xfrm>
              <a:prstGeom prst="rect">
                <a:avLst/>
              </a:prstGeom>
            </p:spPr>
          </p:pic>
          <p:sp>
            <p:nvSpPr>
              <p:cNvPr id="7" name="テキスト ボックス 6">
                <a:extLst>
                  <a:ext uri="{FF2B5EF4-FFF2-40B4-BE49-F238E27FC236}">
                    <a16:creationId xmlns:a16="http://schemas.microsoft.com/office/drawing/2014/main" id="{BB5B8D1B-8959-A24D-832D-DAD1A2618ED7}"/>
                  </a:ext>
                </a:extLst>
              </p:cNvPr>
              <p:cNvSpPr txBox="1"/>
              <p:nvPr/>
            </p:nvSpPr>
            <p:spPr>
              <a:xfrm>
                <a:off x="800066" y="2390683"/>
                <a:ext cx="895310" cy="338554"/>
              </a:xfrm>
              <a:prstGeom prst="rect">
                <a:avLst/>
              </a:prstGeom>
              <a:noFill/>
            </p:spPr>
            <p:txBody>
              <a:bodyPr wrap="none" rtlCol="0">
                <a:spAutoFit/>
              </a:bodyPr>
              <a:lstStyle/>
              <a:p>
                <a:r>
                  <a:rPr kumimoji="1" lang="en-US" altLang="ja-JP" sz="1600"/>
                  <a:t>O VII,VIII</a:t>
                </a:r>
                <a:endParaRPr kumimoji="1" lang="ja-JP" altLang="en-US" sz="1600"/>
              </a:p>
            </p:txBody>
          </p:sp>
          <p:sp>
            <p:nvSpPr>
              <p:cNvPr id="31" name="テキスト ボックス 30">
                <a:extLst>
                  <a:ext uri="{FF2B5EF4-FFF2-40B4-BE49-F238E27FC236}">
                    <a16:creationId xmlns:a16="http://schemas.microsoft.com/office/drawing/2014/main" id="{A07C4601-B656-3044-8B58-963FD997E835}"/>
                  </a:ext>
                </a:extLst>
              </p:cNvPr>
              <p:cNvSpPr txBox="1"/>
              <p:nvPr/>
            </p:nvSpPr>
            <p:spPr>
              <a:xfrm>
                <a:off x="875398" y="4298200"/>
                <a:ext cx="997389" cy="338554"/>
              </a:xfrm>
              <a:prstGeom prst="rect">
                <a:avLst/>
              </a:prstGeom>
              <a:noFill/>
            </p:spPr>
            <p:txBody>
              <a:bodyPr wrap="none" rtlCol="0">
                <a:spAutoFit/>
              </a:bodyPr>
              <a:lstStyle/>
              <a:p>
                <a:r>
                  <a:rPr kumimoji="1" lang="en-US" altLang="ja-JP" sz="1050" dirty="0" err="1">
                    <a:solidFill>
                      <a:srgbClr val="FF0000"/>
                    </a:solidFill>
                  </a:rPr>
                  <a:t>Ovserved</a:t>
                </a:r>
                <a:r>
                  <a:rPr kumimoji="1" lang="en-US" altLang="ja-JP" sz="1050" dirty="0">
                    <a:solidFill>
                      <a:srgbClr val="FF0000"/>
                    </a:solidFill>
                  </a:rPr>
                  <a:t> </a:t>
                </a:r>
                <a:r>
                  <a:rPr kumimoji="1" lang="en-US" altLang="ja-JP" sz="1600" i="1" dirty="0" err="1">
                    <a:solidFill>
                      <a:srgbClr val="FF0000"/>
                    </a:solidFill>
                  </a:rPr>
                  <a:t>σ</a:t>
                </a:r>
                <a:r>
                  <a:rPr kumimoji="1" lang="en-US" altLang="ja-JP" sz="1600" baseline="-25000" dirty="0" err="1">
                    <a:solidFill>
                      <a:srgbClr val="FF0000"/>
                    </a:solidFill>
                  </a:rPr>
                  <a:t>los</a:t>
                </a:r>
                <a:endParaRPr kumimoji="1" lang="ja-JP" altLang="en-US" sz="1600" baseline="-25000">
                  <a:solidFill>
                    <a:srgbClr val="FF0000"/>
                  </a:solidFill>
                </a:endParaRPr>
              </a:p>
            </p:txBody>
          </p:sp>
          <p:cxnSp>
            <p:nvCxnSpPr>
              <p:cNvPr id="13" name="直線矢印コネクタ 12">
                <a:extLst>
                  <a:ext uri="{FF2B5EF4-FFF2-40B4-BE49-F238E27FC236}">
                    <a16:creationId xmlns:a16="http://schemas.microsoft.com/office/drawing/2014/main" id="{0415AD01-6A1E-BA4A-ACFC-D5D9823AA412}"/>
                  </a:ext>
                </a:extLst>
              </p:cNvPr>
              <p:cNvCxnSpPr>
                <a:cxnSpLocks/>
              </p:cNvCxnSpPr>
              <p:nvPr/>
            </p:nvCxnSpPr>
            <p:spPr>
              <a:xfrm>
                <a:off x="906738" y="4141693"/>
                <a:ext cx="0" cy="767724"/>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8" name="テキスト ボックス 37">
                <a:extLst>
                  <a:ext uri="{FF2B5EF4-FFF2-40B4-BE49-F238E27FC236}">
                    <a16:creationId xmlns:a16="http://schemas.microsoft.com/office/drawing/2014/main" id="{C253B56E-E7C2-134C-BF0F-2FE64E25BB8A}"/>
                  </a:ext>
                </a:extLst>
              </p:cNvPr>
              <p:cNvSpPr txBox="1"/>
              <p:nvPr/>
            </p:nvSpPr>
            <p:spPr>
              <a:xfrm>
                <a:off x="861750" y="4980042"/>
                <a:ext cx="2523448" cy="338554"/>
              </a:xfrm>
              <a:prstGeom prst="rect">
                <a:avLst/>
              </a:prstGeom>
              <a:noFill/>
            </p:spPr>
            <p:txBody>
              <a:bodyPr wrap="none" rtlCol="0">
                <a:spAutoFit/>
              </a:bodyPr>
              <a:lstStyle/>
              <a:p>
                <a:r>
                  <a:rPr kumimoji="1" lang="en-US" altLang="ja-JP" sz="1200" dirty="0">
                    <a:solidFill>
                      <a:srgbClr val="00B050"/>
                    </a:solidFill>
                  </a:rPr>
                  <a:t> </a:t>
                </a:r>
                <a:r>
                  <a:rPr kumimoji="1" lang="en-US" altLang="ja-JP" sz="1600" i="1" dirty="0" err="1">
                    <a:solidFill>
                      <a:srgbClr val="30CD32"/>
                    </a:solidFill>
                  </a:rPr>
                  <a:t>σ</a:t>
                </a:r>
                <a:r>
                  <a:rPr kumimoji="1" lang="en-US" altLang="ja-JP" sz="1600" baseline="-25000" dirty="0" err="1">
                    <a:solidFill>
                      <a:srgbClr val="30CD32"/>
                    </a:solidFill>
                  </a:rPr>
                  <a:t>lam</a:t>
                </a:r>
                <a:r>
                  <a:rPr kumimoji="1" lang="en-US" altLang="ja-JP" sz="1600" dirty="0">
                    <a:solidFill>
                      <a:srgbClr val="30CD32"/>
                    </a:solidFill>
                  </a:rPr>
                  <a:t> read from intersections</a:t>
                </a:r>
                <a:endParaRPr kumimoji="1" lang="ja-JP" altLang="en-US" sz="1600" baseline="-25000">
                  <a:solidFill>
                    <a:srgbClr val="30CD32"/>
                  </a:solidFill>
                </a:endParaRPr>
              </a:p>
            </p:txBody>
          </p:sp>
        </p:grpSp>
        <p:sp>
          <p:nvSpPr>
            <p:cNvPr id="18" name="円/楕円 17">
              <a:extLst>
                <a:ext uri="{FF2B5EF4-FFF2-40B4-BE49-F238E27FC236}">
                  <a16:creationId xmlns:a16="http://schemas.microsoft.com/office/drawing/2014/main" id="{F313A833-3C80-0141-A819-A1D523A00292}"/>
                </a:ext>
              </a:extLst>
            </p:cNvPr>
            <p:cNvSpPr/>
            <p:nvPr/>
          </p:nvSpPr>
          <p:spPr>
            <a:xfrm>
              <a:off x="2867843" y="5017272"/>
              <a:ext cx="63610" cy="63610"/>
            </a:xfrm>
            <a:prstGeom prst="ellipse">
              <a:avLst/>
            </a:prstGeom>
            <a:solidFill>
              <a:srgbClr val="30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a:extLst>
                <a:ext uri="{FF2B5EF4-FFF2-40B4-BE49-F238E27FC236}">
                  <a16:creationId xmlns:a16="http://schemas.microsoft.com/office/drawing/2014/main" id="{ABAEB006-B9FB-0846-A3BD-298393757392}"/>
                </a:ext>
              </a:extLst>
            </p:cNvPr>
            <p:cNvSpPr/>
            <p:nvPr/>
          </p:nvSpPr>
          <p:spPr>
            <a:xfrm>
              <a:off x="2295554" y="4962938"/>
              <a:ext cx="63610" cy="63610"/>
            </a:xfrm>
            <a:prstGeom prst="ellipse">
              <a:avLst/>
            </a:prstGeom>
            <a:solidFill>
              <a:srgbClr val="30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 name="図 18">
            <a:extLst>
              <a:ext uri="{FF2B5EF4-FFF2-40B4-BE49-F238E27FC236}">
                <a16:creationId xmlns:a16="http://schemas.microsoft.com/office/drawing/2014/main" id="{63CCA061-3071-EC45-9C38-B717B611BB2C}"/>
              </a:ext>
            </a:extLst>
          </p:cNvPr>
          <p:cNvPicPr>
            <a:picLocks noChangeAspect="1"/>
          </p:cNvPicPr>
          <p:nvPr/>
        </p:nvPicPr>
        <p:blipFill rotWithShape="1">
          <a:blip r:embed="rId5"/>
          <a:srcRect t="8390" r="35811"/>
          <a:stretch/>
        </p:blipFill>
        <p:spPr>
          <a:xfrm>
            <a:off x="5634768" y="1426766"/>
            <a:ext cx="2125937" cy="1933989"/>
          </a:xfrm>
          <a:prstGeom prst="rect">
            <a:avLst/>
          </a:prstGeom>
        </p:spPr>
      </p:pic>
      <p:pic>
        <p:nvPicPr>
          <p:cNvPr id="22" name="図 21">
            <a:extLst>
              <a:ext uri="{FF2B5EF4-FFF2-40B4-BE49-F238E27FC236}">
                <a16:creationId xmlns:a16="http://schemas.microsoft.com/office/drawing/2014/main" id="{BD2F3EC0-FB8C-9A42-8C56-E7B415DE2381}"/>
              </a:ext>
            </a:extLst>
          </p:cNvPr>
          <p:cNvPicPr>
            <a:picLocks noChangeAspect="1"/>
          </p:cNvPicPr>
          <p:nvPr/>
        </p:nvPicPr>
        <p:blipFill>
          <a:blip r:embed="rId6"/>
          <a:stretch>
            <a:fillRect/>
          </a:stretch>
        </p:blipFill>
        <p:spPr>
          <a:xfrm>
            <a:off x="4269773" y="3036942"/>
            <a:ext cx="5029200" cy="3886200"/>
          </a:xfrm>
          <a:prstGeom prst="rect">
            <a:avLst/>
          </a:prstGeom>
        </p:spPr>
      </p:pic>
      <p:grpSp>
        <p:nvGrpSpPr>
          <p:cNvPr id="26" name="グループ化 25">
            <a:extLst>
              <a:ext uri="{FF2B5EF4-FFF2-40B4-BE49-F238E27FC236}">
                <a16:creationId xmlns:a16="http://schemas.microsoft.com/office/drawing/2014/main" id="{29FCED4B-AEDC-D54C-9158-1460957403F5}"/>
              </a:ext>
            </a:extLst>
          </p:cNvPr>
          <p:cNvGrpSpPr/>
          <p:nvPr/>
        </p:nvGrpSpPr>
        <p:grpSpPr>
          <a:xfrm>
            <a:off x="-105507" y="-121801"/>
            <a:ext cx="1055225" cy="995744"/>
            <a:chOff x="-105507" y="-121801"/>
            <a:chExt cx="1055225" cy="995744"/>
          </a:xfrm>
        </p:grpSpPr>
        <p:sp>
          <p:nvSpPr>
            <p:cNvPr id="27" name="角丸四角形 26">
              <a:extLst>
                <a:ext uri="{FF2B5EF4-FFF2-40B4-BE49-F238E27FC236}">
                  <a16:creationId xmlns:a16="http://schemas.microsoft.com/office/drawing/2014/main" id="{000287FD-AB9B-794A-94E2-B340BD3A264D}"/>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28" name="テキスト ボックス 27">
              <a:extLst>
                <a:ext uri="{FF2B5EF4-FFF2-40B4-BE49-F238E27FC236}">
                  <a16:creationId xmlns:a16="http://schemas.microsoft.com/office/drawing/2014/main" id="{856421C6-F113-7242-A0A6-5208286BCF36}"/>
                </a:ext>
              </a:extLst>
            </p:cNvPr>
            <p:cNvSpPr txBox="1"/>
            <p:nvPr/>
          </p:nvSpPr>
          <p:spPr>
            <a:xfrm>
              <a:off x="69349" y="73724"/>
              <a:ext cx="880369" cy="800219"/>
            </a:xfrm>
            <a:prstGeom prst="rect">
              <a:avLst/>
            </a:prstGeom>
            <a:noFill/>
          </p:spPr>
          <p:txBody>
            <a:bodyPr wrap="none" rtlCol="0">
              <a:spAutoFit/>
            </a:bodyPr>
            <a:lstStyle/>
            <a:p>
              <a:r>
                <a:rPr kumimoji="1" lang="ja-JP" altLang="en-US" sz="1800">
                  <a:solidFill>
                    <a:schemeClr val="bg1"/>
                  </a:solidFill>
                  <a:latin typeface="Hiragino Maru Gothic ProN W4" panose="020F0400000000000000" pitchFamily="34" charset="-128"/>
                  <a:ea typeface="Hiragino Maru Gothic ProN W4" panose="020F0400000000000000" pitchFamily="34" charset="-128"/>
                </a:rPr>
                <a:t>解析</a:t>
              </a:r>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
        <p:nvSpPr>
          <p:cNvPr id="3" name="テキスト ボックス 2">
            <a:extLst>
              <a:ext uri="{FF2B5EF4-FFF2-40B4-BE49-F238E27FC236}">
                <a16:creationId xmlns:a16="http://schemas.microsoft.com/office/drawing/2014/main" id="{36880CE7-01F1-3A4C-8B88-112462C29467}"/>
              </a:ext>
            </a:extLst>
          </p:cNvPr>
          <p:cNvSpPr txBox="1"/>
          <p:nvPr/>
        </p:nvSpPr>
        <p:spPr>
          <a:xfrm>
            <a:off x="5148193" y="4249069"/>
            <a:ext cx="279244" cy="276999"/>
          </a:xfrm>
          <a:prstGeom prst="rect">
            <a:avLst/>
          </a:prstGeom>
          <a:noFill/>
        </p:spPr>
        <p:txBody>
          <a:bodyPr wrap="none" rtlCol="0">
            <a:spAutoFit/>
          </a:bodyPr>
          <a:lstStyle/>
          <a:p>
            <a:pPr algn="ctr"/>
            <a:r>
              <a:rPr kumimoji="1" lang="en-US" altLang="ja-JP" sz="1200"/>
              <a:t>D</a:t>
            </a:r>
          </a:p>
        </p:txBody>
      </p:sp>
      <p:sp>
        <p:nvSpPr>
          <p:cNvPr id="30" name="テキスト ボックス 29">
            <a:extLst>
              <a:ext uri="{FF2B5EF4-FFF2-40B4-BE49-F238E27FC236}">
                <a16:creationId xmlns:a16="http://schemas.microsoft.com/office/drawing/2014/main" id="{10C883C6-A40D-9E41-AC86-89D0B1C999D9}"/>
              </a:ext>
            </a:extLst>
          </p:cNvPr>
          <p:cNvSpPr txBox="1"/>
          <p:nvPr/>
        </p:nvSpPr>
        <p:spPr>
          <a:xfrm>
            <a:off x="6615468" y="5141846"/>
            <a:ext cx="261610" cy="261610"/>
          </a:xfrm>
          <a:prstGeom prst="rect">
            <a:avLst/>
          </a:prstGeom>
          <a:noFill/>
        </p:spPr>
        <p:txBody>
          <a:bodyPr wrap="none" rtlCol="0">
            <a:spAutoFit/>
          </a:bodyPr>
          <a:lstStyle/>
          <a:p>
            <a:pPr algn="ctr"/>
            <a:r>
              <a:rPr kumimoji="1" lang="en-US" altLang="ja-JP" sz="1100"/>
              <a:t>B</a:t>
            </a:r>
          </a:p>
        </p:txBody>
      </p:sp>
      <p:sp>
        <p:nvSpPr>
          <p:cNvPr id="32" name="テキスト ボックス 31">
            <a:extLst>
              <a:ext uri="{FF2B5EF4-FFF2-40B4-BE49-F238E27FC236}">
                <a16:creationId xmlns:a16="http://schemas.microsoft.com/office/drawing/2014/main" id="{F0A6DF54-6DA1-CA4F-BDB1-67B7BEF623FD}"/>
              </a:ext>
            </a:extLst>
          </p:cNvPr>
          <p:cNvSpPr txBox="1"/>
          <p:nvPr/>
        </p:nvSpPr>
        <p:spPr>
          <a:xfrm>
            <a:off x="7947623" y="4551184"/>
            <a:ext cx="258404" cy="261610"/>
          </a:xfrm>
          <a:prstGeom prst="rect">
            <a:avLst/>
          </a:prstGeom>
          <a:noFill/>
        </p:spPr>
        <p:txBody>
          <a:bodyPr wrap="none" rtlCol="0">
            <a:spAutoFit/>
          </a:bodyPr>
          <a:lstStyle/>
          <a:p>
            <a:pPr algn="ctr"/>
            <a:r>
              <a:rPr kumimoji="1" lang="en-US" altLang="ja-JP" sz="1100"/>
              <a:t>K</a:t>
            </a:r>
          </a:p>
        </p:txBody>
      </p:sp>
      <p:sp>
        <p:nvSpPr>
          <p:cNvPr id="33" name="テキスト ボックス 32">
            <a:extLst>
              <a:ext uri="{FF2B5EF4-FFF2-40B4-BE49-F238E27FC236}">
                <a16:creationId xmlns:a16="http://schemas.microsoft.com/office/drawing/2014/main" id="{EBEDBF2C-C3D2-6149-A3B2-92229B903261}"/>
              </a:ext>
            </a:extLst>
          </p:cNvPr>
          <p:cNvSpPr txBox="1"/>
          <p:nvPr/>
        </p:nvSpPr>
        <p:spPr>
          <a:xfrm>
            <a:off x="7105067" y="4620501"/>
            <a:ext cx="266419" cy="261610"/>
          </a:xfrm>
          <a:prstGeom prst="rect">
            <a:avLst/>
          </a:prstGeom>
          <a:noFill/>
        </p:spPr>
        <p:txBody>
          <a:bodyPr wrap="none" rtlCol="0">
            <a:spAutoFit/>
          </a:bodyPr>
          <a:lstStyle/>
          <a:p>
            <a:pPr algn="ctr"/>
            <a:r>
              <a:rPr kumimoji="1" lang="en-US" altLang="ja-JP" sz="1100">
                <a:solidFill>
                  <a:srgbClr val="0070C0"/>
                </a:solidFill>
              </a:rPr>
              <a:t>A</a:t>
            </a:r>
          </a:p>
        </p:txBody>
      </p:sp>
      <p:sp>
        <p:nvSpPr>
          <p:cNvPr id="34" name="テキスト ボックス 33">
            <a:extLst>
              <a:ext uri="{FF2B5EF4-FFF2-40B4-BE49-F238E27FC236}">
                <a16:creationId xmlns:a16="http://schemas.microsoft.com/office/drawing/2014/main" id="{3B7E3111-403F-B74F-B7B7-F7A8A0D211E8}"/>
              </a:ext>
            </a:extLst>
          </p:cNvPr>
          <p:cNvSpPr txBox="1"/>
          <p:nvPr/>
        </p:nvSpPr>
        <p:spPr>
          <a:xfrm>
            <a:off x="7106165" y="5017969"/>
            <a:ext cx="243978" cy="261610"/>
          </a:xfrm>
          <a:prstGeom prst="rect">
            <a:avLst/>
          </a:prstGeom>
          <a:noFill/>
        </p:spPr>
        <p:txBody>
          <a:bodyPr wrap="none" rtlCol="0">
            <a:spAutoFit/>
          </a:bodyPr>
          <a:lstStyle/>
          <a:p>
            <a:pPr algn="ctr"/>
            <a:r>
              <a:rPr kumimoji="1" lang="en-US" altLang="ja-JP" sz="1100">
                <a:solidFill>
                  <a:srgbClr val="FF0000"/>
                </a:solidFill>
              </a:rPr>
              <a:t>L</a:t>
            </a:r>
          </a:p>
        </p:txBody>
      </p:sp>
      <p:cxnSp>
        <p:nvCxnSpPr>
          <p:cNvPr id="5" name="直線矢印コネクタ 4">
            <a:extLst>
              <a:ext uri="{FF2B5EF4-FFF2-40B4-BE49-F238E27FC236}">
                <a16:creationId xmlns:a16="http://schemas.microsoft.com/office/drawing/2014/main" id="{DF67107D-782E-A04A-B31C-4FABC606B2E7}"/>
              </a:ext>
            </a:extLst>
          </p:cNvPr>
          <p:cNvCxnSpPr>
            <a:cxnSpLocks/>
          </p:cNvCxnSpPr>
          <p:nvPr/>
        </p:nvCxnSpPr>
        <p:spPr>
          <a:xfrm>
            <a:off x="7361388" y="5236276"/>
            <a:ext cx="0" cy="243895"/>
          </a:xfrm>
          <a:prstGeom prst="straightConnector1">
            <a:avLst/>
          </a:prstGeom>
          <a:ln w="2286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D0B7542B-21D2-7D40-9D4E-9489667AB1D1}"/>
              </a:ext>
            </a:extLst>
          </p:cNvPr>
          <p:cNvSpPr txBox="1"/>
          <p:nvPr/>
        </p:nvSpPr>
        <p:spPr>
          <a:xfrm>
            <a:off x="7392745" y="5618556"/>
            <a:ext cx="266420" cy="261610"/>
          </a:xfrm>
          <a:prstGeom prst="rect">
            <a:avLst/>
          </a:prstGeom>
          <a:noFill/>
        </p:spPr>
        <p:txBody>
          <a:bodyPr wrap="none" rtlCol="0">
            <a:spAutoFit/>
          </a:bodyPr>
          <a:lstStyle/>
          <a:p>
            <a:pPr algn="ctr"/>
            <a:r>
              <a:rPr kumimoji="1" lang="en-US" altLang="ja-JP" sz="1100">
                <a:solidFill>
                  <a:srgbClr val="FF0000"/>
                </a:solidFill>
              </a:rPr>
              <a:t>A</a:t>
            </a:r>
          </a:p>
        </p:txBody>
      </p:sp>
      <p:sp>
        <p:nvSpPr>
          <p:cNvPr id="37" name="テキスト ボックス 36">
            <a:extLst>
              <a:ext uri="{FF2B5EF4-FFF2-40B4-BE49-F238E27FC236}">
                <a16:creationId xmlns:a16="http://schemas.microsoft.com/office/drawing/2014/main" id="{C7FF3050-E78B-E746-9ED1-F99825184391}"/>
              </a:ext>
            </a:extLst>
          </p:cNvPr>
          <p:cNvSpPr txBox="1"/>
          <p:nvPr/>
        </p:nvSpPr>
        <p:spPr>
          <a:xfrm>
            <a:off x="7483894" y="4992809"/>
            <a:ext cx="243978" cy="261610"/>
          </a:xfrm>
          <a:prstGeom prst="rect">
            <a:avLst/>
          </a:prstGeom>
          <a:noFill/>
        </p:spPr>
        <p:txBody>
          <a:bodyPr wrap="none" rtlCol="0">
            <a:spAutoFit/>
          </a:bodyPr>
          <a:lstStyle/>
          <a:p>
            <a:pPr algn="ctr"/>
            <a:r>
              <a:rPr kumimoji="1" lang="en-US" altLang="ja-JP" sz="1100">
                <a:solidFill>
                  <a:srgbClr val="0070C0"/>
                </a:solidFill>
              </a:rPr>
              <a:t>L</a:t>
            </a:r>
          </a:p>
        </p:txBody>
      </p:sp>
      <p:sp>
        <p:nvSpPr>
          <p:cNvPr id="39" name="角丸四角形 38">
            <a:extLst>
              <a:ext uri="{FF2B5EF4-FFF2-40B4-BE49-F238E27FC236}">
                <a16:creationId xmlns:a16="http://schemas.microsoft.com/office/drawing/2014/main" id="{FCA39E34-A7DB-D44E-9B0B-8EEB811D1589}"/>
              </a:ext>
            </a:extLst>
          </p:cNvPr>
          <p:cNvSpPr/>
          <p:nvPr/>
        </p:nvSpPr>
        <p:spPr>
          <a:xfrm>
            <a:off x="322160" y="5712895"/>
            <a:ext cx="4090199" cy="99714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We read the dispersion at the line-emission site </a:t>
            </a:r>
            <a:r>
              <a:rPr kumimoji="1" lang="ja-JP" altLang="en-US" sz="1400">
                <a:solidFill>
                  <a:schemeClr val="tx1"/>
                </a:solidFill>
              </a:rPr>
              <a:t>➡︎</a:t>
            </a:r>
            <a:r>
              <a:rPr kumimoji="1" lang="en-US" altLang="ja-JP" sz="1400" dirty="0">
                <a:solidFill>
                  <a:schemeClr val="tx1"/>
                </a:solidFill>
              </a:rPr>
              <a:t>It’s the laminar component of the dispersion </a:t>
            </a:r>
            <a:r>
              <a:rPr kumimoji="1" lang="en-US" altLang="ja-JP" sz="1400" i="1" dirty="0" err="1">
                <a:solidFill>
                  <a:srgbClr val="30CD32"/>
                </a:solidFill>
              </a:rPr>
              <a:t>σ</a:t>
            </a:r>
            <a:r>
              <a:rPr kumimoji="1" lang="en-US" altLang="ja-JP" sz="1400" baseline="-25000" dirty="0" err="1">
                <a:solidFill>
                  <a:srgbClr val="30CD32"/>
                </a:solidFill>
              </a:rPr>
              <a:t>lam</a:t>
            </a:r>
            <a:endParaRPr kumimoji="1" lang="en-US" altLang="ja-JP" sz="1400" dirty="0">
              <a:solidFill>
                <a:srgbClr val="30CD32"/>
              </a:solidFill>
            </a:endParaRPr>
          </a:p>
        </p:txBody>
      </p:sp>
      <p:sp>
        <p:nvSpPr>
          <p:cNvPr id="10" name="三角形 9">
            <a:extLst>
              <a:ext uri="{FF2B5EF4-FFF2-40B4-BE49-F238E27FC236}">
                <a16:creationId xmlns:a16="http://schemas.microsoft.com/office/drawing/2014/main" id="{81C1E632-5230-FF4C-93D7-4D16B1029407}"/>
              </a:ext>
            </a:extLst>
          </p:cNvPr>
          <p:cNvSpPr/>
          <p:nvPr/>
        </p:nvSpPr>
        <p:spPr>
          <a:xfrm rot="1094164">
            <a:off x="524757" y="5046518"/>
            <a:ext cx="391383" cy="920919"/>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3680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kumimoji="1" lang="en-US" altLang="ja-JP" sz="2800" dirty="0"/>
              <a:t>Identifying the </a:t>
            </a:r>
            <a:r>
              <a:rPr lang="en-US" altLang="ja-JP" sz="2800" dirty="0"/>
              <a:t>line-emission site</a:t>
            </a:r>
            <a:endParaRPr kumimoji="1" lang="ja-JP" altLang="en-US" sz="2800"/>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42</a:t>
            </a:fld>
            <a:endParaRPr kumimoji="1" lang="ja-JP" altLang="en-US"/>
          </a:p>
        </p:txBody>
      </p:sp>
      <p:pic>
        <p:nvPicPr>
          <p:cNvPr id="6" name="図 5">
            <a:extLst>
              <a:ext uri="{FF2B5EF4-FFF2-40B4-BE49-F238E27FC236}">
                <a16:creationId xmlns:a16="http://schemas.microsoft.com/office/drawing/2014/main" id="{A7A6D702-214D-7A4F-9485-C443E955FB50}"/>
              </a:ext>
            </a:extLst>
          </p:cNvPr>
          <p:cNvPicPr>
            <a:picLocks noChangeAspect="1"/>
          </p:cNvPicPr>
          <p:nvPr/>
        </p:nvPicPr>
        <p:blipFill>
          <a:blip r:embed="rId3"/>
          <a:stretch>
            <a:fillRect/>
          </a:stretch>
        </p:blipFill>
        <p:spPr>
          <a:xfrm>
            <a:off x="56731" y="3698341"/>
            <a:ext cx="3069396" cy="2401518"/>
          </a:xfrm>
          <a:prstGeom prst="rect">
            <a:avLst/>
          </a:prstGeom>
        </p:spPr>
      </p:pic>
      <p:pic>
        <p:nvPicPr>
          <p:cNvPr id="9" name="図 8">
            <a:extLst>
              <a:ext uri="{FF2B5EF4-FFF2-40B4-BE49-F238E27FC236}">
                <a16:creationId xmlns:a16="http://schemas.microsoft.com/office/drawing/2014/main" id="{28A4875E-8419-AF4E-B251-92A7F2A6F81C}"/>
              </a:ext>
            </a:extLst>
          </p:cNvPr>
          <p:cNvPicPr>
            <a:picLocks noChangeAspect="1"/>
          </p:cNvPicPr>
          <p:nvPr/>
        </p:nvPicPr>
        <p:blipFill>
          <a:blip r:embed="rId4"/>
          <a:stretch>
            <a:fillRect/>
          </a:stretch>
        </p:blipFill>
        <p:spPr>
          <a:xfrm>
            <a:off x="3126127" y="3698341"/>
            <a:ext cx="3069397" cy="2401519"/>
          </a:xfrm>
          <a:prstGeom prst="rect">
            <a:avLst/>
          </a:prstGeom>
        </p:spPr>
      </p:pic>
      <p:pic>
        <p:nvPicPr>
          <p:cNvPr id="11" name="図 10">
            <a:extLst>
              <a:ext uri="{FF2B5EF4-FFF2-40B4-BE49-F238E27FC236}">
                <a16:creationId xmlns:a16="http://schemas.microsoft.com/office/drawing/2014/main" id="{ACBDC01B-20AC-B74E-BDA4-E6A707B2A9FA}"/>
              </a:ext>
            </a:extLst>
          </p:cNvPr>
          <p:cNvPicPr>
            <a:picLocks noChangeAspect="1"/>
          </p:cNvPicPr>
          <p:nvPr/>
        </p:nvPicPr>
        <p:blipFill>
          <a:blip r:embed="rId5"/>
          <a:stretch>
            <a:fillRect/>
          </a:stretch>
        </p:blipFill>
        <p:spPr>
          <a:xfrm>
            <a:off x="56731" y="1070325"/>
            <a:ext cx="3069396" cy="2401518"/>
          </a:xfrm>
          <a:prstGeom prst="rect">
            <a:avLst/>
          </a:prstGeom>
        </p:spPr>
      </p:pic>
      <p:pic>
        <p:nvPicPr>
          <p:cNvPr id="4" name="図 3">
            <a:extLst>
              <a:ext uri="{FF2B5EF4-FFF2-40B4-BE49-F238E27FC236}">
                <a16:creationId xmlns:a16="http://schemas.microsoft.com/office/drawing/2014/main" id="{42BD684F-0733-B146-A4D6-6BAC65E7C9AB}"/>
              </a:ext>
            </a:extLst>
          </p:cNvPr>
          <p:cNvPicPr>
            <a:picLocks noChangeAspect="1"/>
          </p:cNvPicPr>
          <p:nvPr/>
        </p:nvPicPr>
        <p:blipFill>
          <a:blip r:embed="rId6"/>
          <a:stretch>
            <a:fillRect/>
          </a:stretch>
        </p:blipFill>
        <p:spPr>
          <a:xfrm>
            <a:off x="3073398" y="1070325"/>
            <a:ext cx="3069396" cy="2401518"/>
          </a:xfrm>
          <a:prstGeom prst="rect">
            <a:avLst/>
          </a:prstGeom>
        </p:spPr>
      </p:pic>
      <p:pic>
        <p:nvPicPr>
          <p:cNvPr id="13" name="図 12">
            <a:extLst>
              <a:ext uri="{FF2B5EF4-FFF2-40B4-BE49-F238E27FC236}">
                <a16:creationId xmlns:a16="http://schemas.microsoft.com/office/drawing/2014/main" id="{680DB1A7-2643-F24B-B57E-28612DFCFDA6}"/>
              </a:ext>
            </a:extLst>
          </p:cNvPr>
          <p:cNvPicPr>
            <a:picLocks noChangeAspect="1"/>
          </p:cNvPicPr>
          <p:nvPr/>
        </p:nvPicPr>
        <p:blipFill>
          <a:blip r:embed="rId7"/>
          <a:stretch>
            <a:fillRect/>
          </a:stretch>
        </p:blipFill>
        <p:spPr>
          <a:xfrm>
            <a:off x="6078042" y="1070325"/>
            <a:ext cx="3069396" cy="2401518"/>
          </a:xfrm>
          <a:prstGeom prst="rect">
            <a:avLst/>
          </a:prstGeom>
        </p:spPr>
      </p:pic>
      <p:pic>
        <p:nvPicPr>
          <p:cNvPr id="15" name="図 14">
            <a:extLst>
              <a:ext uri="{FF2B5EF4-FFF2-40B4-BE49-F238E27FC236}">
                <a16:creationId xmlns:a16="http://schemas.microsoft.com/office/drawing/2014/main" id="{1AA6EDFC-A4B5-894A-9EBF-0EB549A941AB}"/>
              </a:ext>
            </a:extLst>
          </p:cNvPr>
          <p:cNvPicPr>
            <a:picLocks noChangeAspect="1"/>
          </p:cNvPicPr>
          <p:nvPr/>
        </p:nvPicPr>
        <p:blipFill rotWithShape="1">
          <a:blip r:embed="rId8"/>
          <a:srcRect r="35025" b="49235"/>
          <a:stretch/>
        </p:blipFill>
        <p:spPr>
          <a:xfrm>
            <a:off x="6142794" y="4109839"/>
            <a:ext cx="2864729" cy="1578521"/>
          </a:xfrm>
          <a:prstGeom prst="rect">
            <a:avLst/>
          </a:prstGeom>
        </p:spPr>
      </p:pic>
      <p:grpSp>
        <p:nvGrpSpPr>
          <p:cNvPr id="16" name="グループ化 15">
            <a:extLst>
              <a:ext uri="{FF2B5EF4-FFF2-40B4-BE49-F238E27FC236}">
                <a16:creationId xmlns:a16="http://schemas.microsoft.com/office/drawing/2014/main" id="{EAEA1F29-E7DC-3B44-9924-BECEE5FF7D4A}"/>
              </a:ext>
            </a:extLst>
          </p:cNvPr>
          <p:cNvGrpSpPr/>
          <p:nvPr/>
        </p:nvGrpSpPr>
        <p:grpSpPr>
          <a:xfrm>
            <a:off x="-105507" y="-121801"/>
            <a:ext cx="1055225" cy="995744"/>
            <a:chOff x="-105507" y="-121801"/>
            <a:chExt cx="1055225" cy="995744"/>
          </a:xfrm>
        </p:grpSpPr>
        <p:sp>
          <p:nvSpPr>
            <p:cNvPr id="17" name="角丸四角形 16">
              <a:extLst>
                <a:ext uri="{FF2B5EF4-FFF2-40B4-BE49-F238E27FC236}">
                  <a16:creationId xmlns:a16="http://schemas.microsoft.com/office/drawing/2014/main" id="{D9C024DE-4674-D74B-A2C1-3C1604FFB30B}"/>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88DE1C8A-9E5F-044F-8CD5-F18240B35F75}"/>
                </a:ext>
              </a:extLst>
            </p:cNvPr>
            <p:cNvSpPr txBox="1"/>
            <p:nvPr/>
          </p:nvSpPr>
          <p:spPr>
            <a:xfrm>
              <a:off x="69349" y="73724"/>
              <a:ext cx="880369" cy="800219"/>
            </a:xfrm>
            <a:prstGeom prst="rect">
              <a:avLst/>
            </a:prstGeom>
            <a:noFill/>
          </p:spPr>
          <p:txBody>
            <a:bodyPr wrap="none" rtlCol="0">
              <a:spAutoFit/>
            </a:bodyPr>
            <a:lstStyle/>
            <a:p>
              <a:r>
                <a:rPr kumimoji="1" lang="ja-JP" altLang="en-US" sz="1800">
                  <a:solidFill>
                    <a:schemeClr val="bg1"/>
                  </a:solidFill>
                  <a:latin typeface="Hiragino Maru Gothic ProN W4" panose="020F0400000000000000" pitchFamily="34" charset="-128"/>
                  <a:ea typeface="Hiragino Maru Gothic ProN W4" panose="020F0400000000000000" pitchFamily="34" charset="-128"/>
                </a:rPr>
                <a:t>解析</a:t>
              </a:r>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3</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Tree>
    <p:extLst>
      <p:ext uri="{BB962C8B-B14F-4D97-AF65-F5344CB8AC3E}">
        <p14:creationId xmlns:p14="http://schemas.microsoft.com/office/powerpoint/2010/main" val="1407872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160638" y="365127"/>
            <a:ext cx="8983362" cy="425706"/>
          </a:xfrm>
        </p:spPr>
        <p:txBody>
          <a:bodyPr>
            <a:noAutofit/>
          </a:bodyPr>
          <a:lstStyle/>
          <a:p>
            <a:pPr algn="ctr"/>
            <a:r>
              <a:rPr kumimoji="1" lang="ja-JP" altLang="en-US" sz="2800">
                <a:latin typeface="+mn-ea"/>
                <a:ea typeface="+mn-ea"/>
              </a:rPr>
              <a:t>視線速度の解釈</a:t>
            </a:r>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43</a:t>
            </a:fld>
            <a:endParaRPr kumimoji="1" lang="ja-JP" altLang="en-US"/>
          </a:p>
        </p:txBody>
      </p:sp>
      <p:sp>
        <p:nvSpPr>
          <p:cNvPr id="35" name="テキスト ボックス 34">
            <a:extLst>
              <a:ext uri="{FF2B5EF4-FFF2-40B4-BE49-F238E27FC236}">
                <a16:creationId xmlns:a16="http://schemas.microsoft.com/office/drawing/2014/main" id="{8E2D0010-F2F3-1445-885F-B5DBB95FA62F}"/>
              </a:ext>
            </a:extLst>
          </p:cNvPr>
          <p:cNvSpPr txBox="1"/>
          <p:nvPr/>
        </p:nvSpPr>
        <p:spPr>
          <a:xfrm>
            <a:off x="1956006" y="1267158"/>
            <a:ext cx="5392626" cy="338554"/>
          </a:xfrm>
          <a:prstGeom prst="rect">
            <a:avLst/>
          </a:prstGeom>
          <a:noFill/>
        </p:spPr>
        <p:txBody>
          <a:bodyPr wrap="square">
            <a:spAutoFit/>
          </a:bodyPr>
          <a:lstStyle/>
          <a:p>
            <a:pPr marL="285750" indent="-285750">
              <a:buFont typeface="Wingdings" pitchFamily="2" charset="2"/>
              <a:buChar char="n"/>
            </a:pPr>
            <a:r>
              <a:rPr kumimoji="1" lang="ja-JP" altLang="en-US" sz="1600">
                <a:latin typeface="+mn-ea"/>
              </a:rPr>
              <a:t>コーン状の衝撃波の軸対称領域で平均されている</a:t>
            </a:r>
            <a:endParaRPr kumimoji="1" lang="en-US" altLang="ja-JP" sz="1600" dirty="0">
              <a:latin typeface="+mn-ea"/>
            </a:endParaRPr>
          </a:p>
        </p:txBody>
      </p:sp>
      <p:grpSp>
        <p:nvGrpSpPr>
          <p:cNvPr id="45" name="グループ化 44">
            <a:extLst>
              <a:ext uri="{FF2B5EF4-FFF2-40B4-BE49-F238E27FC236}">
                <a16:creationId xmlns:a16="http://schemas.microsoft.com/office/drawing/2014/main" id="{F32BEF80-9192-F34F-8F47-5B4C9504CCD2}"/>
              </a:ext>
            </a:extLst>
          </p:cNvPr>
          <p:cNvGrpSpPr/>
          <p:nvPr/>
        </p:nvGrpSpPr>
        <p:grpSpPr>
          <a:xfrm>
            <a:off x="-105507" y="-121801"/>
            <a:ext cx="1055225" cy="995744"/>
            <a:chOff x="-105507" y="-121801"/>
            <a:chExt cx="1055225" cy="995744"/>
          </a:xfrm>
        </p:grpSpPr>
        <p:sp>
          <p:nvSpPr>
            <p:cNvPr id="46" name="角丸四角形 45">
              <a:extLst>
                <a:ext uri="{FF2B5EF4-FFF2-40B4-BE49-F238E27FC236}">
                  <a16:creationId xmlns:a16="http://schemas.microsoft.com/office/drawing/2014/main" id="{54A0C86A-3A90-3C42-B13E-AFC1B0654C0D}"/>
                </a:ext>
              </a:extLst>
            </p:cNvPr>
            <p:cNvSpPr/>
            <p:nvPr/>
          </p:nvSpPr>
          <p:spPr>
            <a:xfrm>
              <a:off x="-105507" y="-121801"/>
              <a:ext cx="1055225" cy="7908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47" name="テキスト ボックス 46">
              <a:extLst>
                <a:ext uri="{FF2B5EF4-FFF2-40B4-BE49-F238E27FC236}">
                  <a16:creationId xmlns:a16="http://schemas.microsoft.com/office/drawing/2014/main" id="{65CDE88D-E9CA-2944-9CB8-EB31B29B7345}"/>
                </a:ext>
              </a:extLst>
            </p:cNvPr>
            <p:cNvSpPr txBox="1"/>
            <p:nvPr/>
          </p:nvSpPr>
          <p:spPr>
            <a:xfrm>
              <a:off x="69349" y="73724"/>
              <a:ext cx="880369" cy="800219"/>
            </a:xfrm>
            <a:prstGeom prst="rect">
              <a:avLst/>
            </a:prstGeom>
            <a:noFill/>
          </p:spPr>
          <p:txBody>
            <a:bodyPr wrap="none" rtlCol="0">
              <a:spAutoFit/>
            </a:bodyPr>
            <a:lstStyle/>
            <a:p>
              <a:r>
                <a:rPr kumimoji="1" lang="ja-JP" altLang="en-US" sz="1800">
                  <a:solidFill>
                    <a:schemeClr val="bg1"/>
                  </a:solidFill>
                  <a:latin typeface="Hiragino Maru Gothic ProN W4" panose="020F0400000000000000" pitchFamily="34" charset="-128"/>
                  <a:ea typeface="Hiragino Maru Gothic ProN W4" panose="020F0400000000000000" pitchFamily="34" charset="-128"/>
                </a:rPr>
                <a:t>解析</a:t>
              </a:r>
              <a:r>
                <a:rPr kumimoji="1" lang="en-US" altLang="ja-JP" sz="2800">
                  <a:solidFill>
                    <a:schemeClr val="bg1"/>
                  </a:solidFill>
                  <a:latin typeface="Hiragino Maru Gothic ProN W4" panose="020F0400000000000000" pitchFamily="34" charset="-128"/>
                  <a:ea typeface="Hiragino Maru Gothic ProN W4" panose="020F0400000000000000" pitchFamily="34" charset="-128"/>
                </a:rPr>
                <a:t>1</a:t>
              </a:r>
              <a:endParaRPr kumimoji="1" lang="ja-JP" altLang="en-US" sz="2800">
                <a:solidFill>
                  <a:schemeClr val="bg1"/>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pic>
        <p:nvPicPr>
          <p:cNvPr id="12" name="図 11">
            <a:extLst>
              <a:ext uri="{FF2B5EF4-FFF2-40B4-BE49-F238E27FC236}">
                <a16:creationId xmlns:a16="http://schemas.microsoft.com/office/drawing/2014/main" id="{9D5309ED-7234-01B2-F8AF-DFECDF70C715}"/>
              </a:ext>
            </a:extLst>
          </p:cNvPr>
          <p:cNvPicPr>
            <a:picLocks noChangeAspect="1"/>
          </p:cNvPicPr>
          <p:nvPr/>
        </p:nvPicPr>
        <p:blipFill rotWithShape="1">
          <a:blip r:embed="rId3"/>
          <a:srcRect l="27912" t="17881" r="21997" b="17554"/>
          <a:stretch/>
        </p:blipFill>
        <p:spPr>
          <a:xfrm rot="5899727">
            <a:off x="148340" y="2368828"/>
            <a:ext cx="2926294" cy="2828925"/>
          </a:xfrm>
          <a:prstGeom prst="rect">
            <a:avLst/>
          </a:prstGeom>
        </p:spPr>
      </p:pic>
      <p:grpSp>
        <p:nvGrpSpPr>
          <p:cNvPr id="16" name="グループ化 15">
            <a:extLst>
              <a:ext uri="{FF2B5EF4-FFF2-40B4-BE49-F238E27FC236}">
                <a16:creationId xmlns:a16="http://schemas.microsoft.com/office/drawing/2014/main" id="{0774A49A-03D5-BB90-26DC-8BF3993A2556}"/>
              </a:ext>
            </a:extLst>
          </p:cNvPr>
          <p:cNvGrpSpPr/>
          <p:nvPr/>
        </p:nvGrpSpPr>
        <p:grpSpPr>
          <a:xfrm>
            <a:off x="3351324" y="2241835"/>
            <a:ext cx="2476188" cy="2777325"/>
            <a:chOff x="5606454" y="1580363"/>
            <a:chExt cx="2476188" cy="2777325"/>
          </a:xfrm>
        </p:grpSpPr>
        <p:pic>
          <p:nvPicPr>
            <p:cNvPr id="5" name="図 4">
              <a:extLst>
                <a:ext uri="{FF2B5EF4-FFF2-40B4-BE49-F238E27FC236}">
                  <a16:creationId xmlns:a16="http://schemas.microsoft.com/office/drawing/2014/main" id="{5B77FF90-8068-D09D-13D9-77A261AEC505}"/>
                </a:ext>
              </a:extLst>
            </p:cNvPr>
            <p:cNvPicPr>
              <a:picLocks noChangeAspect="1"/>
            </p:cNvPicPr>
            <p:nvPr/>
          </p:nvPicPr>
          <p:blipFill rotWithShape="1">
            <a:blip r:embed="rId4"/>
            <a:srcRect l="30480" t="21957" r="27500" b="21630"/>
            <a:stretch/>
          </p:blipFill>
          <p:spPr>
            <a:xfrm rot="21540000">
              <a:off x="5606454" y="1885949"/>
              <a:ext cx="2454806" cy="2471739"/>
            </a:xfrm>
            <a:prstGeom prst="rect">
              <a:avLst/>
            </a:prstGeom>
          </p:spPr>
        </p:pic>
        <p:sp>
          <p:nvSpPr>
            <p:cNvPr id="15" name="テキスト ボックス 14">
              <a:extLst>
                <a:ext uri="{FF2B5EF4-FFF2-40B4-BE49-F238E27FC236}">
                  <a16:creationId xmlns:a16="http://schemas.microsoft.com/office/drawing/2014/main" id="{E5FD5063-20AC-3B43-36B5-9DC4A11027A9}"/>
                </a:ext>
              </a:extLst>
            </p:cNvPr>
            <p:cNvSpPr txBox="1"/>
            <p:nvPr/>
          </p:nvSpPr>
          <p:spPr>
            <a:xfrm>
              <a:off x="5900878" y="1580363"/>
              <a:ext cx="2181764" cy="369332"/>
            </a:xfrm>
            <a:prstGeom prst="rect">
              <a:avLst/>
            </a:prstGeom>
            <a:noFill/>
          </p:spPr>
          <p:txBody>
            <a:bodyPr wrap="square" rtlCol="0">
              <a:spAutoFit/>
            </a:bodyPr>
            <a:lstStyle/>
            <a:p>
              <a:r>
                <a:rPr kumimoji="1" lang="ja-JP" altLang="en-US"/>
                <a:t>対称軸上から観測</a:t>
              </a:r>
            </a:p>
          </p:txBody>
        </p:sp>
      </p:grpSp>
      <p:grpSp>
        <p:nvGrpSpPr>
          <p:cNvPr id="18" name="グループ化 17">
            <a:extLst>
              <a:ext uri="{FF2B5EF4-FFF2-40B4-BE49-F238E27FC236}">
                <a16:creationId xmlns:a16="http://schemas.microsoft.com/office/drawing/2014/main" id="{76A75EA8-D4C2-60D4-234E-C29429A33375}"/>
              </a:ext>
            </a:extLst>
          </p:cNvPr>
          <p:cNvGrpSpPr/>
          <p:nvPr/>
        </p:nvGrpSpPr>
        <p:grpSpPr>
          <a:xfrm>
            <a:off x="6016171" y="1993126"/>
            <a:ext cx="2943226" cy="3133189"/>
            <a:chOff x="6016171" y="1318756"/>
            <a:chExt cx="2943226" cy="3133189"/>
          </a:xfrm>
        </p:grpSpPr>
        <p:pic>
          <p:nvPicPr>
            <p:cNvPr id="14" name="図 13">
              <a:extLst>
                <a:ext uri="{FF2B5EF4-FFF2-40B4-BE49-F238E27FC236}">
                  <a16:creationId xmlns:a16="http://schemas.microsoft.com/office/drawing/2014/main" id="{DD11A167-8F32-F47E-049D-5A36CE3B9CB4}"/>
                </a:ext>
              </a:extLst>
            </p:cNvPr>
            <p:cNvPicPr>
              <a:picLocks noChangeAspect="1"/>
            </p:cNvPicPr>
            <p:nvPr/>
          </p:nvPicPr>
          <p:blipFill rotWithShape="1">
            <a:blip r:embed="rId5"/>
            <a:srcRect l="29457" t="15436" r="24564" b="17390"/>
            <a:stretch/>
          </p:blipFill>
          <p:spPr>
            <a:xfrm rot="5828889">
              <a:off x="6144759" y="1637307"/>
              <a:ext cx="2686050" cy="2943226"/>
            </a:xfrm>
            <a:prstGeom prst="rect">
              <a:avLst/>
            </a:prstGeom>
          </p:spPr>
        </p:pic>
        <p:sp>
          <p:nvSpPr>
            <p:cNvPr id="49" name="テキスト ボックス 48">
              <a:extLst>
                <a:ext uri="{FF2B5EF4-FFF2-40B4-BE49-F238E27FC236}">
                  <a16:creationId xmlns:a16="http://schemas.microsoft.com/office/drawing/2014/main" id="{447CB6EF-1805-3EF4-0E3D-4266DC91DC61}"/>
                </a:ext>
              </a:extLst>
            </p:cNvPr>
            <p:cNvSpPr txBox="1"/>
            <p:nvPr/>
          </p:nvSpPr>
          <p:spPr>
            <a:xfrm>
              <a:off x="6396902" y="1318756"/>
              <a:ext cx="2181764" cy="646331"/>
            </a:xfrm>
            <a:prstGeom prst="rect">
              <a:avLst/>
            </a:prstGeom>
            <a:noFill/>
          </p:spPr>
          <p:txBody>
            <a:bodyPr wrap="square" rtlCol="0">
              <a:spAutoFit/>
            </a:bodyPr>
            <a:lstStyle/>
            <a:p>
              <a:pPr algn="ctr"/>
              <a:r>
                <a:rPr kumimoji="1" lang="ja-JP" altLang="en-US"/>
                <a:t>対称軸からずれた位置から観測</a:t>
              </a:r>
            </a:p>
          </p:txBody>
        </p:sp>
      </p:grpSp>
      <p:cxnSp>
        <p:nvCxnSpPr>
          <p:cNvPr id="20" name="直線矢印コネクタ 19">
            <a:extLst>
              <a:ext uri="{FF2B5EF4-FFF2-40B4-BE49-F238E27FC236}">
                <a16:creationId xmlns:a16="http://schemas.microsoft.com/office/drawing/2014/main" id="{31790362-4DC4-2F3A-64DB-B9C767786929}"/>
              </a:ext>
            </a:extLst>
          </p:cNvPr>
          <p:cNvCxnSpPr>
            <a:cxnSpLocks/>
          </p:cNvCxnSpPr>
          <p:nvPr/>
        </p:nvCxnSpPr>
        <p:spPr>
          <a:xfrm flipV="1">
            <a:off x="4601029" y="3372965"/>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9219674F-BC0C-E2A0-8CCF-44249FECC346}"/>
              </a:ext>
            </a:extLst>
          </p:cNvPr>
          <p:cNvCxnSpPr>
            <a:cxnSpLocks/>
          </p:cNvCxnSpPr>
          <p:nvPr/>
        </p:nvCxnSpPr>
        <p:spPr>
          <a:xfrm rot="3600000" flipV="1">
            <a:off x="4849096" y="3529082"/>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444827B5-9CA1-B000-2DEC-16134EFCB22D}"/>
              </a:ext>
            </a:extLst>
          </p:cNvPr>
          <p:cNvCxnSpPr>
            <a:cxnSpLocks/>
          </p:cNvCxnSpPr>
          <p:nvPr/>
        </p:nvCxnSpPr>
        <p:spPr>
          <a:xfrm rot="7200000" flipV="1">
            <a:off x="4826765" y="379790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41902FE8-2059-CAC2-4E29-7C5693980B15}"/>
              </a:ext>
            </a:extLst>
          </p:cNvPr>
          <p:cNvCxnSpPr>
            <a:cxnSpLocks/>
          </p:cNvCxnSpPr>
          <p:nvPr/>
        </p:nvCxnSpPr>
        <p:spPr>
          <a:xfrm rot="10800000" flipV="1">
            <a:off x="4601029" y="3924281"/>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97025F68-DC8A-5171-8F49-09ACDF87BDA4}"/>
              </a:ext>
            </a:extLst>
          </p:cNvPr>
          <p:cNvCxnSpPr>
            <a:cxnSpLocks/>
          </p:cNvCxnSpPr>
          <p:nvPr/>
        </p:nvCxnSpPr>
        <p:spPr>
          <a:xfrm rot="14400000" flipV="1">
            <a:off x="4368016" y="379790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2C2C11BA-7E5E-C384-DFA6-47154A0204D4}"/>
              </a:ext>
            </a:extLst>
          </p:cNvPr>
          <p:cNvCxnSpPr>
            <a:cxnSpLocks/>
          </p:cNvCxnSpPr>
          <p:nvPr/>
        </p:nvCxnSpPr>
        <p:spPr>
          <a:xfrm rot="18000000" flipV="1">
            <a:off x="4360396" y="3507040"/>
            <a:ext cx="0" cy="208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C2174749-BC85-1976-52FD-57361B423957}"/>
              </a:ext>
            </a:extLst>
          </p:cNvPr>
          <p:cNvCxnSpPr>
            <a:cxnSpLocks/>
          </p:cNvCxnSpPr>
          <p:nvPr/>
        </p:nvCxnSpPr>
        <p:spPr>
          <a:xfrm flipV="1">
            <a:off x="7294575" y="3440860"/>
            <a:ext cx="211604" cy="1623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DFB18EF5-4233-4FED-5FF4-DA5EC4B8795B}"/>
              </a:ext>
            </a:extLst>
          </p:cNvPr>
          <p:cNvCxnSpPr>
            <a:cxnSpLocks/>
          </p:cNvCxnSpPr>
          <p:nvPr/>
        </p:nvCxnSpPr>
        <p:spPr>
          <a:xfrm flipV="1">
            <a:off x="7452508" y="3601174"/>
            <a:ext cx="294303" cy="106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D6E4C11C-81F0-3393-E43F-B26806E09A62}"/>
              </a:ext>
            </a:extLst>
          </p:cNvPr>
          <p:cNvCxnSpPr>
            <a:cxnSpLocks/>
          </p:cNvCxnSpPr>
          <p:nvPr/>
        </p:nvCxnSpPr>
        <p:spPr>
          <a:xfrm>
            <a:off x="7430177" y="3871981"/>
            <a:ext cx="296008" cy="12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4C2A7BD5-920D-8687-691B-B6BB7D9A0BBF}"/>
              </a:ext>
            </a:extLst>
          </p:cNvPr>
          <p:cNvCxnSpPr>
            <a:cxnSpLocks/>
          </p:cNvCxnSpPr>
          <p:nvPr/>
        </p:nvCxnSpPr>
        <p:spPr>
          <a:xfrm>
            <a:off x="7294575" y="3946323"/>
            <a:ext cx="121283" cy="199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71AA834-0A84-F9B9-E434-08EBED30F0CC}"/>
              </a:ext>
            </a:extLst>
          </p:cNvPr>
          <p:cNvCxnSpPr>
            <a:cxnSpLocks/>
          </p:cNvCxnSpPr>
          <p:nvPr/>
        </p:nvCxnSpPr>
        <p:spPr>
          <a:xfrm>
            <a:off x="7151696" y="3871981"/>
            <a:ext cx="65725" cy="12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41513616-203F-0121-F0C4-8E6BDDFB61A8}"/>
              </a:ext>
            </a:extLst>
          </p:cNvPr>
          <p:cNvCxnSpPr>
            <a:cxnSpLocks/>
          </p:cNvCxnSpPr>
          <p:nvPr/>
        </p:nvCxnSpPr>
        <p:spPr>
          <a:xfrm flipV="1">
            <a:off x="7144076" y="3554199"/>
            <a:ext cx="0" cy="13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2E3650FD-23A1-8CA7-09D2-50D73B05E49E}"/>
              </a:ext>
            </a:extLst>
          </p:cNvPr>
          <p:cNvCxnSpPr>
            <a:cxnSpLocks/>
          </p:cNvCxnSpPr>
          <p:nvPr/>
        </p:nvCxnSpPr>
        <p:spPr>
          <a:xfrm rot="-1260000">
            <a:off x="1093620" y="3487584"/>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9E7F3373-CF62-9BA9-80CE-5C0288EDC525}"/>
              </a:ext>
            </a:extLst>
          </p:cNvPr>
          <p:cNvCxnSpPr>
            <a:cxnSpLocks/>
          </p:cNvCxnSpPr>
          <p:nvPr/>
        </p:nvCxnSpPr>
        <p:spPr>
          <a:xfrm rot="-240000">
            <a:off x="1056797" y="3597010"/>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12AAA04C-25F1-24EF-5E4D-E81EB06C1121}"/>
              </a:ext>
            </a:extLst>
          </p:cNvPr>
          <p:cNvCxnSpPr>
            <a:cxnSpLocks/>
          </p:cNvCxnSpPr>
          <p:nvPr/>
        </p:nvCxnSpPr>
        <p:spPr>
          <a:xfrm rot="840000">
            <a:off x="1056796" y="3719515"/>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79D11348-D218-D735-0738-B34F3F99EA40}"/>
              </a:ext>
            </a:extLst>
          </p:cNvPr>
          <p:cNvCxnSpPr>
            <a:cxnSpLocks/>
          </p:cNvCxnSpPr>
          <p:nvPr/>
        </p:nvCxnSpPr>
        <p:spPr>
          <a:xfrm rot="1980000">
            <a:off x="1052079" y="3835302"/>
            <a:ext cx="2325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43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DFE8BC-5FE4-124D-A69D-016164567ADF}"/>
              </a:ext>
            </a:extLst>
          </p:cNvPr>
          <p:cNvPicPr>
            <a:picLocks noChangeAspect="1"/>
          </p:cNvPicPr>
          <p:nvPr/>
        </p:nvPicPr>
        <p:blipFill>
          <a:blip r:embed="rId3"/>
          <a:srcRect/>
          <a:stretch/>
        </p:blipFill>
        <p:spPr>
          <a:xfrm>
            <a:off x="322161" y="1218499"/>
            <a:ext cx="4400444" cy="2775299"/>
          </a:xfrm>
          <a:prstGeom prst="rect">
            <a:avLst/>
          </a:prstGeom>
        </p:spPr>
      </p:pic>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7B10AC6D-E345-D044-8283-0C9BE6829DFD}"/>
                  </a:ext>
                </a:extLst>
              </p:cNvPr>
              <p:cNvSpPr txBox="1"/>
              <p:nvPr/>
            </p:nvSpPr>
            <p:spPr>
              <a:xfrm>
                <a:off x="772102" y="799047"/>
                <a:ext cx="8752491" cy="7759304"/>
              </a:xfrm>
              <a:prstGeom prst="rect">
                <a:avLst/>
              </a:prstGeom>
              <a:noFill/>
            </p:spPr>
            <p:txBody>
              <a:bodyPr wrap="square" rtlCol="0">
                <a:spAutoFit/>
              </a:bodyPr>
              <a:lstStyle/>
              <a:p>
                <a:r>
                  <a:rPr kumimoji="1" lang="en-US" altLang="ja-JP" sz="1600" dirty="0"/>
                  <a:t>1. The position of the stagnation point</a:t>
                </a:r>
              </a:p>
              <a:p>
                <a:pPr marL="4000500" lvl="8" indent="-342900">
                  <a:buFont typeface="Wingdings" pitchFamily="2" charset="2"/>
                  <a:buChar char="l"/>
                </a:pPr>
                <a:endParaRPr kumimoji="1" lang="en-US" altLang="ja-JP" sz="2000" dirty="0"/>
              </a:p>
              <a:p>
                <a:pPr marL="4000500" lvl="8" indent="-342900">
                  <a:buFont typeface="Wingdings" pitchFamily="2" charset="2"/>
                  <a:buChar char="l"/>
                </a:pPr>
                <a:endParaRPr kumimoji="1" lang="en-US" altLang="ja-JP" sz="2000" dirty="0"/>
              </a:p>
              <a:p>
                <a:pPr marL="4011613" lvl="8" indent="-346075">
                  <a:buFont typeface="Wingdings" pitchFamily="2" charset="2"/>
                  <a:buChar char="l"/>
                </a:pPr>
                <a:r>
                  <a:rPr kumimoji="1" lang="en-US" altLang="ja-JP" sz="2000" dirty="0"/>
                  <a:t>Stellar wind velocity</a:t>
                </a:r>
                <a:r>
                  <a:rPr kumimoji="1" lang="ja-JP" altLang="en-US" sz="2000"/>
                  <a:t>：</a:t>
                </a:r>
                <a:br>
                  <a:rPr kumimoji="1" lang="en-US" altLang="ja-JP" sz="2000" dirty="0"/>
                </a:br>
                <a:r>
                  <a:rPr kumimoji="1" lang="en-US" altLang="ja-JP" sz="2000" b="0" dirty="0"/>
                  <a:t> </a:t>
                </a:r>
                <a14:m>
                  <m:oMath xmlns:m="http://schemas.openxmlformats.org/officeDocument/2006/math">
                    <m:r>
                      <a:rPr kumimoji="1" lang="en-US" altLang="ja-JP" sz="2000" b="0" i="1">
                        <a:latin typeface="Cambria Math" panose="02040503050406030204" pitchFamily="18" charset="0"/>
                      </a:rPr>
                      <m:t>𝑣</m:t>
                    </m:r>
                    <m:d>
                      <m:dPr>
                        <m:ctrlPr>
                          <a:rPr kumimoji="1" lang="en-US" altLang="ja-JP" sz="2000" b="0" i="1">
                            <a:latin typeface="Cambria Math" panose="02040503050406030204" pitchFamily="18" charset="0"/>
                          </a:rPr>
                        </m:ctrlPr>
                      </m:dPr>
                      <m:e>
                        <m:r>
                          <a:rPr kumimoji="1" lang="en-US" altLang="ja-JP" sz="2000" b="0" i="1">
                            <a:latin typeface="Cambria Math" panose="02040503050406030204" pitchFamily="18" charset="0"/>
                          </a:rPr>
                          <m:t>𝑟</m:t>
                        </m:r>
                      </m:e>
                    </m:d>
                    <m:r>
                      <a:rPr kumimoji="1" lang="en-US" altLang="ja-JP" sz="2000" b="0" i="1">
                        <a:latin typeface="Cambria Math" panose="02040503050406030204" pitchFamily="18" charset="0"/>
                      </a:rPr>
                      <m:t>=</m:t>
                    </m:r>
                    <m:sSub>
                      <m:sSubPr>
                        <m:ctrlPr>
                          <a:rPr kumimoji="1" lang="en-US" altLang="ja-JP" sz="2000" b="0" i="1">
                            <a:latin typeface="Cambria Math" panose="02040503050406030204" pitchFamily="18" charset="0"/>
                          </a:rPr>
                        </m:ctrlPr>
                      </m:sSubPr>
                      <m:e>
                        <m:r>
                          <a:rPr kumimoji="1" lang="en-US" altLang="ja-JP" sz="2000" b="0" i="1">
                            <a:latin typeface="Cambria Math" panose="02040503050406030204" pitchFamily="18" charset="0"/>
                          </a:rPr>
                          <m:t>𝑣</m:t>
                        </m:r>
                      </m:e>
                      <m:sub>
                        <m:r>
                          <a:rPr kumimoji="1" lang="en-US" altLang="ja-JP" sz="2000" b="0" i="1">
                            <a:latin typeface="Cambria Math" panose="02040503050406030204" pitchFamily="18" charset="0"/>
                            <a:ea typeface="Cambria Math" panose="02040503050406030204" pitchFamily="18" charset="0"/>
                          </a:rPr>
                          <m:t>∞</m:t>
                        </m:r>
                      </m:sub>
                    </m:sSub>
                    <m:sSup>
                      <m:sSupPr>
                        <m:ctrlPr>
                          <a:rPr kumimoji="1" lang="en-US" altLang="ja-JP" sz="2000" b="0" i="1">
                            <a:latin typeface="Cambria Math" panose="02040503050406030204" pitchFamily="18" charset="0"/>
                          </a:rPr>
                        </m:ctrlPr>
                      </m:sSupPr>
                      <m:e>
                        <m:d>
                          <m:dPr>
                            <m:ctrlPr>
                              <a:rPr kumimoji="1" lang="en-US" altLang="ja-JP" sz="2000" b="0" i="1">
                                <a:latin typeface="Cambria Math" panose="02040503050406030204" pitchFamily="18" charset="0"/>
                              </a:rPr>
                            </m:ctrlPr>
                          </m:dPr>
                          <m:e>
                            <m:r>
                              <a:rPr kumimoji="1" lang="en-US" altLang="ja-JP" sz="2000" b="0" i="1">
                                <a:latin typeface="Cambria Math" panose="02040503050406030204" pitchFamily="18" charset="0"/>
                              </a:rPr>
                              <m:t>1−</m:t>
                            </m:r>
                            <m:f>
                              <m:fPr>
                                <m:ctrlPr>
                                  <a:rPr kumimoji="1" lang="en-US" altLang="ja-JP" sz="2000" b="0" i="1">
                                    <a:latin typeface="Cambria Math" panose="02040503050406030204" pitchFamily="18" charset="0"/>
                                  </a:rPr>
                                </m:ctrlPr>
                              </m:fPr>
                              <m:num>
                                <m:sSub>
                                  <m:sSubPr>
                                    <m:ctrlPr>
                                      <a:rPr kumimoji="1" lang="en-US" altLang="ja-JP" sz="2000" b="0" i="1">
                                        <a:latin typeface="Cambria Math" panose="02040503050406030204" pitchFamily="18" charset="0"/>
                                      </a:rPr>
                                    </m:ctrlPr>
                                  </m:sSubPr>
                                  <m:e>
                                    <m:r>
                                      <a:rPr kumimoji="1" lang="en-US" altLang="ja-JP" sz="2000" b="0" i="1">
                                        <a:latin typeface="Cambria Math" panose="02040503050406030204" pitchFamily="18" charset="0"/>
                                      </a:rPr>
                                      <m:t>𝑅</m:t>
                                    </m:r>
                                  </m:e>
                                  <m:sub>
                                    <m:r>
                                      <a:rPr kumimoji="1" lang="en-US" altLang="ja-JP" sz="2000" b="0" i="1">
                                        <a:latin typeface="Cambria Math" panose="02040503050406030204" pitchFamily="18" charset="0"/>
                                      </a:rPr>
                                      <m:t>∗</m:t>
                                    </m:r>
                                  </m:sub>
                                </m:sSub>
                              </m:num>
                              <m:den>
                                <m:r>
                                  <a:rPr kumimoji="1" lang="en-US" altLang="ja-JP" sz="2000" b="0" i="1">
                                    <a:latin typeface="Cambria Math" panose="02040503050406030204" pitchFamily="18" charset="0"/>
                                  </a:rPr>
                                  <m:t>𝑟</m:t>
                                </m:r>
                              </m:den>
                            </m:f>
                          </m:e>
                        </m:d>
                      </m:e>
                      <m:sup>
                        <m:r>
                          <a:rPr kumimoji="1" lang="en-US" altLang="ja-JP" sz="2000" b="0" i="1">
                            <a:latin typeface="Cambria Math" panose="02040503050406030204" pitchFamily="18" charset="0"/>
                            <a:ea typeface="Cambria Math" panose="02040503050406030204" pitchFamily="18" charset="0"/>
                          </a:rPr>
                          <m:t>𝛽</m:t>
                        </m:r>
                      </m:sup>
                    </m:sSup>
                  </m:oMath>
                </a14:m>
                <a:r>
                  <a:rPr kumimoji="1" lang="en-US" altLang="ja-JP" sz="2000" dirty="0"/>
                  <a:t>,</a:t>
                </a:r>
                <a:br>
                  <a:rPr kumimoji="1" lang="en-US" altLang="ja-JP" sz="2000" dirty="0"/>
                </a:br>
                <a14:m>
                  <m:oMath xmlns:m="http://schemas.openxmlformats.org/officeDocument/2006/math">
                    <m:sSub>
                      <m:sSubPr>
                        <m:ctrlPr>
                          <a:rPr kumimoji="1" lang="en-US" altLang="ja-JP" i="1">
                            <a:solidFill>
                              <a:schemeClr val="tx1">
                                <a:lumMod val="50000"/>
                                <a:lumOff val="50000"/>
                              </a:schemeClr>
                            </a:solidFill>
                            <a:latin typeface="Cambria Math" panose="02040503050406030204" pitchFamily="18" charset="0"/>
                          </a:rPr>
                        </m:ctrlPr>
                      </m:sSubPr>
                      <m:e>
                        <m:r>
                          <a:rPr kumimoji="1" lang="en-US" altLang="ja-JP" i="1">
                            <a:solidFill>
                              <a:schemeClr val="tx1">
                                <a:lumMod val="50000"/>
                                <a:lumOff val="50000"/>
                              </a:schemeClr>
                            </a:solidFill>
                            <a:latin typeface="Cambria Math" panose="02040503050406030204" pitchFamily="18" charset="0"/>
                          </a:rPr>
                          <m:t>𝑣</m:t>
                        </m:r>
                      </m:e>
                      <m:sub>
                        <m:r>
                          <a:rPr kumimoji="1" lang="en-US" altLang="ja-JP" i="1">
                            <a:solidFill>
                              <a:schemeClr val="tx1">
                                <a:lumMod val="50000"/>
                                <a:lumOff val="50000"/>
                              </a:schemeClr>
                            </a:solidFill>
                            <a:latin typeface="Cambria Math" panose="02040503050406030204" pitchFamily="18" charset="0"/>
                            <a:ea typeface="Cambria Math" panose="02040503050406030204" pitchFamily="18" charset="0"/>
                          </a:rPr>
                          <m:t>∞</m:t>
                        </m:r>
                      </m:sub>
                    </m:sSub>
                    <m:r>
                      <a:rPr kumimoji="1" lang="en-US" altLang="ja-JP" b="0" i="0">
                        <a:solidFill>
                          <a:schemeClr val="tx1">
                            <a:lumMod val="50000"/>
                            <a:lumOff val="50000"/>
                          </a:schemeClr>
                        </a:solidFill>
                        <a:latin typeface="Cambria Math" panose="02040503050406030204" pitchFamily="18" charset="0"/>
                        <a:ea typeface="Cambria Math" panose="02040503050406030204" pitchFamily="18" charset="0"/>
                      </a:rPr>
                      <m:t>:</m:t>
                    </m:r>
                    <m:r>
                      <m:rPr>
                        <m:sty m:val="p"/>
                      </m:rP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terminal</m:t>
                    </m:r>
                    <m: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 </m:t>
                    </m:r>
                    <m:r>
                      <m:rPr>
                        <m:sty m:val="p"/>
                      </m:rP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velocity</m:t>
                    </m:r>
                  </m:oMath>
                </a14:m>
                <a:r>
                  <a:rPr kumimoji="1" lang="en-US" altLang="ja-JP" dirty="0">
                    <a:solidFill>
                      <a:schemeClr val="tx1">
                        <a:lumMod val="50000"/>
                        <a:lumOff val="50000"/>
                      </a:schemeClr>
                    </a:solidFill>
                  </a:rPr>
                  <a:t>, </a:t>
                </a:r>
                <a:r>
                  <a:rPr kumimoji="1" lang="en-US" altLang="ja-JP" i="1" dirty="0">
                    <a:solidFill>
                      <a:schemeClr val="tx1">
                        <a:lumMod val="50000"/>
                        <a:lumOff val="50000"/>
                      </a:schemeClr>
                    </a:solidFill>
                  </a:rPr>
                  <a:t>R</a:t>
                </a:r>
                <a:r>
                  <a:rPr kumimoji="1" lang="en-US" altLang="ja-JP" i="1" baseline="-25000" dirty="0">
                    <a:solidFill>
                      <a:schemeClr val="tx1">
                        <a:lumMod val="50000"/>
                        <a:lumOff val="50000"/>
                      </a:schemeClr>
                    </a:solidFill>
                  </a:rPr>
                  <a:t>*</a:t>
                </a:r>
                <a:r>
                  <a:rPr kumimoji="1" lang="en-US" altLang="ja-JP" dirty="0">
                    <a:solidFill>
                      <a:schemeClr val="tx1">
                        <a:lumMod val="50000"/>
                        <a:lumOff val="50000"/>
                      </a:schemeClr>
                    </a:solidFill>
                  </a:rPr>
                  <a:t>: radius of a star , </a:t>
                </a:r>
                <a:br>
                  <a:rPr kumimoji="1" lang="en-US" altLang="ja-JP" dirty="0">
                    <a:solidFill>
                      <a:schemeClr val="tx1">
                        <a:lumMod val="50000"/>
                        <a:lumOff val="50000"/>
                      </a:schemeClr>
                    </a:solidFill>
                  </a:rPr>
                </a:br>
                <a:r>
                  <a:rPr kumimoji="1" lang="en-US" altLang="ja-JP" i="1" dirty="0">
                    <a:solidFill>
                      <a:schemeClr val="tx1">
                        <a:lumMod val="50000"/>
                        <a:lumOff val="50000"/>
                      </a:schemeClr>
                    </a:solidFill>
                  </a:rPr>
                  <a:t>β</a:t>
                </a:r>
                <a:r>
                  <a:rPr kumimoji="1" lang="en-US" altLang="ja-JP" dirty="0">
                    <a:solidFill>
                      <a:schemeClr val="tx1">
                        <a:lumMod val="50000"/>
                        <a:lumOff val="50000"/>
                      </a:schemeClr>
                    </a:solidFill>
                  </a:rPr>
                  <a:t>=1 (Sugawara et al. 2015)</a:t>
                </a:r>
                <a:br>
                  <a:rPr kumimoji="1" lang="en-US" altLang="ja-JP" dirty="0">
                    <a:solidFill>
                      <a:schemeClr val="tx1">
                        <a:lumMod val="50000"/>
                        <a:lumOff val="50000"/>
                      </a:schemeClr>
                    </a:solidFill>
                  </a:rPr>
                </a:br>
                <a:br>
                  <a:rPr kumimoji="1" lang="en-US" altLang="ja-JP" dirty="0">
                    <a:solidFill>
                      <a:schemeClr val="tx1">
                        <a:lumMod val="50000"/>
                        <a:lumOff val="50000"/>
                      </a:schemeClr>
                    </a:solidFill>
                  </a:rPr>
                </a:br>
                <a:endParaRPr kumimoji="1" lang="en-US" altLang="ja-JP" dirty="0">
                  <a:solidFill>
                    <a:schemeClr val="tx1">
                      <a:lumMod val="50000"/>
                      <a:lumOff val="50000"/>
                    </a:schemeClr>
                  </a:solidFill>
                </a:endParaRPr>
              </a:p>
              <a:p>
                <a:pPr marL="4000500" lvl="8" indent="-342900">
                  <a:buFont typeface="Wingdings" pitchFamily="2" charset="2"/>
                  <a:buChar char="l"/>
                </a:pPr>
                <a:r>
                  <a:rPr kumimoji="1" lang="en-US" altLang="ja-JP" sz="2000" dirty="0"/>
                  <a:t>Mass-loss rate</a:t>
                </a:r>
                <a:r>
                  <a:rPr kumimoji="1" lang="ja-JP" altLang="en-US" sz="2000"/>
                  <a:t>：</a:t>
                </a:r>
                <a:r>
                  <a:rPr kumimoji="1" lang="en-US" altLang="ja-JP" sz="2000" b="0" dirty="0"/>
                  <a:t> </a:t>
                </a:r>
                <a14:m>
                  <m:oMath xmlns:m="http://schemas.openxmlformats.org/officeDocument/2006/math">
                    <m:acc>
                      <m:accPr>
                        <m:chr m:val="̇"/>
                        <m:ctrlPr>
                          <a:rPr kumimoji="1" lang="en-US" altLang="ja-JP" sz="2000" b="0" i="1">
                            <a:latin typeface="Cambria Math" panose="02040503050406030204" pitchFamily="18" charset="0"/>
                          </a:rPr>
                        </m:ctrlPr>
                      </m:accPr>
                      <m:e>
                        <m:r>
                          <a:rPr kumimoji="1" lang="en-US" altLang="ja-JP" sz="2000" b="0" i="1">
                            <a:latin typeface="Cambria Math" panose="02040503050406030204" pitchFamily="18" charset="0"/>
                          </a:rPr>
                          <m:t>𝑀</m:t>
                        </m:r>
                      </m:e>
                    </m:acc>
                    <m:r>
                      <a:rPr kumimoji="1" lang="en-US" altLang="ja-JP" sz="2000" b="0" i="1">
                        <a:latin typeface="Cambria Math" panose="02040503050406030204" pitchFamily="18" charset="0"/>
                      </a:rPr>
                      <m:t>=4</m:t>
                    </m:r>
                    <m:r>
                      <a:rPr kumimoji="1" lang="en-US" altLang="ja-JP" sz="2000" b="0" i="1">
                        <a:latin typeface="Cambria Math" panose="02040503050406030204" pitchFamily="18" charset="0"/>
                        <a:ea typeface="Cambria Math" panose="02040503050406030204" pitchFamily="18" charset="0"/>
                      </a:rPr>
                      <m:t>𝜋</m:t>
                    </m:r>
                    <m:sSup>
                      <m:sSupPr>
                        <m:ctrlPr>
                          <a:rPr kumimoji="1" lang="en-US" altLang="ja-JP" sz="2000" b="0" i="1">
                            <a:latin typeface="Cambria Math" panose="02040503050406030204" pitchFamily="18" charset="0"/>
                            <a:ea typeface="Cambria Math" panose="02040503050406030204" pitchFamily="18" charset="0"/>
                          </a:rPr>
                        </m:ctrlPr>
                      </m:sSupPr>
                      <m:e>
                        <m:r>
                          <a:rPr kumimoji="1" lang="en-US" altLang="ja-JP" sz="2000" b="0" i="1">
                            <a:latin typeface="Cambria Math" panose="02040503050406030204" pitchFamily="18" charset="0"/>
                            <a:ea typeface="Cambria Math" panose="02040503050406030204" pitchFamily="18" charset="0"/>
                          </a:rPr>
                          <m:t>𝑟</m:t>
                        </m:r>
                      </m:e>
                      <m:sup>
                        <m:r>
                          <a:rPr kumimoji="1" lang="en-US" altLang="ja-JP" sz="2000" b="0" i="1">
                            <a:latin typeface="Cambria Math" panose="02040503050406030204" pitchFamily="18" charset="0"/>
                            <a:ea typeface="Cambria Math" panose="02040503050406030204" pitchFamily="18" charset="0"/>
                          </a:rPr>
                          <m:t>2</m:t>
                        </m:r>
                      </m:sup>
                    </m:sSup>
                    <m:r>
                      <a:rPr kumimoji="1" lang="en-US" altLang="ja-JP" sz="2000" b="0" i="1">
                        <a:latin typeface="Cambria Math" panose="02040503050406030204" pitchFamily="18" charset="0"/>
                        <a:ea typeface="Cambria Math" panose="02040503050406030204" pitchFamily="18" charset="0"/>
                      </a:rPr>
                      <m:t>𝜌</m:t>
                    </m:r>
                    <m:r>
                      <a:rPr kumimoji="1" lang="en-US" altLang="ja-JP" sz="2000" b="0" i="1">
                        <a:latin typeface="Cambria Math" panose="02040503050406030204" pitchFamily="18" charset="0"/>
                        <a:ea typeface="Cambria Math" panose="02040503050406030204" pitchFamily="18" charset="0"/>
                      </a:rPr>
                      <m:t>𝑣</m:t>
                    </m:r>
                    <m:r>
                      <a:rPr kumimoji="1" lang="en-US" altLang="ja-JP" sz="2000" b="0" i="0">
                        <a:latin typeface="Cambria Math" panose="02040503050406030204" pitchFamily="18" charset="0"/>
                        <a:ea typeface="Cambria Math" panose="02040503050406030204" pitchFamily="18" charset="0"/>
                      </a:rPr>
                      <m:t>,</m:t>
                    </m:r>
                    <m:r>
                      <a:rPr kumimoji="1" lang="ja-JP" altLang="en-US" sz="2000" b="0" i="0">
                        <a:latin typeface="Cambria Math" panose="02040503050406030204" pitchFamily="18" charset="0"/>
                        <a:ea typeface="Cambria Math" panose="02040503050406030204" pitchFamily="18" charset="0"/>
                      </a:rPr>
                      <m:t>　</m:t>
                    </m:r>
                  </m:oMath>
                </a14:m>
                <a:br>
                  <a:rPr kumimoji="1" lang="en-US" altLang="ja-JP" sz="2000" b="0" i="0" dirty="0">
                    <a:latin typeface="Cambria Math" panose="02040503050406030204" pitchFamily="18" charset="0"/>
                    <a:ea typeface="Cambria Math" panose="02040503050406030204" pitchFamily="18" charset="0"/>
                  </a:rPr>
                </a:br>
                <a14:m>
                  <m:oMath xmlns:m="http://schemas.openxmlformats.org/officeDocument/2006/math">
                    <m:r>
                      <a:rPr kumimoji="1" lang="en-US" altLang="ja-JP" i="1">
                        <a:solidFill>
                          <a:schemeClr val="tx1">
                            <a:lumMod val="50000"/>
                            <a:lumOff val="50000"/>
                          </a:schemeClr>
                        </a:solidFill>
                        <a:latin typeface="Cambria Math" panose="02040503050406030204" pitchFamily="18" charset="0"/>
                        <a:ea typeface="Cambria Math" panose="02040503050406030204" pitchFamily="18" charset="0"/>
                      </a:rPr>
                      <m:t>𝜌</m:t>
                    </m:r>
                    <m:r>
                      <a:rPr kumimoji="1" lang="en-US" altLang="ja-JP" b="0" i="0">
                        <a:solidFill>
                          <a:schemeClr val="tx1">
                            <a:lumMod val="50000"/>
                            <a:lumOff val="50000"/>
                          </a:schemeClr>
                        </a:solidFill>
                        <a:latin typeface="Cambria Math" panose="02040503050406030204" pitchFamily="18" charset="0"/>
                        <a:ea typeface="Cambria Math" panose="02040503050406030204" pitchFamily="18" charset="0"/>
                      </a:rPr>
                      <m:t>:</m:t>
                    </m:r>
                  </m:oMath>
                </a14:m>
                <a:r>
                  <a:rPr kumimoji="1" lang="en-US" altLang="ja-JP" dirty="0">
                    <a:solidFill>
                      <a:schemeClr val="tx1">
                        <a:lumMod val="50000"/>
                        <a:lumOff val="50000"/>
                      </a:schemeClr>
                    </a:solidFill>
                    <a:ea typeface="Cambria Math" panose="02040503050406030204" pitchFamily="18" charset="0"/>
                  </a:rPr>
                  <a:t> </a:t>
                </a:r>
                <a14:m>
                  <m:oMath xmlns:m="http://schemas.openxmlformats.org/officeDocument/2006/math">
                    <m:r>
                      <a:rPr kumimoji="1" lang="en-US" altLang="ja-JP">
                        <a:solidFill>
                          <a:schemeClr val="tx1">
                            <a:lumMod val="50000"/>
                            <a:lumOff val="50000"/>
                          </a:schemeClr>
                        </a:solidFill>
                        <a:latin typeface="Cambria Math" panose="02040503050406030204" pitchFamily="18" charset="0"/>
                        <a:ea typeface="Cambria Math" panose="02040503050406030204" pitchFamily="18" charset="0"/>
                      </a:rPr>
                      <m:t>:</m:t>
                    </m:r>
                    <m:r>
                      <m:rPr>
                        <m:sty m:val="p"/>
                      </m:rP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stellar</m:t>
                    </m:r>
                    <m: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 </m:t>
                    </m:r>
                    <m:r>
                      <m:rPr>
                        <m:sty m:val="p"/>
                      </m:rP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wind</m:t>
                    </m:r>
                    <m: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 </m:t>
                    </m:r>
                    <m:r>
                      <m:rPr>
                        <m:sty m:val="p"/>
                      </m:rPr>
                      <a:rPr kumimoji="1" lang="en-US" altLang="ja-JP" b="0" i="0" smtClean="0">
                        <a:solidFill>
                          <a:schemeClr val="tx1">
                            <a:lumMod val="50000"/>
                            <a:lumOff val="50000"/>
                          </a:schemeClr>
                        </a:solidFill>
                        <a:latin typeface="Cambria Math" panose="02040503050406030204" pitchFamily="18" charset="0"/>
                        <a:ea typeface="Cambria Math" panose="02040503050406030204" pitchFamily="18" charset="0"/>
                      </a:rPr>
                      <m:t>density</m:t>
                    </m:r>
                  </m:oMath>
                </a14:m>
                <a:endParaRPr kumimoji="1" lang="en-US" altLang="ja-JP" dirty="0">
                  <a:solidFill>
                    <a:schemeClr val="tx1">
                      <a:lumMod val="50000"/>
                      <a:lumOff val="50000"/>
                    </a:schemeClr>
                  </a:solidFill>
                </a:endParaRPr>
              </a:p>
              <a:p>
                <a:pPr marL="4000500" lvl="8" indent="-342900">
                  <a:buFont typeface="Wingdings" pitchFamily="2" charset="2"/>
                  <a:buChar char="l"/>
                </a:pPr>
                <a:endParaRPr kumimoji="1" lang="en-US" altLang="ja-JP" dirty="0">
                  <a:solidFill>
                    <a:schemeClr val="tx1">
                      <a:lumMod val="50000"/>
                      <a:lumOff val="50000"/>
                    </a:schemeClr>
                  </a:solidFill>
                </a:endParaRPr>
              </a:p>
              <a:p>
                <a:pPr marL="4000500" lvl="8" indent="-342900">
                  <a:buFont typeface="Wingdings" pitchFamily="2" charset="2"/>
                  <a:buChar char="l"/>
                </a:pPr>
                <a:endParaRPr kumimoji="1" lang="en-US" altLang="ja-JP" dirty="0">
                  <a:solidFill>
                    <a:schemeClr val="tx1">
                      <a:lumMod val="50000"/>
                      <a:lumOff val="50000"/>
                    </a:schemeClr>
                  </a:solidFill>
                </a:endParaRPr>
              </a:p>
              <a:p>
                <a:pPr marL="4000500" lvl="8" indent="-342900">
                  <a:buFont typeface="Wingdings" pitchFamily="2" charset="2"/>
                  <a:buChar char="l"/>
                </a:pPr>
                <a:r>
                  <a:rPr kumimoji="1" lang="en-US" altLang="ja-JP" sz="2000" dirty="0"/>
                  <a:t>ram-pressure</a:t>
                </a:r>
                <a:r>
                  <a:rPr kumimoji="1" lang="ja-JP" altLang="en-US" sz="2000"/>
                  <a:t>：</a:t>
                </a:r>
                <a:endParaRPr kumimoji="1" lang="en-US" altLang="ja-JP" sz="2000" dirty="0"/>
              </a:p>
              <a:p>
                <a:pPr lvl="8"/>
                <a:br>
                  <a:rPr kumimoji="1" lang="en-US" altLang="ja-JP" sz="2000" dirty="0"/>
                </a:br>
                <a:br>
                  <a:rPr kumimoji="1" lang="en-US" altLang="ja-JP" sz="2000" dirty="0"/>
                </a:br>
                <a:br>
                  <a:rPr kumimoji="1" lang="en-US" altLang="ja-JP" sz="2000" dirty="0"/>
                </a:br>
                <a:endParaRPr kumimoji="1" lang="en-US" altLang="ja-JP" sz="2000" dirty="0"/>
              </a:p>
              <a:p>
                <a:pPr lvl="8"/>
                <a:br>
                  <a:rPr kumimoji="1" lang="en-US" altLang="ja-JP" sz="1400" dirty="0"/>
                </a:br>
                <a:r>
                  <a:rPr kumimoji="1" lang="en-US" altLang="ja-JP" sz="1400" dirty="0"/>
                  <a:t>	</a:t>
                </a:r>
              </a:p>
              <a:p>
                <a:pPr lvl="8"/>
                <a:br>
                  <a:rPr kumimoji="1" lang="en-US" altLang="ja-JP" sz="1400" dirty="0"/>
                </a:br>
                <a:br>
                  <a:rPr kumimoji="1" lang="en-US" altLang="ja-JP" sz="1600" dirty="0"/>
                </a:br>
                <a:br>
                  <a:rPr kumimoji="1" lang="en-US" altLang="ja-JP" sz="1600" dirty="0"/>
                </a:br>
                <a:br>
                  <a:rPr kumimoji="1" lang="en-US" altLang="ja-JP" sz="1600" dirty="0"/>
                </a:br>
                <a:br>
                  <a:rPr kumimoji="1" lang="en-US" altLang="ja-JP" sz="1600" dirty="0"/>
                </a:br>
                <a:endParaRPr kumimoji="1" lang="en-US" altLang="ja-JP" sz="1600" dirty="0"/>
              </a:p>
              <a:p>
                <a:pPr lvl="1"/>
                <a:endParaRPr kumimoji="1" lang="en-US" altLang="ja-JP" sz="1600" dirty="0"/>
              </a:p>
            </p:txBody>
          </p:sp>
        </mc:Choice>
        <mc:Fallback xmlns="">
          <p:sp>
            <p:nvSpPr>
              <p:cNvPr id="9" name="テキスト ボックス 8">
                <a:extLst>
                  <a:ext uri="{FF2B5EF4-FFF2-40B4-BE49-F238E27FC236}">
                    <a16:creationId xmlns:a16="http://schemas.microsoft.com/office/drawing/2014/main" id="{7B10AC6D-E345-D044-8283-0C9BE6829DFD}"/>
                  </a:ext>
                </a:extLst>
              </p:cNvPr>
              <p:cNvSpPr txBox="1">
                <a:spLocks noRot="1" noChangeAspect="1" noMove="1" noResize="1" noEditPoints="1" noAdjustHandles="1" noChangeArrowheads="1" noChangeShapeType="1" noTextEdit="1"/>
              </p:cNvSpPr>
              <p:nvPr/>
            </p:nvSpPr>
            <p:spPr>
              <a:xfrm>
                <a:off x="772102" y="799047"/>
                <a:ext cx="8752491" cy="7759304"/>
              </a:xfrm>
              <a:prstGeom prst="rect">
                <a:avLst/>
              </a:prstGeom>
              <a:blipFill>
                <a:blip r:embed="rId4"/>
                <a:stretch>
                  <a:fillRect l="-290" t="-163"/>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kumimoji="1" lang="en-US" altLang="ja-JP" sz="2800" dirty="0"/>
              <a:t>Shape of the shock cone</a:t>
            </a:r>
            <a:endParaRPr kumimoji="1" lang="ja-JP" altLang="en-US" sz="2800"/>
          </a:p>
        </p:txBody>
      </p:sp>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44</a:t>
            </a:fld>
            <a:endParaRPr kumimoji="1" lang="ja-JP" altLang="en-US"/>
          </a:p>
        </p:txBody>
      </p:sp>
      <p:pic>
        <p:nvPicPr>
          <p:cNvPr id="10" name="図 9" descr="ダイアグラム&#10;&#10;自動的に生成された説明">
            <a:extLst>
              <a:ext uri="{FF2B5EF4-FFF2-40B4-BE49-F238E27FC236}">
                <a16:creationId xmlns:a16="http://schemas.microsoft.com/office/drawing/2014/main" id="{362D2E85-9735-9048-A67F-9D8863CE75AF}"/>
              </a:ext>
            </a:extLst>
          </p:cNvPr>
          <p:cNvPicPr>
            <a:picLocks noChangeAspect="1"/>
          </p:cNvPicPr>
          <p:nvPr/>
        </p:nvPicPr>
        <p:blipFill rotWithShape="1">
          <a:blip r:embed="rId5"/>
          <a:srcRect l="29638" t="70127" r="35886" b="24869"/>
          <a:stretch/>
        </p:blipFill>
        <p:spPr>
          <a:xfrm>
            <a:off x="4933116" y="5216288"/>
            <a:ext cx="3241459" cy="500749"/>
          </a:xfrm>
          <a:prstGeom prst="rect">
            <a:avLst/>
          </a:prstGeom>
        </p:spPr>
      </p:pic>
      <p:grpSp>
        <p:nvGrpSpPr>
          <p:cNvPr id="11" name="グループ化 10">
            <a:extLst>
              <a:ext uri="{FF2B5EF4-FFF2-40B4-BE49-F238E27FC236}">
                <a16:creationId xmlns:a16="http://schemas.microsoft.com/office/drawing/2014/main" id="{8974A336-B41E-3E48-9B73-DA954B5EA61C}"/>
              </a:ext>
            </a:extLst>
          </p:cNvPr>
          <p:cNvGrpSpPr/>
          <p:nvPr/>
        </p:nvGrpSpPr>
        <p:grpSpPr>
          <a:xfrm>
            <a:off x="4774564" y="5575485"/>
            <a:ext cx="3400011" cy="688129"/>
            <a:chOff x="591115" y="2024191"/>
            <a:chExt cx="3559259" cy="709232"/>
          </a:xfrm>
        </p:grpSpPr>
        <p:pic>
          <p:nvPicPr>
            <p:cNvPr id="12" name="図 11" descr="テーブル&#10;&#10;低い精度で自動的に生成された説明">
              <a:extLst>
                <a:ext uri="{FF2B5EF4-FFF2-40B4-BE49-F238E27FC236}">
                  <a16:creationId xmlns:a16="http://schemas.microsoft.com/office/drawing/2014/main" id="{8A512913-1D9E-9649-8EE6-9D9936B4921D}"/>
                </a:ext>
              </a:extLst>
            </p:cNvPr>
            <p:cNvPicPr>
              <a:picLocks noChangeAspect="1"/>
            </p:cNvPicPr>
            <p:nvPr/>
          </p:nvPicPr>
          <p:blipFill rotWithShape="1">
            <a:blip r:embed="rId6"/>
            <a:srcRect l="41842" t="-1381" r="40650" b="92781"/>
            <a:stretch/>
          </p:blipFill>
          <p:spPr>
            <a:xfrm>
              <a:off x="591115" y="2024191"/>
              <a:ext cx="1247556" cy="709232"/>
            </a:xfrm>
            <a:prstGeom prst="rect">
              <a:avLst/>
            </a:prstGeom>
          </p:spPr>
        </p:pic>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8DCE5166-E3FE-9E43-B851-070F947AB42C}"/>
                </a:ext>
              </a:extLst>
            </p:cNvPr>
            <p:cNvPicPr>
              <a:picLocks noChangeAspect="1"/>
            </p:cNvPicPr>
            <p:nvPr/>
          </p:nvPicPr>
          <p:blipFill rotWithShape="1">
            <a:blip r:embed="rId7"/>
            <a:srcRect l="40418" t="-4670" r="40704" b="78985"/>
            <a:stretch/>
          </p:blipFill>
          <p:spPr>
            <a:xfrm>
              <a:off x="2716018" y="2170084"/>
              <a:ext cx="1434356" cy="466739"/>
            </a:xfrm>
            <a:prstGeom prst="rect">
              <a:avLst/>
            </a:prstGeom>
          </p:spPr>
        </p:pic>
        <p:pic>
          <p:nvPicPr>
            <p:cNvPr id="14" name="図 13" descr="テーブル&#10;&#10;低い精度で自動的に生成された説明">
              <a:extLst>
                <a:ext uri="{FF2B5EF4-FFF2-40B4-BE49-F238E27FC236}">
                  <a16:creationId xmlns:a16="http://schemas.microsoft.com/office/drawing/2014/main" id="{AA3DB1EA-89AB-7840-85DF-D5FDEDFE579D}"/>
                </a:ext>
              </a:extLst>
            </p:cNvPr>
            <p:cNvPicPr>
              <a:picLocks noChangeAspect="1"/>
            </p:cNvPicPr>
            <p:nvPr/>
          </p:nvPicPr>
          <p:blipFill rotWithShape="1">
            <a:blip r:embed="rId6"/>
            <a:srcRect l="46537" t="59264" r="44780" b="34935"/>
            <a:stretch/>
          </p:blipFill>
          <p:spPr>
            <a:xfrm>
              <a:off x="1935778" y="2173510"/>
              <a:ext cx="780240" cy="559756"/>
            </a:xfrm>
            <a:prstGeom prst="rect">
              <a:avLst/>
            </a:prstGeom>
          </p:spPr>
        </p:pic>
      </p:grpSp>
      <p:grpSp>
        <p:nvGrpSpPr>
          <p:cNvPr id="20" name="グループ化 19">
            <a:extLst>
              <a:ext uri="{FF2B5EF4-FFF2-40B4-BE49-F238E27FC236}">
                <a16:creationId xmlns:a16="http://schemas.microsoft.com/office/drawing/2014/main" id="{C1323D59-9764-364A-AA62-0084F5EBC980}"/>
              </a:ext>
            </a:extLst>
          </p:cNvPr>
          <p:cNvGrpSpPr/>
          <p:nvPr/>
        </p:nvGrpSpPr>
        <p:grpSpPr>
          <a:xfrm>
            <a:off x="-105507" y="-121801"/>
            <a:ext cx="1055225" cy="995744"/>
            <a:chOff x="-105507" y="-121801"/>
            <a:chExt cx="1055225" cy="995744"/>
          </a:xfrm>
        </p:grpSpPr>
        <p:sp>
          <p:nvSpPr>
            <p:cNvPr id="21" name="角丸四角形 20">
              <a:extLst>
                <a:ext uri="{FF2B5EF4-FFF2-40B4-BE49-F238E27FC236}">
                  <a16:creationId xmlns:a16="http://schemas.microsoft.com/office/drawing/2014/main" id="{5A46C45A-9B15-6040-9565-2872DF135B1A}"/>
                </a:ext>
              </a:extLst>
            </p:cNvPr>
            <p:cNvSpPr/>
            <p:nvPr/>
          </p:nvSpPr>
          <p:spPr>
            <a:xfrm>
              <a:off x="-105507" y="-121801"/>
              <a:ext cx="1055225" cy="7908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Hiragino Maru Gothic ProN W4" panose="020F0400000000000000" pitchFamily="34" charset="-128"/>
                <a:ea typeface="Hiragino Maru Gothic ProN W4" panose="020F0400000000000000" pitchFamily="34" charset="-128"/>
              </a:endParaRPr>
            </a:p>
          </p:txBody>
        </p:sp>
        <p:sp>
          <p:nvSpPr>
            <p:cNvPr id="22" name="テキスト ボックス 21">
              <a:extLst>
                <a:ext uri="{FF2B5EF4-FFF2-40B4-BE49-F238E27FC236}">
                  <a16:creationId xmlns:a16="http://schemas.microsoft.com/office/drawing/2014/main" id="{4A4B5C1B-DB8B-5E41-AAA5-493DADE1F826}"/>
                </a:ext>
              </a:extLst>
            </p:cNvPr>
            <p:cNvSpPr txBox="1"/>
            <p:nvPr/>
          </p:nvSpPr>
          <p:spPr>
            <a:xfrm>
              <a:off x="69349" y="73724"/>
              <a:ext cx="880369" cy="800219"/>
            </a:xfrm>
            <a:prstGeom prst="rect">
              <a:avLst/>
            </a:prstGeom>
            <a:noFill/>
          </p:spPr>
          <p:txBody>
            <a:bodyPr wrap="none" rtlCol="0">
              <a:spAutoFit/>
            </a:bodyPr>
            <a:lstStyle/>
            <a:p>
              <a:r>
                <a:rPr kumimoji="1" lang="ja-JP" altLang="en-US" sz="1800">
                  <a:solidFill>
                    <a:schemeClr val="accent6">
                      <a:lumMod val="75000"/>
                    </a:schemeClr>
                  </a:solidFill>
                  <a:latin typeface="Hiragino Maru Gothic ProN W4" panose="020F0400000000000000" pitchFamily="34" charset="-128"/>
                  <a:ea typeface="Hiragino Maru Gothic ProN W4" panose="020F0400000000000000" pitchFamily="34" charset="-128"/>
                </a:rPr>
                <a:t>解析</a:t>
              </a:r>
              <a:r>
                <a:rPr kumimoji="1" lang="en-US" altLang="ja-JP" sz="2800">
                  <a:solidFill>
                    <a:schemeClr val="accent6">
                      <a:lumMod val="75000"/>
                    </a:schemeClr>
                  </a:solidFill>
                  <a:latin typeface="Hiragino Maru Gothic ProN W4" panose="020F0400000000000000" pitchFamily="34" charset="-128"/>
                  <a:ea typeface="Hiragino Maru Gothic ProN W4" panose="020F0400000000000000" pitchFamily="34" charset="-128"/>
                </a:rPr>
                <a:t>2</a:t>
              </a:r>
              <a:endParaRPr kumimoji="1" lang="ja-JP" altLang="en-US" sz="2800">
                <a:solidFill>
                  <a:schemeClr val="accent6">
                    <a:lumMod val="75000"/>
                  </a:schemeClr>
                </a:solidFill>
                <a:latin typeface="Hiragino Maru Gothic ProN W4" panose="020F0400000000000000" pitchFamily="34" charset="-128"/>
                <a:ea typeface="Hiragino Maru Gothic ProN W4" panose="020F0400000000000000" pitchFamily="34" charset="-128"/>
              </a:endParaRPr>
            </a:p>
            <a:p>
              <a:endParaRPr kumimoji="1" lang="ja-JP" altLang="en-US">
                <a:solidFill>
                  <a:schemeClr val="bg1"/>
                </a:solidFill>
              </a:endParaRPr>
            </a:p>
          </p:txBody>
        </p:sp>
      </p:grpSp>
    </p:spTree>
    <p:extLst>
      <p:ext uri="{BB962C8B-B14F-4D97-AF65-F5344CB8AC3E}">
        <p14:creationId xmlns:p14="http://schemas.microsoft.com/office/powerpoint/2010/main" val="3410678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ー 34">
            <a:extLst>
              <a:ext uri="{FF2B5EF4-FFF2-40B4-BE49-F238E27FC236}">
                <a16:creationId xmlns:a16="http://schemas.microsoft.com/office/drawing/2014/main" id="{85A3CFA3-29BA-C14E-9C37-414979813537}"/>
              </a:ext>
            </a:extLst>
          </p:cNvPr>
          <p:cNvSpPr>
            <a:spLocks noGrp="1"/>
          </p:cNvSpPr>
          <p:nvPr>
            <p:ph type="sldNum" sz="quarter" idx="12"/>
          </p:nvPr>
        </p:nvSpPr>
        <p:spPr/>
        <p:txBody>
          <a:bodyPr/>
          <a:lstStyle/>
          <a:p>
            <a:fld id="{6D84EF4D-BFD3-914F-BA8C-24B15462B872}" type="slidenum">
              <a:rPr kumimoji="1" lang="ja-JP" altLang="en-US" smtClean="0"/>
              <a:t>45</a:t>
            </a:fld>
            <a:endParaRPr kumimoji="1" lang="ja-JP" altLang="en-US"/>
          </a:p>
        </p:txBody>
      </p:sp>
      <p:pic>
        <p:nvPicPr>
          <p:cNvPr id="6" name="図 5">
            <a:extLst>
              <a:ext uri="{FF2B5EF4-FFF2-40B4-BE49-F238E27FC236}">
                <a16:creationId xmlns:a16="http://schemas.microsoft.com/office/drawing/2014/main" id="{A7A6D702-214D-7A4F-9485-C443E955FB50}"/>
              </a:ext>
            </a:extLst>
          </p:cNvPr>
          <p:cNvPicPr>
            <a:picLocks noChangeAspect="1"/>
          </p:cNvPicPr>
          <p:nvPr/>
        </p:nvPicPr>
        <p:blipFill>
          <a:blip r:embed="rId3"/>
          <a:stretch>
            <a:fillRect/>
          </a:stretch>
        </p:blipFill>
        <p:spPr>
          <a:xfrm>
            <a:off x="56731" y="3698341"/>
            <a:ext cx="3069396" cy="2401518"/>
          </a:xfrm>
          <a:prstGeom prst="rect">
            <a:avLst/>
          </a:prstGeom>
        </p:spPr>
      </p:pic>
      <p:pic>
        <p:nvPicPr>
          <p:cNvPr id="9" name="図 8">
            <a:extLst>
              <a:ext uri="{FF2B5EF4-FFF2-40B4-BE49-F238E27FC236}">
                <a16:creationId xmlns:a16="http://schemas.microsoft.com/office/drawing/2014/main" id="{28A4875E-8419-AF4E-B251-92A7F2A6F81C}"/>
              </a:ext>
            </a:extLst>
          </p:cNvPr>
          <p:cNvPicPr>
            <a:picLocks noChangeAspect="1"/>
          </p:cNvPicPr>
          <p:nvPr/>
        </p:nvPicPr>
        <p:blipFill>
          <a:blip r:embed="rId4"/>
          <a:stretch>
            <a:fillRect/>
          </a:stretch>
        </p:blipFill>
        <p:spPr>
          <a:xfrm>
            <a:off x="3126127" y="3698341"/>
            <a:ext cx="3069397" cy="2401519"/>
          </a:xfrm>
          <a:prstGeom prst="rect">
            <a:avLst/>
          </a:prstGeom>
        </p:spPr>
      </p:pic>
      <p:pic>
        <p:nvPicPr>
          <p:cNvPr id="11" name="図 10">
            <a:extLst>
              <a:ext uri="{FF2B5EF4-FFF2-40B4-BE49-F238E27FC236}">
                <a16:creationId xmlns:a16="http://schemas.microsoft.com/office/drawing/2014/main" id="{ACBDC01B-20AC-B74E-BDA4-E6A707B2A9FA}"/>
              </a:ext>
            </a:extLst>
          </p:cNvPr>
          <p:cNvPicPr>
            <a:picLocks noChangeAspect="1"/>
          </p:cNvPicPr>
          <p:nvPr/>
        </p:nvPicPr>
        <p:blipFill>
          <a:blip r:embed="rId5"/>
          <a:stretch>
            <a:fillRect/>
          </a:stretch>
        </p:blipFill>
        <p:spPr>
          <a:xfrm>
            <a:off x="56731" y="1070325"/>
            <a:ext cx="3069396" cy="2401518"/>
          </a:xfrm>
          <a:prstGeom prst="rect">
            <a:avLst/>
          </a:prstGeom>
        </p:spPr>
      </p:pic>
      <p:pic>
        <p:nvPicPr>
          <p:cNvPr id="4" name="図 3">
            <a:extLst>
              <a:ext uri="{FF2B5EF4-FFF2-40B4-BE49-F238E27FC236}">
                <a16:creationId xmlns:a16="http://schemas.microsoft.com/office/drawing/2014/main" id="{42BD684F-0733-B146-A4D6-6BAC65E7C9AB}"/>
              </a:ext>
            </a:extLst>
          </p:cNvPr>
          <p:cNvPicPr>
            <a:picLocks noChangeAspect="1"/>
          </p:cNvPicPr>
          <p:nvPr/>
        </p:nvPicPr>
        <p:blipFill>
          <a:blip r:embed="rId6"/>
          <a:stretch>
            <a:fillRect/>
          </a:stretch>
        </p:blipFill>
        <p:spPr>
          <a:xfrm>
            <a:off x="3073398" y="1070325"/>
            <a:ext cx="3069396" cy="2401518"/>
          </a:xfrm>
          <a:prstGeom prst="rect">
            <a:avLst/>
          </a:prstGeom>
        </p:spPr>
      </p:pic>
      <p:pic>
        <p:nvPicPr>
          <p:cNvPr id="13" name="図 12">
            <a:extLst>
              <a:ext uri="{FF2B5EF4-FFF2-40B4-BE49-F238E27FC236}">
                <a16:creationId xmlns:a16="http://schemas.microsoft.com/office/drawing/2014/main" id="{680DB1A7-2643-F24B-B57E-28612DFCFDA6}"/>
              </a:ext>
            </a:extLst>
          </p:cNvPr>
          <p:cNvPicPr>
            <a:picLocks noChangeAspect="1"/>
          </p:cNvPicPr>
          <p:nvPr/>
        </p:nvPicPr>
        <p:blipFill>
          <a:blip r:embed="rId7"/>
          <a:stretch>
            <a:fillRect/>
          </a:stretch>
        </p:blipFill>
        <p:spPr>
          <a:xfrm>
            <a:off x="6078042" y="1070325"/>
            <a:ext cx="3069396" cy="2401518"/>
          </a:xfrm>
          <a:prstGeom prst="rect">
            <a:avLst/>
          </a:prstGeom>
        </p:spPr>
      </p:pic>
      <p:sp>
        <p:nvSpPr>
          <p:cNvPr id="3" name="正方形/長方形 2">
            <a:extLst>
              <a:ext uri="{FF2B5EF4-FFF2-40B4-BE49-F238E27FC236}">
                <a16:creationId xmlns:a16="http://schemas.microsoft.com/office/drawing/2014/main" id="{B996FEF9-7A3A-074B-AED7-847FDD003E18}"/>
              </a:ext>
            </a:extLst>
          </p:cNvPr>
          <p:cNvSpPr/>
          <p:nvPr/>
        </p:nvSpPr>
        <p:spPr>
          <a:xfrm>
            <a:off x="56731" y="1070325"/>
            <a:ext cx="9030538" cy="2401518"/>
          </a:xfrm>
          <a:prstGeom prst="rect">
            <a:avLst/>
          </a:prstGeom>
          <a:solidFill>
            <a:srgbClr val="00B0F0">
              <a:alpha val="1961"/>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BAC6B13F-8797-274C-B4CA-A787EF18D8CC}"/>
              </a:ext>
            </a:extLst>
          </p:cNvPr>
          <p:cNvSpPr/>
          <p:nvPr/>
        </p:nvSpPr>
        <p:spPr>
          <a:xfrm>
            <a:off x="452154" y="6186377"/>
            <a:ext cx="5703371" cy="5707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tx1"/>
                </a:solidFill>
              </a:rPr>
              <a:t>Ovserved</a:t>
            </a:r>
            <a:r>
              <a:rPr kumimoji="1" lang="en-US" altLang="ja-JP" sz="1600" dirty="0">
                <a:solidFill>
                  <a:schemeClr val="tx1"/>
                </a:solidFill>
              </a:rPr>
              <a:t> </a:t>
            </a:r>
            <a:r>
              <a:rPr kumimoji="1" lang="en-US" altLang="ja-JP" sz="1600" i="1" dirty="0" err="1">
                <a:solidFill>
                  <a:schemeClr val="tx1"/>
                </a:solidFill>
              </a:rPr>
              <a:t>σ</a:t>
            </a:r>
            <a:r>
              <a:rPr kumimoji="1" lang="en-US" altLang="ja-JP" sz="1600" baseline="-25000" dirty="0" err="1">
                <a:solidFill>
                  <a:schemeClr val="tx1"/>
                </a:solidFill>
              </a:rPr>
              <a:t>los</a:t>
            </a:r>
            <a:r>
              <a:rPr kumimoji="1" lang="en-US" altLang="ja-JP" sz="1600" dirty="0">
                <a:solidFill>
                  <a:schemeClr val="tx1"/>
                </a:solidFill>
              </a:rPr>
              <a:t> is </a:t>
            </a:r>
            <a:r>
              <a:rPr kumimoji="1" lang="en-US" altLang="ja-JP" sz="1600" dirty="0" err="1">
                <a:solidFill>
                  <a:schemeClr val="tx1"/>
                </a:solidFill>
              </a:rPr>
              <a:t>laeger</a:t>
            </a:r>
            <a:r>
              <a:rPr kumimoji="1" lang="en-US" altLang="ja-JP" sz="1600" dirty="0">
                <a:solidFill>
                  <a:schemeClr val="tx1"/>
                </a:solidFill>
              </a:rPr>
              <a:t> than theoretical one </a:t>
            </a:r>
            <a:br>
              <a:rPr kumimoji="1" lang="en-US" altLang="ja-JP" sz="1600" dirty="0">
                <a:solidFill>
                  <a:schemeClr val="tx1"/>
                </a:solidFill>
              </a:rPr>
            </a:br>
            <a:r>
              <a:rPr kumimoji="1" lang="ja-JP" altLang="en-US" sz="1600">
                <a:solidFill>
                  <a:schemeClr val="tx1"/>
                </a:solidFill>
              </a:rPr>
              <a:t>➡︎</a:t>
            </a:r>
            <a:r>
              <a:rPr kumimoji="1" lang="en-US" altLang="ja-JP" sz="1600" dirty="0">
                <a:solidFill>
                  <a:schemeClr val="tx1"/>
                </a:solidFill>
              </a:rPr>
              <a:t> The effect of turbulence</a:t>
            </a:r>
          </a:p>
        </p:txBody>
      </p:sp>
      <p:sp>
        <p:nvSpPr>
          <p:cNvPr id="25" name="タイトル 1">
            <a:extLst>
              <a:ext uri="{FF2B5EF4-FFF2-40B4-BE49-F238E27FC236}">
                <a16:creationId xmlns:a16="http://schemas.microsoft.com/office/drawing/2014/main" id="{4EA22A7F-919F-CB45-ACC6-BD662878175A}"/>
              </a:ext>
            </a:extLst>
          </p:cNvPr>
          <p:cNvSpPr>
            <a:spLocks noGrp="1"/>
          </p:cNvSpPr>
          <p:nvPr>
            <p:ph type="title"/>
          </p:nvPr>
        </p:nvSpPr>
        <p:spPr>
          <a:xfrm>
            <a:off x="628650" y="365127"/>
            <a:ext cx="7886700" cy="425706"/>
          </a:xfrm>
        </p:spPr>
        <p:txBody>
          <a:bodyPr>
            <a:noAutofit/>
          </a:bodyPr>
          <a:lstStyle/>
          <a:p>
            <a:pPr algn="ctr"/>
            <a:r>
              <a:rPr kumimoji="1" lang="en-US" altLang="ja-JP" sz="2800" dirty="0"/>
              <a:t>Location of the line-emission site</a:t>
            </a:r>
            <a:endParaRPr kumimoji="1" lang="ja-JP" altLang="en-US" sz="2800"/>
          </a:p>
        </p:txBody>
      </p:sp>
      <p:pic>
        <p:nvPicPr>
          <p:cNvPr id="18" name="図 17">
            <a:extLst>
              <a:ext uri="{FF2B5EF4-FFF2-40B4-BE49-F238E27FC236}">
                <a16:creationId xmlns:a16="http://schemas.microsoft.com/office/drawing/2014/main" id="{3F154E89-A458-0549-B314-D59FD6636DBC}"/>
              </a:ext>
            </a:extLst>
          </p:cNvPr>
          <p:cNvPicPr>
            <a:picLocks noChangeAspect="1"/>
          </p:cNvPicPr>
          <p:nvPr/>
        </p:nvPicPr>
        <p:blipFill rotWithShape="1">
          <a:blip r:embed="rId8"/>
          <a:srcRect r="35025" b="49235"/>
          <a:stretch/>
        </p:blipFill>
        <p:spPr>
          <a:xfrm>
            <a:off x="6142794" y="4109839"/>
            <a:ext cx="2864729" cy="1578521"/>
          </a:xfrm>
          <a:prstGeom prst="rect">
            <a:avLst/>
          </a:prstGeom>
        </p:spPr>
      </p:pic>
    </p:spTree>
    <p:extLst>
      <p:ext uri="{BB962C8B-B14F-4D97-AF65-F5344CB8AC3E}">
        <p14:creationId xmlns:p14="http://schemas.microsoft.com/office/powerpoint/2010/main" val="415578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F9C83B9-D489-364A-BCAF-085D13B1085D}"/>
              </a:ext>
            </a:extLst>
          </p:cNvPr>
          <p:cNvPicPr>
            <a:picLocks noChangeAspect="1"/>
          </p:cNvPicPr>
          <p:nvPr/>
        </p:nvPicPr>
        <p:blipFill>
          <a:blip r:embed="rId3"/>
          <a:stretch>
            <a:fillRect/>
          </a:stretch>
        </p:blipFill>
        <p:spPr>
          <a:xfrm>
            <a:off x="0" y="790537"/>
            <a:ext cx="9144000" cy="6210778"/>
          </a:xfrm>
          <a:prstGeom prst="rect">
            <a:avLst/>
          </a:prstGeom>
        </p:spPr>
      </p:pic>
      <p:sp>
        <p:nvSpPr>
          <p:cNvPr id="13" name="スライド番号プレースホルダー 12">
            <a:extLst>
              <a:ext uri="{FF2B5EF4-FFF2-40B4-BE49-F238E27FC236}">
                <a16:creationId xmlns:a16="http://schemas.microsoft.com/office/drawing/2014/main" id="{6435C52D-7F06-5B46-84AE-316B1630F0A1}"/>
              </a:ext>
            </a:extLst>
          </p:cNvPr>
          <p:cNvSpPr>
            <a:spLocks noGrp="1"/>
          </p:cNvSpPr>
          <p:nvPr>
            <p:ph type="sldNum" sz="quarter" idx="12"/>
          </p:nvPr>
        </p:nvSpPr>
        <p:spPr>
          <a:xfrm>
            <a:off x="7053942" y="6724448"/>
            <a:ext cx="2057400" cy="365125"/>
          </a:xfrm>
        </p:spPr>
        <p:txBody>
          <a:bodyPr/>
          <a:lstStyle/>
          <a:p>
            <a:fld id="{6D84EF4D-BFD3-914F-BA8C-24B15462B872}" type="slidenum">
              <a:rPr kumimoji="1" lang="ja-JP" altLang="en-US" smtClean="0"/>
              <a:t>5</a:t>
            </a:fld>
            <a:endParaRPr kumimoji="1" lang="ja-JP" altLang="en-US"/>
          </a:p>
        </p:txBody>
      </p:sp>
      <p:sp>
        <p:nvSpPr>
          <p:cNvPr id="3" name="正方形/長方形 2">
            <a:extLst>
              <a:ext uri="{FF2B5EF4-FFF2-40B4-BE49-F238E27FC236}">
                <a16:creationId xmlns:a16="http://schemas.microsoft.com/office/drawing/2014/main" id="{5AB08FA5-A506-2841-BFE3-E4F43D4FE88A}"/>
              </a:ext>
            </a:extLst>
          </p:cNvPr>
          <p:cNvSpPr/>
          <p:nvPr/>
        </p:nvSpPr>
        <p:spPr>
          <a:xfrm>
            <a:off x="45154" y="824700"/>
            <a:ext cx="9053691" cy="1873345"/>
          </a:xfrm>
          <a:prstGeom prst="rect">
            <a:avLst/>
          </a:prstGeom>
          <a:solidFill>
            <a:srgbClr val="87F231">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ED9A04-D92B-D84F-85E3-51CCB4ED484F}"/>
              </a:ext>
            </a:extLst>
          </p:cNvPr>
          <p:cNvSpPr/>
          <p:nvPr/>
        </p:nvSpPr>
        <p:spPr>
          <a:xfrm>
            <a:off x="50798" y="2963945"/>
            <a:ext cx="2477913" cy="1873345"/>
          </a:xfrm>
          <a:prstGeom prst="rect">
            <a:avLst/>
          </a:prstGeom>
          <a:solidFill>
            <a:srgbClr val="87F231">
              <a:alpha val="1098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8B45AC4-4EC4-8340-AC3A-808A64EF0A0B}"/>
              </a:ext>
            </a:extLst>
          </p:cNvPr>
          <p:cNvSpPr txBox="1"/>
          <p:nvPr/>
        </p:nvSpPr>
        <p:spPr>
          <a:xfrm>
            <a:off x="3914173" y="5956970"/>
            <a:ext cx="4963599" cy="523220"/>
          </a:xfrm>
          <a:prstGeom prst="rect">
            <a:avLst/>
          </a:prstGeom>
          <a:solidFill>
            <a:schemeClr val="bg2">
              <a:lumMod val="25000"/>
              <a:alpha val="9020"/>
            </a:schemeClr>
          </a:solidFill>
        </p:spPr>
        <p:txBody>
          <a:bodyPr wrap="square">
            <a:spAutoFit/>
          </a:bodyPr>
          <a:lstStyle/>
          <a:p>
            <a:pPr algn="ctr"/>
            <a:r>
              <a:rPr kumimoji="1" lang="en-US" altLang="ja-JP" sz="2800"/>
              <a:t>Outside the shock cone</a:t>
            </a:r>
            <a:endParaRPr kumimoji="1" lang="ja-JP" altLang="en-US" sz="2800"/>
          </a:p>
        </p:txBody>
      </p:sp>
      <p:sp>
        <p:nvSpPr>
          <p:cNvPr id="10" name="テキスト ボックス 9">
            <a:extLst>
              <a:ext uri="{FF2B5EF4-FFF2-40B4-BE49-F238E27FC236}">
                <a16:creationId xmlns:a16="http://schemas.microsoft.com/office/drawing/2014/main" id="{86F2FD01-CD48-BC45-83B4-AD344E6CFCD6}"/>
              </a:ext>
            </a:extLst>
          </p:cNvPr>
          <p:cNvSpPr txBox="1"/>
          <p:nvPr/>
        </p:nvSpPr>
        <p:spPr>
          <a:xfrm>
            <a:off x="45154" y="2600163"/>
            <a:ext cx="4963599" cy="461665"/>
          </a:xfrm>
          <a:prstGeom prst="rect">
            <a:avLst/>
          </a:prstGeom>
          <a:solidFill>
            <a:schemeClr val="accent6">
              <a:alpha val="14118"/>
            </a:schemeClr>
          </a:solidFill>
        </p:spPr>
        <p:txBody>
          <a:bodyPr wrap="square">
            <a:spAutoFit/>
          </a:bodyPr>
          <a:lstStyle/>
          <a:p>
            <a:pPr algn="ctr"/>
            <a:r>
              <a:rPr kumimoji="1" lang="en-US" altLang="ja-JP" sz="2400"/>
              <a:t>Inside the shock cone</a:t>
            </a:r>
            <a:endParaRPr kumimoji="1" lang="ja-JP" altLang="en-US" sz="2400"/>
          </a:p>
        </p:txBody>
      </p:sp>
      <p:sp>
        <p:nvSpPr>
          <p:cNvPr id="11" name="タイトル 1">
            <a:extLst>
              <a:ext uri="{FF2B5EF4-FFF2-40B4-BE49-F238E27FC236}">
                <a16:creationId xmlns:a16="http://schemas.microsoft.com/office/drawing/2014/main" id="{739D9EDE-5895-EF47-B260-911173F4365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RGS spectral gallery of </a:t>
            </a:r>
            <a:r>
              <a:rPr kumimoji="1" lang="en-US" altLang="ja-JP" sz="2800" dirty="0" err="1">
                <a:latin typeface="+mn-ea"/>
                <a:ea typeface="+mn-ea"/>
              </a:rPr>
              <a:t>WR140</a:t>
            </a:r>
            <a:endParaRPr kumimoji="1" lang="ja-JP" altLang="en-US" sz="3200">
              <a:latin typeface="+mn-ea"/>
              <a:ea typeface="+mn-ea"/>
            </a:endParaRPr>
          </a:p>
        </p:txBody>
      </p:sp>
    </p:spTree>
    <p:extLst>
      <p:ext uri="{BB962C8B-B14F-4D97-AF65-F5344CB8AC3E}">
        <p14:creationId xmlns:p14="http://schemas.microsoft.com/office/powerpoint/2010/main" val="363077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A52C216-F07C-A544-BFCA-496CA909B3FA}"/>
              </a:ext>
            </a:extLst>
          </p:cNvPr>
          <p:cNvSpPr/>
          <p:nvPr/>
        </p:nvSpPr>
        <p:spPr>
          <a:xfrm>
            <a:off x="5247999" y="1130060"/>
            <a:ext cx="3611885" cy="50887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DFC6D8C-72C2-FD4A-A974-A71BB31E12E7}"/>
              </a:ext>
            </a:extLst>
          </p:cNvPr>
          <p:cNvSpPr>
            <a:spLocks noGrp="1"/>
          </p:cNvSpPr>
          <p:nvPr>
            <p:ph type="title"/>
          </p:nvPr>
        </p:nvSpPr>
        <p:spPr>
          <a:xfrm>
            <a:off x="628650" y="365127"/>
            <a:ext cx="7886700" cy="425706"/>
          </a:xfrm>
        </p:spPr>
        <p:txBody>
          <a:bodyPr>
            <a:noAutofit/>
          </a:bodyPr>
          <a:lstStyle/>
          <a:p>
            <a:pPr algn="ctr"/>
            <a:r>
              <a:rPr lang="en-US" altLang="ja-JP" sz="2800" dirty="0">
                <a:latin typeface="+mn-ea"/>
                <a:ea typeface="+mn-ea"/>
              </a:rPr>
              <a:t>Aim of our research</a:t>
            </a:r>
            <a:endParaRPr kumimoji="1" lang="ja-JP" altLang="en-US" sz="2800">
              <a:latin typeface="+mn-ea"/>
              <a:ea typeface="+mn-ea"/>
            </a:endParaRPr>
          </a:p>
        </p:txBody>
      </p:sp>
      <p:sp>
        <p:nvSpPr>
          <p:cNvPr id="11" name="スライド番号プレースホルダー 10">
            <a:extLst>
              <a:ext uri="{FF2B5EF4-FFF2-40B4-BE49-F238E27FC236}">
                <a16:creationId xmlns:a16="http://schemas.microsoft.com/office/drawing/2014/main" id="{69F5E230-0740-C74D-9F90-BD8FA51D4D74}"/>
              </a:ext>
            </a:extLst>
          </p:cNvPr>
          <p:cNvSpPr>
            <a:spLocks noGrp="1"/>
          </p:cNvSpPr>
          <p:nvPr>
            <p:ph type="sldNum" sz="quarter" idx="12"/>
          </p:nvPr>
        </p:nvSpPr>
        <p:spPr/>
        <p:txBody>
          <a:bodyPr/>
          <a:lstStyle/>
          <a:p>
            <a:fld id="{6D84EF4D-BFD3-914F-BA8C-24B15462B872}" type="slidenum">
              <a:rPr kumimoji="1" lang="ja-JP" altLang="en-US" smtClean="0"/>
              <a:t>6</a:t>
            </a:fld>
            <a:endParaRPr kumimoji="1" lang="ja-JP" altLang="en-US"/>
          </a:p>
        </p:txBody>
      </p:sp>
      <p:sp>
        <p:nvSpPr>
          <p:cNvPr id="8" name="テキスト ボックス 7">
            <a:extLst>
              <a:ext uri="{FF2B5EF4-FFF2-40B4-BE49-F238E27FC236}">
                <a16:creationId xmlns:a16="http://schemas.microsoft.com/office/drawing/2014/main" id="{BECA9D82-FB5C-C043-9E1E-9DB1A180C60C}"/>
              </a:ext>
            </a:extLst>
          </p:cNvPr>
          <p:cNvSpPr txBox="1"/>
          <p:nvPr/>
        </p:nvSpPr>
        <p:spPr>
          <a:xfrm>
            <a:off x="5292929" y="1504587"/>
            <a:ext cx="3611885" cy="4339650"/>
          </a:xfrm>
          <a:prstGeom prst="rect">
            <a:avLst/>
          </a:prstGeom>
          <a:noFill/>
        </p:spPr>
        <p:txBody>
          <a:bodyPr wrap="square" rtlCol="0">
            <a:spAutoFit/>
          </a:bodyPr>
          <a:lstStyle/>
          <a:p>
            <a:pPr marL="285750" indent="-285750">
              <a:lnSpc>
                <a:spcPts val="2000"/>
              </a:lnSpc>
              <a:buFont typeface="Wingdings" pitchFamily="2" charset="2"/>
              <a:buChar char="n"/>
            </a:pPr>
            <a:r>
              <a:rPr kumimoji="1" lang="en-US" altLang="ja-JP" sz="2000" b="1" dirty="0"/>
              <a:t>Goal of our analysis</a:t>
            </a:r>
            <a:br>
              <a:rPr kumimoji="1" lang="en-US" altLang="ja-JP" b="1" dirty="0"/>
            </a:br>
            <a:endParaRPr kumimoji="1" lang="en-US" altLang="ja-JP" b="1" dirty="0"/>
          </a:p>
          <a:p>
            <a:pPr>
              <a:lnSpc>
                <a:spcPts val="2000"/>
              </a:lnSpc>
            </a:pPr>
            <a:r>
              <a:rPr kumimoji="1" lang="ja-JP" altLang="en-US"/>
              <a:t>　</a:t>
            </a:r>
            <a:r>
              <a:rPr kumimoji="1" lang="en-US" altLang="ja-JP" b="1" dirty="0"/>
              <a:t>Understanding the state of</a:t>
            </a:r>
          </a:p>
          <a:p>
            <a:pPr>
              <a:lnSpc>
                <a:spcPts val="2000"/>
              </a:lnSpc>
            </a:pPr>
            <a:r>
              <a:rPr kumimoji="1" lang="en-US" altLang="ja-JP" b="1" dirty="0"/>
              <a:t>     the wind-collision plasma</a:t>
            </a:r>
            <a:br>
              <a:rPr lang="en-US" altLang="ja-JP" b="1" dirty="0"/>
            </a:br>
            <a:endParaRPr lang="en-US" altLang="ja-JP" b="1" dirty="0"/>
          </a:p>
          <a:p>
            <a:pPr>
              <a:lnSpc>
                <a:spcPts val="2000"/>
              </a:lnSpc>
            </a:pPr>
            <a:endParaRPr kumimoji="1" lang="en-US" altLang="ja-JP" b="1" dirty="0"/>
          </a:p>
          <a:p>
            <a:pPr marL="342900" indent="-342900">
              <a:buFont typeface="+mj-lt"/>
              <a:buAutoNum type="arabicPeriod"/>
            </a:pPr>
            <a:r>
              <a:rPr kumimoji="1" lang="en-US" altLang="ja-JP" dirty="0"/>
              <a:t>Deriving </a:t>
            </a:r>
            <a:r>
              <a:rPr lang="en" altLang="ja-JP" b="0" i="0" dirty="0">
                <a:solidFill>
                  <a:srgbClr val="1D1C1D"/>
                </a:solidFill>
                <a:effectLst/>
                <a:latin typeface="NotoSansJP"/>
              </a:rPr>
              <a:t>plasma velocities from spectrum</a:t>
            </a:r>
            <a:br>
              <a:rPr kumimoji="1" lang="en-US" altLang="ja-JP" sz="1600" dirty="0">
                <a:latin typeface="+mn-ea"/>
              </a:rPr>
            </a:br>
            <a:endParaRPr kumimoji="1" lang="en-US" altLang="ja-JP" sz="1600" dirty="0">
              <a:latin typeface="+mn-ea"/>
            </a:endParaRPr>
          </a:p>
          <a:p>
            <a:pPr marL="342900" indent="-342900">
              <a:buFont typeface="+mj-lt"/>
              <a:buAutoNum type="arabicPeriod"/>
            </a:pPr>
            <a:r>
              <a:rPr kumimoji="1" lang="en-US" altLang="ja-JP" dirty="0"/>
              <a:t>Understanding the shape of the shock cone</a:t>
            </a:r>
            <a:br>
              <a:rPr kumimoji="1" lang="en-US" altLang="ja-JP" dirty="0"/>
            </a:br>
            <a:endParaRPr kumimoji="1" lang="en-US" altLang="ja-JP" dirty="0"/>
          </a:p>
          <a:p>
            <a:pPr marL="342900" indent="-342900">
              <a:buFont typeface="+mj-lt"/>
              <a:buAutoNum type="arabicPeriod"/>
            </a:pPr>
            <a:r>
              <a:rPr kumimoji="1" lang="en-US" altLang="ja-JP" dirty="0"/>
              <a:t>Identifying the line-emission site</a:t>
            </a:r>
            <a:br>
              <a:rPr kumimoji="1" lang="en-US" altLang="ja-JP" dirty="0">
                <a:latin typeface="+mn-ea"/>
              </a:rPr>
            </a:br>
            <a:endParaRPr kumimoji="1" lang="en-US" altLang="ja-JP" dirty="0">
              <a:latin typeface="+mn-ea"/>
            </a:endParaRPr>
          </a:p>
          <a:p>
            <a:pPr marL="342900" indent="-342900">
              <a:buFont typeface="+mj-lt"/>
              <a:buAutoNum type="arabicPeriod"/>
            </a:pPr>
            <a:r>
              <a:rPr kumimoji="1" lang="en-US" altLang="ja-JP" dirty="0"/>
              <a:t>Solving the density distribution</a:t>
            </a:r>
            <a:br>
              <a:rPr kumimoji="1" lang="en-US" altLang="ja-JP" dirty="0"/>
            </a:br>
            <a:endParaRPr kumimoji="1" lang="en-US" altLang="ja-JP" sz="1600" dirty="0">
              <a:latin typeface="+mn-ea"/>
            </a:endParaRPr>
          </a:p>
        </p:txBody>
      </p:sp>
      <p:pic>
        <p:nvPicPr>
          <p:cNvPr id="39" name="図 38">
            <a:extLst>
              <a:ext uri="{FF2B5EF4-FFF2-40B4-BE49-F238E27FC236}">
                <a16:creationId xmlns:a16="http://schemas.microsoft.com/office/drawing/2014/main" id="{E059B1EA-28B2-5D47-BD28-69ADECD433C6}"/>
              </a:ext>
            </a:extLst>
          </p:cNvPr>
          <p:cNvPicPr>
            <a:picLocks noChangeAspect="1"/>
          </p:cNvPicPr>
          <p:nvPr/>
        </p:nvPicPr>
        <p:blipFill rotWithShape="1">
          <a:blip r:embed="rId3"/>
          <a:srcRect t="10520"/>
          <a:stretch/>
        </p:blipFill>
        <p:spPr>
          <a:xfrm>
            <a:off x="-147071" y="1537107"/>
            <a:ext cx="5884213" cy="3930529"/>
          </a:xfrm>
          <a:prstGeom prst="rect">
            <a:avLst/>
          </a:prstGeom>
        </p:spPr>
      </p:pic>
      <p:pic>
        <p:nvPicPr>
          <p:cNvPr id="47" name="図 46">
            <a:extLst>
              <a:ext uri="{FF2B5EF4-FFF2-40B4-BE49-F238E27FC236}">
                <a16:creationId xmlns:a16="http://schemas.microsoft.com/office/drawing/2014/main" id="{48ACC803-E281-7146-8827-10DED8C59444}"/>
              </a:ext>
            </a:extLst>
          </p:cNvPr>
          <p:cNvPicPr>
            <a:picLocks noChangeAspect="1"/>
          </p:cNvPicPr>
          <p:nvPr/>
        </p:nvPicPr>
        <p:blipFill>
          <a:blip r:embed="rId4"/>
          <a:stretch>
            <a:fillRect/>
          </a:stretch>
        </p:blipFill>
        <p:spPr>
          <a:xfrm>
            <a:off x="3300635" y="1783574"/>
            <a:ext cx="1673335" cy="1019055"/>
          </a:xfrm>
          <a:prstGeom prst="rect">
            <a:avLst/>
          </a:prstGeom>
        </p:spPr>
      </p:pic>
      <p:sp>
        <p:nvSpPr>
          <p:cNvPr id="4" name="正方形/長方形 3">
            <a:extLst>
              <a:ext uri="{FF2B5EF4-FFF2-40B4-BE49-F238E27FC236}">
                <a16:creationId xmlns:a16="http://schemas.microsoft.com/office/drawing/2014/main" id="{445B3881-9817-C7AB-B94A-76C81B2550F9}"/>
              </a:ext>
            </a:extLst>
          </p:cNvPr>
          <p:cNvSpPr/>
          <p:nvPr/>
        </p:nvSpPr>
        <p:spPr>
          <a:xfrm>
            <a:off x="5329999" y="3027405"/>
            <a:ext cx="3455655" cy="679622"/>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A52D9AD-F24E-AD02-BFBC-B4F306983418}"/>
              </a:ext>
            </a:extLst>
          </p:cNvPr>
          <p:cNvSpPr/>
          <p:nvPr/>
        </p:nvSpPr>
        <p:spPr>
          <a:xfrm>
            <a:off x="5326113" y="5155294"/>
            <a:ext cx="3455655" cy="501516"/>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139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2036D6D-304B-D647-8015-0F8833CC11E8}"/>
              </a:ext>
            </a:extLst>
          </p:cNvPr>
          <p:cNvPicPr>
            <a:picLocks noChangeAspect="1"/>
          </p:cNvPicPr>
          <p:nvPr/>
        </p:nvPicPr>
        <p:blipFill rotWithShape="1">
          <a:blip r:embed="rId3"/>
          <a:srcRect l="5581" t="10091"/>
          <a:stretch/>
        </p:blipFill>
        <p:spPr>
          <a:xfrm>
            <a:off x="6034866" y="4455244"/>
            <a:ext cx="3393339" cy="2496874"/>
          </a:xfrm>
          <a:prstGeom prst="rect">
            <a:avLst/>
          </a:prstGeom>
        </p:spPr>
      </p:pic>
      <p:pic>
        <p:nvPicPr>
          <p:cNvPr id="4" name="図 3">
            <a:extLst>
              <a:ext uri="{FF2B5EF4-FFF2-40B4-BE49-F238E27FC236}">
                <a16:creationId xmlns:a16="http://schemas.microsoft.com/office/drawing/2014/main" id="{D5E60898-CCFF-BB40-BAEA-134F22D9FD8A}"/>
              </a:ext>
            </a:extLst>
          </p:cNvPr>
          <p:cNvPicPr>
            <a:picLocks noChangeAspect="1"/>
          </p:cNvPicPr>
          <p:nvPr/>
        </p:nvPicPr>
        <p:blipFill rotWithShape="1">
          <a:blip r:embed="rId4"/>
          <a:srcRect t="11945"/>
          <a:stretch/>
        </p:blipFill>
        <p:spPr>
          <a:xfrm>
            <a:off x="267637" y="827520"/>
            <a:ext cx="5395647" cy="3546772"/>
          </a:xfrm>
          <a:prstGeom prst="rect">
            <a:avLst/>
          </a:prstGeom>
        </p:spPr>
      </p:pic>
      <p:sp>
        <p:nvSpPr>
          <p:cNvPr id="8" name="正方形/長方形 7">
            <a:extLst>
              <a:ext uri="{FF2B5EF4-FFF2-40B4-BE49-F238E27FC236}">
                <a16:creationId xmlns:a16="http://schemas.microsoft.com/office/drawing/2014/main" id="{9DCF7977-0BAB-9044-B4A3-985444F40114}"/>
              </a:ext>
            </a:extLst>
          </p:cNvPr>
          <p:cNvSpPr/>
          <p:nvPr/>
        </p:nvSpPr>
        <p:spPr>
          <a:xfrm>
            <a:off x="5439519" y="1854046"/>
            <a:ext cx="3786893" cy="1323439"/>
          </a:xfrm>
          <a:prstGeom prst="rect">
            <a:avLst/>
          </a:prstGeom>
        </p:spPr>
        <p:txBody>
          <a:bodyPr wrap="square">
            <a:spAutoFit/>
          </a:bodyPr>
          <a:lstStyle/>
          <a:p>
            <a:pPr marL="285750" indent="-285750">
              <a:buFont typeface="Wingdings" pitchFamily="2" charset="2"/>
              <a:buChar char="n"/>
            </a:pPr>
            <a:r>
              <a:rPr lang="en-US" altLang="ja-JP" sz="1600" dirty="0"/>
              <a:t>Each elements, we get</a:t>
            </a:r>
          </a:p>
          <a:p>
            <a:pPr marL="742950" lvl="1" indent="-285750">
              <a:buFont typeface="Wingdings" pitchFamily="2" charset="2"/>
              <a:buChar char="l"/>
            </a:pPr>
            <a:r>
              <a:rPr lang="en-US" altLang="ja-JP" sz="1600" dirty="0"/>
              <a:t>Plasma temperature </a:t>
            </a:r>
          </a:p>
          <a:p>
            <a:pPr marL="742950" lvl="1" indent="-285750">
              <a:buFont typeface="Wingdings" pitchFamily="2" charset="2"/>
              <a:buChar char="l"/>
            </a:pPr>
            <a:r>
              <a:rPr lang="en-US" altLang="ja-JP" sz="1600" dirty="0"/>
              <a:t>Line-of-sight velocity</a:t>
            </a:r>
            <a:br>
              <a:rPr lang="en-US" altLang="ja-JP" sz="1600" dirty="0"/>
            </a:br>
            <a:r>
              <a:rPr lang="en-US" altLang="ja-JP" sz="1600" dirty="0"/>
              <a:t> (Line central energy)</a:t>
            </a:r>
          </a:p>
          <a:p>
            <a:pPr marL="742950" lvl="1" indent="-285750">
              <a:buFont typeface="Wingdings" pitchFamily="2" charset="2"/>
              <a:buChar char="l"/>
            </a:pPr>
            <a:r>
              <a:rPr lang="en-US" altLang="ja-JP" sz="1600" dirty="0"/>
              <a:t>Velocity dispersion (line width)</a:t>
            </a:r>
          </a:p>
        </p:txBody>
      </p:sp>
      <p:sp>
        <p:nvSpPr>
          <p:cNvPr id="9" name="テキスト ボックス 8">
            <a:extLst>
              <a:ext uri="{FF2B5EF4-FFF2-40B4-BE49-F238E27FC236}">
                <a16:creationId xmlns:a16="http://schemas.microsoft.com/office/drawing/2014/main" id="{88494A98-E6BA-BA41-8737-196F29C9D704}"/>
              </a:ext>
            </a:extLst>
          </p:cNvPr>
          <p:cNvSpPr txBox="1"/>
          <p:nvPr/>
        </p:nvSpPr>
        <p:spPr>
          <a:xfrm>
            <a:off x="5474478" y="3340435"/>
            <a:ext cx="2949590" cy="584775"/>
          </a:xfrm>
          <a:prstGeom prst="rect">
            <a:avLst/>
          </a:prstGeom>
          <a:noFill/>
        </p:spPr>
        <p:txBody>
          <a:bodyPr wrap="none" rtlCol="0">
            <a:spAutoFit/>
          </a:bodyPr>
          <a:lstStyle/>
          <a:p>
            <a:pPr marL="285750" indent="-285750">
              <a:buFont typeface="Wingdings" pitchFamily="2" charset="2"/>
              <a:buChar char="n"/>
            </a:pPr>
            <a:r>
              <a:rPr kumimoji="1" lang="en-US" altLang="ja-JP" sz="1600" dirty="0"/>
              <a:t>Carrying out the same fitting </a:t>
            </a:r>
            <a:br>
              <a:rPr kumimoji="1" lang="en-US" altLang="ja-JP" sz="1600" dirty="0"/>
            </a:br>
            <a:r>
              <a:rPr kumimoji="1" lang="en-US" altLang="ja-JP" sz="1600" dirty="0"/>
              <a:t>at phase K, A, L, B and D</a:t>
            </a:r>
            <a:endParaRPr kumimoji="1" lang="ja-JP" altLang="en-US" sz="1600"/>
          </a:p>
        </p:txBody>
      </p:sp>
      <p:sp>
        <p:nvSpPr>
          <p:cNvPr id="11" name="スライド番号プレースホルダー 10">
            <a:extLst>
              <a:ext uri="{FF2B5EF4-FFF2-40B4-BE49-F238E27FC236}">
                <a16:creationId xmlns:a16="http://schemas.microsoft.com/office/drawing/2014/main" id="{EF6E481F-A6D0-A345-B8AD-8C832C4B8294}"/>
              </a:ext>
            </a:extLst>
          </p:cNvPr>
          <p:cNvSpPr>
            <a:spLocks noGrp="1"/>
          </p:cNvSpPr>
          <p:nvPr>
            <p:ph type="sldNum" sz="quarter" idx="12"/>
          </p:nvPr>
        </p:nvSpPr>
        <p:spPr/>
        <p:txBody>
          <a:bodyPr/>
          <a:lstStyle/>
          <a:p>
            <a:fld id="{6D84EF4D-BFD3-914F-BA8C-24B15462B872}" type="slidenum">
              <a:rPr kumimoji="1" lang="ja-JP" altLang="en-US" smtClean="0"/>
              <a:t>7</a:t>
            </a:fld>
            <a:endParaRPr kumimoji="1" lang="ja-JP" altLang="en-US"/>
          </a:p>
        </p:txBody>
      </p:sp>
      <p:pic>
        <p:nvPicPr>
          <p:cNvPr id="20" name="図 19">
            <a:extLst>
              <a:ext uri="{FF2B5EF4-FFF2-40B4-BE49-F238E27FC236}">
                <a16:creationId xmlns:a16="http://schemas.microsoft.com/office/drawing/2014/main" id="{68B8DAC4-CF6C-8A4D-99CE-E8380AB3EAE9}"/>
              </a:ext>
            </a:extLst>
          </p:cNvPr>
          <p:cNvPicPr>
            <a:picLocks noChangeAspect="1"/>
          </p:cNvPicPr>
          <p:nvPr/>
        </p:nvPicPr>
        <p:blipFill>
          <a:blip r:embed="rId5"/>
          <a:stretch>
            <a:fillRect/>
          </a:stretch>
        </p:blipFill>
        <p:spPr>
          <a:xfrm>
            <a:off x="3333174" y="907346"/>
            <a:ext cx="1673335" cy="1019055"/>
          </a:xfrm>
          <a:prstGeom prst="rect">
            <a:avLst/>
          </a:prstGeom>
        </p:spPr>
      </p:pic>
      <p:sp>
        <p:nvSpPr>
          <p:cNvPr id="26" name="タイトル 1">
            <a:extLst>
              <a:ext uri="{FF2B5EF4-FFF2-40B4-BE49-F238E27FC236}">
                <a16:creationId xmlns:a16="http://schemas.microsoft.com/office/drawing/2014/main" id="{E613A8BF-C5D7-FC41-8A0D-DBC9415365E0}"/>
              </a:ext>
            </a:extLst>
          </p:cNvPr>
          <p:cNvSpPr>
            <a:spLocks noGrp="1"/>
          </p:cNvSpPr>
          <p:nvPr>
            <p:ph type="title"/>
          </p:nvPr>
        </p:nvSpPr>
        <p:spPr>
          <a:xfrm>
            <a:off x="160638" y="365127"/>
            <a:ext cx="8983362" cy="425706"/>
          </a:xfrm>
        </p:spPr>
        <p:txBody>
          <a:bodyPr>
            <a:noAutofit/>
          </a:bodyPr>
          <a:lstStyle/>
          <a:p>
            <a:pPr algn="ctr"/>
            <a:r>
              <a:rPr lang="en-US" altLang="ja-JP" sz="2800" dirty="0">
                <a:latin typeface="+mn-ea"/>
                <a:ea typeface="+mn-ea"/>
              </a:rPr>
              <a:t>Spectral model fitting</a:t>
            </a:r>
            <a:endParaRPr kumimoji="1" lang="ja-JP" altLang="en-US" sz="2800">
              <a:latin typeface="+mn-ea"/>
              <a:ea typeface="+mn-ea"/>
            </a:endParaRPr>
          </a:p>
        </p:txBody>
      </p:sp>
      <p:sp>
        <p:nvSpPr>
          <p:cNvPr id="14" name="テキスト ボックス 13">
            <a:extLst>
              <a:ext uri="{FF2B5EF4-FFF2-40B4-BE49-F238E27FC236}">
                <a16:creationId xmlns:a16="http://schemas.microsoft.com/office/drawing/2014/main" id="{D645D9BF-504F-264F-B9CD-B0C638CF690F}"/>
              </a:ext>
            </a:extLst>
          </p:cNvPr>
          <p:cNvSpPr txBox="1"/>
          <p:nvPr/>
        </p:nvSpPr>
        <p:spPr>
          <a:xfrm>
            <a:off x="5439519" y="1277329"/>
            <a:ext cx="2408993" cy="338554"/>
          </a:xfrm>
          <a:prstGeom prst="rect">
            <a:avLst/>
          </a:prstGeom>
          <a:noFill/>
        </p:spPr>
        <p:txBody>
          <a:bodyPr wrap="none" rtlCol="0">
            <a:spAutoFit/>
          </a:bodyPr>
          <a:lstStyle/>
          <a:p>
            <a:pPr marL="285750" indent="-285750">
              <a:buFont typeface="Wingdings" pitchFamily="2" charset="2"/>
              <a:buChar char="n"/>
            </a:pPr>
            <a:r>
              <a:rPr kumimoji="1" lang="en-US" altLang="ja-JP" sz="1600" dirty="0"/>
              <a:t>Model : </a:t>
            </a:r>
            <a:r>
              <a:rPr kumimoji="1" lang="en-US" altLang="ja-JP" sz="1600" dirty="0" err="1"/>
              <a:t>bvvapec</a:t>
            </a:r>
            <a:r>
              <a:rPr kumimoji="1" lang="en-US" altLang="ja-JP" sz="1600" dirty="0"/>
              <a:t>*</a:t>
            </a:r>
            <a:r>
              <a:rPr kumimoji="1" lang="en-US" altLang="ja-JP" sz="1600" dirty="0" err="1"/>
              <a:t>tbabs</a:t>
            </a:r>
            <a:endParaRPr kumimoji="1" lang="ja-JP" altLang="en-US" sz="1600"/>
          </a:p>
        </p:txBody>
      </p:sp>
      <p:sp>
        <p:nvSpPr>
          <p:cNvPr id="3" name="スライド番号プレースホルダー 10">
            <a:extLst>
              <a:ext uri="{FF2B5EF4-FFF2-40B4-BE49-F238E27FC236}">
                <a16:creationId xmlns:a16="http://schemas.microsoft.com/office/drawing/2014/main" id="{84B0F53A-CB59-9172-435C-B2326B152B2C}"/>
              </a:ext>
            </a:extLst>
          </p:cNvPr>
          <p:cNvSpPr txBox="1">
            <a:spLocks/>
          </p:cNvSpPr>
          <p:nvPr/>
        </p:nvSpPr>
        <p:spPr>
          <a:xfrm>
            <a:off x="7053942" y="655819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84EF4D-BFD3-914F-BA8C-24B15462B872}" type="slidenum">
              <a:rPr kumimoji="1" lang="ja-JP" altLang="en-US" smtClean="0"/>
              <a:pPr/>
              <a:t>7</a:t>
            </a:fld>
            <a:endParaRPr kumimoji="1" lang="ja-JP" altLang="en-US"/>
          </a:p>
        </p:txBody>
      </p:sp>
      <p:sp>
        <p:nvSpPr>
          <p:cNvPr id="5" name="正方形/長方形 4">
            <a:extLst>
              <a:ext uri="{FF2B5EF4-FFF2-40B4-BE49-F238E27FC236}">
                <a16:creationId xmlns:a16="http://schemas.microsoft.com/office/drawing/2014/main" id="{88C7026C-902A-B3FF-F92B-925B4D092919}"/>
              </a:ext>
            </a:extLst>
          </p:cNvPr>
          <p:cNvSpPr/>
          <p:nvPr/>
        </p:nvSpPr>
        <p:spPr>
          <a:xfrm>
            <a:off x="7149354" y="4180719"/>
            <a:ext cx="933288" cy="338554"/>
          </a:xfrm>
          <a:prstGeom prst="rect">
            <a:avLst/>
          </a:prstGeom>
        </p:spPr>
        <p:txBody>
          <a:bodyPr wrap="square">
            <a:spAutoFit/>
          </a:bodyPr>
          <a:lstStyle/>
          <a:p>
            <a:r>
              <a:rPr lang="ja-JP" altLang="en-US" sz="1600"/>
              <a:t>Ne </a:t>
            </a:r>
            <a:r>
              <a:rPr lang="en-US" altLang="ja-JP" sz="1600" dirty="0"/>
              <a:t>IX,X</a:t>
            </a:r>
            <a:endParaRPr lang="ja-JP" altLang="en-US" sz="1600"/>
          </a:p>
        </p:txBody>
      </p:sp>
      <p:pic>
        <p:nvPicPr>
          <p:cNvPr id="7" name="図 6">
            <a:extLst>
              <a:ext uri="{FF2B5EF4-FFF2-40B4-BE49-F238E27FC236}">
                <a16:creationId xmlns:a16="http://schemas.microsoft.com/office/drawing/2014/main" id="{94D70591-E22C-8175-894E-6AF843087D7F}"/>
              </a:ext>
            </a:extLst>
          </p:cNvPr>
          <p:cNvPicPr>
            <a:picLocks noChangeAspect="1"/>
          </p:cNvPicPr>
          <p:nvPr/>
        </p:nvPicPr>
        <p:blipFill rotWithShape="1">
          <a:blip r:embed="rId6"/>
          <a:srcRect l="7103" t="10735" b="806"/>
          <a:stretch/>
        </p:blipFill>
        <p:spPr>
          <a:xfrm>
            <a:off x="3167827" y="4460586"/>
            <a:ext cx="3328871" cy="2449437"/>
          </a:xfrm>
          <a:prstGeom prst="rect">
            <a:avLst/>
          </a:prstGeom>
        </p:spPr>
      </p:pic>
      <p:sp>
        <p:nvSpPr>
          <p:cNvPr id="10" name="正方形/長方形 9">
            <a:extLst>
              <a:ext uri="{FF2B5EF4-FFF2-40B4-BE49-F238E27FC236}">
                <a16:creationId xmlns:a16="http://schemas.microsoft.com/office/drawing/2014/main" id="{665AB2BB-A297-3B7B-08D8-E4F2C9BBE107}"/>
              </a:ext>
            </a:extLst>
          </p:cNvPr>
          <p:cNvSpPr/>
          <p:nvPr/>
        </p:nvSpPr>
        <p:spPr>
          <a:xfrm>
            <a:off x="3820403" y="4177944"/>
            <a:ext cx="1691606" cy="338554"/>
          </a:xfrm>
          <a:prstGeom prst="rect">
            <a:avLst/>
          </a:prstGeom>
        </p:spPr>
        <p:txBody>
          <a:bodyPr wrap="square">
            <a:spAutoFit/>
          </a:bodyPr>
          <a:lstStyle/>
          <a:p>
            <a:r>
              <a:rPr lang="en-US" altLang="ja-JP" sz="1600" dirty="0"/>
              <a:t>F</a:t>
            </a:r>
            <a:r>
              <a:rPr lang="ja-JP" altLang="en-US" sz="1600"/>
              <a:t>e </a:t>
            </a:r>
            <a:r>
              <a:rPr lang="en-US" altLang="ja-JP" sz="1600" dirty="0"/>
              <a:t>XVII, XVII, XVIII</a:t>
            </a:r>
            <a:endParaRPr lang="ja-JP" altLang="en-US" sz="1600"/>
          </a:p>
        </p:txBody>
      </p:sp>
      <p:pic>
        <p:nvPicPr>
          <p:cNvPr id="12" name="図 11">
            <a:extLst>
              <a:ext uri="{FF2B5EF4-FFF2-40B4-BE49-F238E27FC236}">
                <a16:creationId xmlns:a16="http://schemas.microsoft.com/office/drawing/2014/main" id="{492F65F9-AACC-1F4E-0AE9-4BEA4E5787B8}"/>
              </a:ext>
            </a:extLst>
          </p:cNvPr>
          <p:cNvPicPr>
            <a:picLocks noChangeAspect="1"/>
          </p:cNvPicPr>
          <p:nvPr/>
        </p:nvPicPr>
        <p:blipFill rotWithShape="1">
          <a:blip r:embed="rId7"/>
          <a:srcRect t="8027"/>
          <a:stretch/>
        </p:blipFill>
        <p:spPr>
          <a:xfrm>
            <a:off x="-39164" y="4384001"/>
            <a:ext cx="3583415" cy="2546746"/>
          </a:xfrm>
          <a:prstGeom prst="rect">
            <a:avLst/>
          </a:prstGeom>
        </p:spPr>
      </p:pic>
      <p:sp>
        <p:nvSpPr>
          <p:cNvPr id="15" name="正方形/長方形 14">
            <a:extLst>
              <a:ext uri="{FF2B5EF4-FFF2-40B4-BE49-F238E27FC236}">
                <a16:creationId xmlns:a16="http://schemas.microsoft.com/office/drawing/2014/main" id="{05644696-2273-D9B2-B309-76185945DACC}"/>
              </a:ext>
            </a:extLst>
          </p:cNvPr>
          <p:cNvSpPr/>
          <p:nvPr/>
        </p:nvSpPr>
        <p:spPr>
          <a:xfrm>
            <a:off x="1303365" y="4246301"/>
            <a:ext cx="933288" cy="338554"/>
          </a:xfrm>
          <a:prstGeom prst="rect">
            <a:avLst/>
          </a:prstGeom>
        </p:spPr>
        <p:txBody>
          <a:bodyPr wrap="square">
            <a:spAutoFit/>
          </a:bodyPr>
          <a:lstStyle/>
          <a:p>
            <a:r>
              <a:rPr lang="en-US" altLang="ja-JP" sz="1600" dirty="0"/>
              <a:t>O</a:t>
            </a:r>
            <a:r>
              <a:rPr lang="ja-JP" altLang="en-US" sz="1600"/>
              <a:t> </a:t>
            </a:r>
            <a:r>
              <a:rPr lang="en-US" altLang="ja-JP" sz="1600" dirty="0"/>
              <a:t>VII,VIII</a:t>
            </a:r>
            <a:endParaRPr lang="ja-JP" altLang="en-US" sz="1600"/>
          </a:p>
        </p:txBody>
      </p:sp>
      <p:cxnSp>
        <p:nvCxnSpPr>
          <p:cNvPr id="16" name="直線矢印コネクタ 15">
            <a:extLst>
              <a:ext uri="{FF2B5EF4-FFF2-40B4-BE49-F238E27FC236}">
                <a16:creationId xmlns:a16="http://schemas.microsoft.com/office/drawing/2014/main" id="{0B8A56C8-E8CE-8DF3-62FB-20DF0C47D789}"/>
              </a:ext>
            </a:extLst>
          </p:cNvPr>
          <p:cNvCxnSpPr>
            <a:cxnSpLocks/>
          </p:cNvCxnSpPr>
          <p:nvPr/>
        </p:nvCxnSpPr>
        <p:spPr>
          <a:xfrm>
            <a:off x="1560976" y="3934372"/>
            <a:ext cx="0" cy="425706"/>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5BE99E17-B631-4AC1-2E5E-BB1ADBEF5217}"/>
              </a:ext>
            </a:extLst>
          </p:cNvPr>
          <p:cNvCxnSpPr>
            <a:cxnSpLocks/>
          </p:cNvCxnSpPr>
          <p:nvPr/>
        </p:nvCxnSpPr>
        <p:spPr>
          <a:xfrm>
            <a:off x="3160373" y="4148449"/>
            <a:ext cx="188617" cy="312137"/>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8D443F44-DF61-A052-D3FC-C3513293FDAE}"/>
              </a:ext>
            </a:extLst>
          </p:cNvPr>
          <p:cNvCxnSpPr>
            <a:cxnSpLocks/>
          </p:cNvCxnSpPr>
          <p:nvPr/>
        </p:nvCxnSpPr>
        <p:spPr>
          <a:xfrm>
            <a:off x="4647154" y="3966269"/>
            <a:ext cx="1659639" cy="425471"/>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73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004355E9-E3D7-E046-B60F-5F3AE0EF77B4}"/>
              </a:ext>
            </a:extLst>
          </p:cNvPr>
          <p:cNvSpPr>
            <a:spLocks noGrp="1"/>
          </p:cNvSpPr>
          <p:nvPr>
            <p:ph type="sldNum" sz="quarter" idx="12"/>
          </p:nvPr>
        </p:nvSpPr>
        <p:spPr/>
        <p:txBody>
          <a:bodyPr/>
          <a:lstStyle/>
          <a:p>
            <a:fld id="{6D84EF4D-BFD3-914F-BA8C-24B15462B872}" type="slidenum">
              <a:rPr kumimoji="1" lang="ja-JP" altLang="en-US" smtClean="0"/>
              <a:t>8</a:t>
            </a:fld>
            <a:endParaRPr kumimoji="1" lang="ja-JP" altLang="en-US"/>
          </a:p>
        </p:txBody>
      </p:sp>
      <p:sp>
        <p:nvSpPr>
          <p:cNvPr id="7" name="テキスト ボックス 6">
            <a:extLst>
              <a:ext uri="{FF2B5EF4-FFF2-40B4-BE49-F238E27FC236}">
                <a16:creationId xmlns:a16="http://schemas.microsoft.com/office/drawing/2014/main" id="{6839A218-5037-ED4F-887C-AEF81325557A}"/>
              </a:ext>
            </a:extLst>
          </p:cNvPr>
          <p:cNvSpPr txBox="1"/>
          <p:nvPr/>
        </p:nvSpPr>
        <p:spPr>
          <a:xfrm>
            <a:off x="7839635" y="6465358"/>
            <a:ext cx="1156727" cy="307777"/>
          </a:xfrm>
          <a:prstGeom prst="rect">
            <a:avLst/>
          </a:prstGeom>
          <a:noFill/>
        </p:spPr>
        <p:txBody>
          <a:bodyPr wrap="none" rtlCol="0">
            <a:spAutoFit/>
          </a:bodyPr>
          <a:lstStyle/>
          <a:p>
            <a:r>
              <a:rPr kumimoji="1" lang="en-US" altLang="ja-JP" sz="1400" b="1"/>
              <a:t>(=periastron)</a:t>
            </a:r>
            <a:endParaRPr kumimoji="1" lang="ja-JP" altLang="en-US" sz="1400" b="1"/>
          </a:p>
        </p:txBody>
      </p:sp>
      <p:sp>
        <p:nvSpPr>
          <p:cNvPr id="16" name="タイトル 1">
            <a:extLst>
              <a:ext uri="{FF2B5EF4-FFF2-40B4-BE49-F238E27FC236}">
                <a16:creationId xmlns:a16="http://schemas.microsoft.com/office/drawing/2014/main" id="{DC4AE65D-07A4-F244-BF64-AC54B28730B9}"/>
              </a:ext>
            </a:extLst>
          </p:cNvPr>
          <p:cNvSpPr>
            <a:spLocks noGrp="1"/>
          </p:cNvSpPr>
          <p:nvPr>
            <p:ph type="title"/>
          </p:nvPr>
        </p:nvSpPr>
        <p:spPr>
          <a:xfrm>
            <a:off x="628650" y="365127"/>
            <a:ext cx="8482692" cy="425706"/>
          </a:xfrm>
        </p:spPr>
        <p:txBody>
          <a:bodyPr>
            <a:noAutofit/>
          </a:bodyPr>
          <a:lstStyle/>
          <a:p>
            <a:pPr algn="ctr"/>
            <a:r>
              <a:rPr lang="en-US" altLang="ja-JP" sz="2800" dirty="0">
                <a:latin typeface="+mn-ea"/>
                <a:ea typeface="+mn-ea"/>
              </a:rPr>
              <a:t>Result : </a:t>
            </a:r>
            <a:r>
              <a:rPr lang="en-US" altLang="ja-JP" sz="2800" u="sng" dirty="0">
                <a:latin typeface="+mn-ea"/>
                <a:ea typeface="+mn-ea"/>
              </a:rPr>
              <a:t>line-of-sight velocity</a:t>
            </a:r>
            <a:r>
              <a:rPr lang="en-US" altLang="ja-JP" sz="2800" dirty="0">
                <a:latin typeface="+mn-ea"/>
                <a:ea typeface="+mn-ea"/>
              </a:rPr>
              <a:t> and </a:t>
            </a:r>
            <a:r>
              <a:rPr lang="en-US" altLang="ja-JP" sz="2800" u="sng" dirty="0">
                <a:latin typeface="+mn-ea"/>
                <a:ea typeface="+mn-ea"/>
              </a:rPr>
              <a:t>its dispersion</a:t>
            </a:r>
            <a:endParaRPr kumimoji="1" lang="ja-JP" altLang="en-US" sz="2800" u="sng">
              <a:latin typeface="+mn-ea"/>
              <a:ea typeface="+mn-ea"/>
            </a:endParaRPr>
          </a:p>
        </p:txBody>
      </p:sp>
      <p:pic>
        <p:nvPicPr>
          <p:cNvPr id="17" name="図 16">
            <a:extLst>
              <a:ext uri="{FF2B5EF4-FFF2-40B4-BE49-F238E27FC236}">
                <a16:creationId xmlns:a16="http://schemas.microsoft.com/office/drawing/2014/main" id="{50247C45-5F7F-4247-B5A1-B588EC5B5C09}"/>
              </a:ext>
            </a:extLst>
          </p:cNvPr>
          <p:cNvPicPr>
            <a:picLocks noChangeAspect="1"/>
          </p:cNvPicPr>
          <p:nvPr/>
        </p:nvPicPr>
        <p:blipFill rotWithShape="1">
          <a:blip r:embed="rId3"/>
          <a:srcRect t="58823"/>
          <a:stretch/>
        </p:blipFill>
        <p:spPr>
          <a:xfrm>
            <a:off x="3804744" y="739138"/>
            <a:ext cx="767256" cy="328671"/>
          </a:xfrm>
          <a:prstGeom prst="rect">
            <a:avLst/>
          </a:prstGeom>
        </p:spPr>
      </p:pic>
      <p:pic>
        <p:nvPicPr>
          <p:cNvPr id="18" name="図 17">
            <a:extLst>
              <a:ext uri="{FF2B5EF4-FFF2-40B4-BE49-F238E27FC236}">
                <a16:creationId xmlns:a16="http://schemas.microsoft.com/office/drawing/2014/main" id="{3297ED2E-2226-774D-88D9-1890096C7624}"/>
              </a:ext>
            </a:extLst>
          </p:cNvPr>
          <p:cNvPicPr>
            <a:picLocks noChangeAspect="1"/>
          </p:cNvPicPr>
          <p:nvPr/>
        </p:nvPicPr>
        <p:blipFill rotWithShape="1">
          <a:blip r:embed="rId3"/>
          <a:srcRect t="1" b="64292"/>
          <a:stretch/>
        </p:blipFill>
        <p:spPr>
          <a:xfrm>
            <a:off x="7364466" y="801739"/>
            <a:ext cx="767256" cy="285015"/>
          </a:xfrm>
          <a:prstGeom prst="rect">
            <a:avLst/>
          </a:prstGeom>
        </p:spPr>
      </p:pic>
      <p:sp>
        <p:nvSpPr>
          <p:cNvPr id="15" name="角丸四角形 14">
            <a:extLst>
              <a:ext uri="{FF2B5EF4-FFF2-40B4-BE49-F238E27FC236}">
                <a16:creationId xmlns:a16="http://schemas.microsoft.com/office/drawing/2014/main" id="{7940B900-289D-6F43-BF7E-5CF79E0FC8D3}"/>
              </a:ext>
            </a:extLst>
          </p:cNvPr>
          <p:cNvSpPr/>
          <p:nvPr/>
        </p:nvSpPr>
        <p:spPr>
          <a:xfrm>
            <a:off x="2220381" y="2027186"/>
            <a:ext cx="2547991" cy="11301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solidFill>
              </a:rPr>
              <a:t>            </a:t>
            </a:r>
            <a:r>
              <a:rPr kumimoji="1" lang="en-US" altLang="ja-JP" sz="1400" dirty="0" err="1">
                <a:solidFill>
                  <a:schemeClr val="tx1"/>
                </a:solidFill>
              </a:rPr>
              <a:t>v</a:t>
            </a:r>
            <a:r>
              <a:rPr kumimoji="1" lang="en-US" altLang="ja-JP" sz="1400" baseline="-25000" dirty="0" err="1">
                <a:solidFill>
                  <a:schemeClr val="tx1"/>
                </a:solidFill>
              </a:rPr>
              <a:t>los</a:t>
            </a:r>
            <a:r>
              <a:rPr kumimoji="1" lang="en-US" altLang="ja-JP" sz="1400" dirty="0">
                <a:solidFill>
                  <a:schemeClr val="tx1"/>
                </a:solidFill>
              </a:rPr>
              <a:t> </a:t>
            </a:r>
            <a:r>
              <a:rPr kumimoji="1" lang="en-US" altLang="ja-JP" sz="1100" dirty="0">
                <a:solidFill>
                  <a:schemeClr val="tx1"/>
                </a:solidFill>
              </a:rPr>
              <a:t>(km s</a:t>
            </a:r>
            <a:r>
              <a:rPr kumimoji="1" lang="en-US" altLang="ja-JP" sz="1100" baseline="30000" dirty="0">
                <a:solidFill>
                  <a:schemeClr val="tx1"/>
                </a:solidFill>
              </a:rPr>
              <a:t>-1</a:t>
            </a:r>
            <a:r>
              <a:rPr kumimoji="1" lang="en-US" altLang="ja-JP" sz="1100" dirty="0">
                <a:solidFill>
                  <a:schemeClr val="tx1"/>
                </a:solidFill>
              </a:rPr>
              <a:t>)    </a:t>
            </a:r>
            <a:r>
              <a:rPr kumimoji="1" lang="ja-JP" altLang="en-US" sz="1100">
                <a:solidFill>
                  <a:schemeClr val="tx1"/>
                </a:solidFill>
              </a:rPr>
              <a:t>　</a:t>
            </a:r>
            <a:r>
              <a:rPr kumimoji="1" lang="en-US" altLang="ja-JP" sz="1100" dirty="0">
                <a:solidFill>
                  <a:schemeClr val="tx1"/>
                </a:solidFill>
              </a:rPr>
              <a:t> </a:t>
            </a:r>
            <a:r>
              <a:rPr kumimoji="1" lang="en-US" altLang="ja-JP" sz="1400" dirty="0" err="1">
                <a:solidFill>
                  <a:schemeClr val="tx1"/>
                </a:solidFill>
              </a:rPr>
              <a:t>σ</a:t>
            </a:r>
            <a:r>
              <a:rPr kumimoji="1" lang="en-US" altLang="ja-JP" sz="1400" baseline="-25000" dirty="0" err="1">
                <a:solidFill>
                  <a:schemeClr val="tx1"/>
                </a:solidFill>
              </a:rPr>
              <a:t>los</a:t>
            </a:r>
            <a:r>
              <a:rPr kumimoji="1" lang="en-US" altLang="ja-JP" sz="1400" dirty="0">
                <a:solidFill>
                  <a:schemeClr val="tx1"/>
                </a:solidFill>
              </a:rPr>
              <a:t> </a:t>
            </a:r>
            <a:r>
              <a:rPr kumimoji="1" lang="en-US" altLang="ja-JP" sz="1100" dirty="0">
                <a:solidFill>
                  <a:schemeClr val="tx1"/>
                </a:solidFill>
              </a:rPr>
              <a:t>(km s</a:t>
            </a:r>
            <a:r>
              <a:rPr kumimoji="1" lang="en-US" altLang="ja-JP" sz="1100" baseline="30000" dirty="0">
                <a:solidFill>
                  <a:schemeClr val="tx1"/>
                </a:solidFill>
              </a:rPr>
              <a:t>-1</a:t>
            </a:r>
            <a:r>
              <a:rPr kumimoji="1" lang="en-US" altLang="ja-JP" sz="1100" dirty="0">
                <a:solidFill>
                  <a:schemeClr val="tx1"/>
                </a:solidFill>
              </a:rPr>
              <a:t>)</a:t>
            </a:r>
          </a:p>
          <a:p>
            <a:r>
              <a:rPr kumimoji="1" lang="en-US" altLang="ja-JP" sz="1400" dirty="0">
                <a:solidFill>
                  <a:schemeClr val="tx1"/>
                </a:solidFill>
              </a:rPr>
              <a:t>  O</a:t>
            </a:r>
            <a:r>
              <a:rPr kumimoji="1" lang="ja-JP" altLang="en-US" sz="1400">
                <a:solidFill>
                  <a:schemeClr val="tx1"/>
                </a:solidFill>
              </a:rPr>
              <a:t>：−</a:t>
            </a:r>
            <a:r>
              <a:rPr kumimoji="1" lang="en-US" altLang="ja-JP" sz="1400" dirty="0">
                <a:solidFill>
                  <a:schemeClr val="tx1"/>
                </a:solidFill>
              </a:rPr>
              <a:t>600 - −1200   400 - 800</a:t>
            </a:r>
          </a:p>
          <a:p>
            <a:r>
              <a:rPr kumimoji="1" lang="en-US" altLang="ja-JP" sz="1400" dirty="0">
                <a:solidFill>
                  <a:schemeClr val="tx1"/>
                </a:solidFill>
              </a:rPr>
              <a:t> Fe</a:t>
            </a:r>
            <a:r>
              <a:rPr kumimoji="1" lang="ja-JP" altLang="en-US" sz="1400">
                <a:solidFill>
                  <a:schemeClr val="tx1"/>
                </a:solidFill>
              </a:rPr>
              <a:t>：−</a:t>
            </a:r>
            <a:r>
              <a:rPr kumimoji="1" lang="en-US" altLang="ja-JP" sz="1400" dirty="0">
                <a:solidFill>
                  <a:schemeClr val="tx1"/>
                </a:solidFill>
              </a:rPr>
              <a:t>800 - −1400   500 – 1100</a:t>
            </a:r>
          </a:p>
          <a:p>
            <a:r>
              <a:rPr kumimoji="1" lang="en-US" altLang="ja-JP" sz="1400" dirty="0">
                <a:solidFill>
                  <a:schemeClr val="tx1"/>
                </a:solidFill>
              </a:rPr>
              <a:t>Ne</a:t>
            </a:r>
            <a:r>
              <a:rPr kumimoji="1" lang="ja-JP" altLang="en-US" sz="1400">
                <a:solidFill>
                  <a:schemeClr val="tx1"/>
                </a:solidFill>
              </a:rPr>
              <a:t>：−</a:t>
            </a:r>
            <a:r>
              <a:rPr kumimoji="1" lang="en-US" altLang="ja-JP" sz="1400" dirty="0">
                <a:solidFill>
                  <a:schemeClr val="tx1"/>
                </a:solidFill>
              </a:rPr>
              <a:t>600 - −1200   400 - 700</a:t>
            </a:r>
          </a:p>
        </p:txBody>
      </p:sp>
      <p:grpSp>
        <p:nvGrpSpPr>
          <p:cNvPr id="19" name="グループ化 18">
            <a:extLst>
              <a:ext uri="{FF2B5EF4-FFF2-40B4-BE49-F238E27FC236}">
                <a16:creationId xmlns:a16="http://schemas.microsoft.com/office/drawing/2014/main" id="{D96E0C3A-C9CB-6A45-8402-6C9E61EEDE75}"/>
              </a:ext>
            </a:extLst>
          </p:cNvPr>
          <p:cNvGrpSpPr/>
          <p:nvPr/>
        </p:nvGrpSpPr>
        <p:grpSpPr>
          <a:xfrm>
            <a:off x="291241" y="181308"/>
            <a:ext cx="9068661" cy="7032295"/>
            <a:chOff x="291241" y="181308"/>
            <a:chExt cx="9068661" cy="7032295"/>
          </a:xfrm>
        </p:grpSpPr>
        <p:pic>
          <p:nvPicPr>
            <p:cNvPr id="20" name="図 19">
              <a:extLst>
                <a:ext uri="{FF2B5EF4-FFF2-40B4-BE49-F238E27FC236}">
                  <a16:creationId xmlns:a16="http://schemas.microsoft.com/office/drawing/2014/main" id="{BE5FBF89-CF71-124E-8C0C-4A749455968B}"/>
                </a:ext>
              </a:extLst>
            </p:cNvPr>
            <p:cNvPicPr>
              <a:picLocks noChangeAspect="1"/>
            </p:cNvPicPr>
            <p:nvPr/>
          </p:nvPicPr>
          <p:blipFill>
            <a:blip r:embed="rId4"/>
            <a:srcRect t="176" b="176"/>
            <a:stretch/>
          </p:blipFill>
          <p:spPr>
            <a:xfrm rot="5400000">
              <a:off x="1309424" y="-836875"/>
              <a:ext cx="7032295" cy="9068661"/>
            </a:xfrm>
            <a:prstGeom prst="rect">
              <a:avLst/>
            </a:prstGeom>
          </p:spPr>
        </p:pic>
        <p:pic>
          <p:nvPicPr>
            <p:cNvPr id="21" name="図 20">
              <a:extLst>
                <a:ext uri="{FF2B5EF4-FFF2-40B4-BE49-F238E27FC236}">
                  <a16:creationId xmlns:a16="http://schemas.microsoft.com/office/drawing/2014/main" id="{190254FD-8ED2-644D-8156-7C5A723BD99B}"/>
                </a:ext>
              </a:extLst>
            </p:cNvPr>
            <p:cNvPicPr>
              <a:picLocks noChangeAspect="1"/>
            </p:cNvPicPr>
            <p:nvPr/>
          </p:nvPicPr>
          <p:blipFill rotWithShape="1">
            <a:blip r:embed="rId5"/>
            <a:srcRect l="11639" t="46711" r="80541" b="42895"/>
            <a:stretch/>
          </p:blipFill>
          <p:spPr>
            <a:xfrm>
              <a:off x="1522567" y="3626069"/>
              <a:ext cx="630621" cy="630621"/>
            </a:xfrm>
            <a:prstGeom prst="rect">
              <a:avLst/>
            </a:prstGeom>
          </p:spPr>
        </p:pic>
        <p:pic>
          <p:nvPicPr>
            <p:cNvPr id="22" name="図 21">
              <a:extLst>
                <a:ext uri="{FF2B5EF4-FFF2-40B4-BE49-F238E27FC236}">
                  <a16:creationId xmlns:a16="http://schemas.microsoft.com/office/drawing/2014/main" id="{96104837-7142-5046-9974-28FADEEF272D}"/>
                </a:ext>
              </a:extLst>
            </p:cNvPr>
            <p:cNvPicPr>
              <a:picLocks noChangeAspect="1"/>
            </p:cNvPicPr>
            <p:nvPr/>
          </p:nvPicPr>
          <p:blipFill rotWithShape="1">
            <a:blip r:embed="rId5"/>
            <a:srcRect l="50867" t="46711" r="5734" b="42895"/>
            <a:stretch/>
          </p:blipFill>
          <p:spPr>
            <a:xfrm>
              <a:off x="4426588" y="3626069"/>
              <a:ext cx="3499945" cy="630621"/>
            </a:xfrm>
            <a:prstGeom prst="rect">
              <a:avLst/>
            </a:prstGeom>
          </p:spPr>
        </p:pic>
      </p:grpSp>
      <p:pic>
        <p:nvPicPr>
          <p:cNvPr id="23" name="図 22">
            <a:extLst>
              <a:ext uri="{FF2B5EF4-FFF2-40B4-BE49-F238E27FC236}">
                <a16:creationId xmlns:a16="http://schemas.microsoft.com/office/drawing/2014/main" id="{84DAD526-58A9-7040-9E4E-F1515E688339}"/>
              </a:ext>
            </a:extLst>
          </p:cNvPr>
          <p:cNvPicPr>
            <a:picLocks/>
          </p:cNvPicPr>
          <p:nvPr/>
        </p:nvPicPr>
        <p:blipFill rotWithShape="1">
          <a:blip r:embed="rId6"/>
          <a:srcRect l="39906" t="17083" r="36234" b="80142"/>
          <a:stretch/>
        </p:blipFill>
        <p:spPr>
          <a:xfrm rot="5400000">
            <a:off x="6856693" y="3710100"/>
            <a:ext cx="1679359" cy="247649"/>
          </a:xfrm>
          <a:prstGeom prst="rect">
            <a:avLst/>
          </a:prstGeom>
        </p:spPr>
      </p:pic>
      <p:sp>
        <p:nvSpPr>
          <p:cNvPr id="27" name="テキスト ボックス 26">
            <a:extLst>
              <a:ext uri="{FF2B5EF4-FFF2-40B4-BE49-F238E27FC236}">
                <a16:creationId xmlns:a16="http://schemas.microsoft.com/office/drawing/2014/main" id="{F87D80FF-EC78-794A-99DA-17E3C881814B}"/>
              </a:ext>
            </a:extLst>
          </p:cNvPr>
          <p:cNvSpPr txBox="1"/>
          <p:nvPr/>
        </p:nvSpPr>
        <p:spPr>
          <a:xfrm>
            <a:off x="7926329" y="3208846"/>
            <a:ext cx="1185014" cy="1200329"/>
          </a:xfrm>
          <a:prstGeom prst="rect">
            <a:avLst/>
          </a:prstGeom>
          <a:solidFill>
            <a:srgbClr val="FFFFFF">
              <a:alpha val="84314"/>
            </a:srgbClr>
          </a:solidFill>
        </p:spPr>
        <p:txBody>
          <a:bodyPr wrap="square" rtlCol="0">
            <a:spAutoFit/>
          </a:bodyPr>
          <a:lstStyle/>
          <a:p>
            <a:r>
              <a:rPr kumimoji="1" lang="en-US" altLang="ja-JP" b="1" dirty="0">
                <a:solidFill>
                  <a:schemeClr val="accent6">
                    <a:lumMod val="50000"/>
                  </a:schemeClr>
                </a:solidFill>
              </a:rPr>
              <a:t>Pollock</a:t>
            </a:r>
          </a:p>
          <a:p>
            <a:r>
              <a:rPr kumimoji="1" lang="en-US" altLang="ja-JP" b="1" dirty="0">
                <a:solidFill>
                  <a:schemeClr val="accent6">
                    <a:lumMod val="50000"/>
                  </a:schemeClr>
                </a:solidFill>
              </a:rPr>
              <a:t>+2005</a:t>
            </a:r>
            <a:br>
              <a:rPr kumimoji="1" lang="en-US" altLang="ja-JP" b="1" dirty="0">
                <a:solidFill>
                  <a:schemeClr val="accent6">
                    <a:lumMod val="50000"/>
                  </a:schemeClr>
                </a:solidFill>
              </a:rPr>
            </a:br>
            <a:r>
              <a:rPr kumimoji="1" lang="en-US" altLang="ja-JP" b="1" dirty="0">
                <a:solidFill>
                  <a:schemeClr val="accent6">
                    <a:lumMod val="50000"/>
                  </a:schemeClr>
                </a:solidFill>
              </a:rPr>
              <a:t>Ne IX and </a:t>
            </a:r>
          </a:p>
          <a:p>
            <a:r>
              <a:rPr kumimoji="1" lang="en-US" altLang="ja-JP" b="1" dirty="0">
                <a:solidFill>
                  <a:schemeClr val="accent6">
                    <a:lumMod val="50000"/>
                  </a:schemeClr>
                </a:solidFill>
              </a:rPr>
              <a:t>Ne X</a:t>
            </a:r>
            <a:endParaRPr kumimoji="1" lang="ja-JP" altLang="en-US" b="1">
              <a:solidFill>
                <a:schemeClr val="accent6">
                  <a:lumMod val="50000"/>
                </a:schemeClr>
              </a:solidFill>
            </a:endParaRPr>
          </a:p>
        </p:txBody>
      </p:sp>
      <p:cxnSp>
        <p:nvCxnSpPr>
          <p:cNvPr id="28" name="直線矢印コネクタ 27">
            <a:extLst>
              <a:ext uri="{FF2B5EF4-FFF2-40B4-BE49-F238E27FC236}">
                <a16:creationId xmlns:a16="http://schemas.microsoft.com/office/drawing/2014/main" id="{8B5580D9-2BB3-6647-9ECC-F4FDD5A05976}"/>
              </a:ext>
            </a:extLst>
          </p:cNvPr>
          <p:cNvCxnSpPr>
            <a:cxnSpLocks/>
          </p:cNvCxnSpPr>
          <p:nvPr/>
        </p:nvCxnSpPr>
        <p:spPr>
          <a:xfrm flipH="1" flipV="1">
            <a:off x="7808832" y="3155423"/>
            <a:ext cx="174591" cy="172173"/>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EDF44231-DA37-0146-8F6C-D9782802D3CC}"/>
              </a:ext>
            </a:extLst>
          </p:cNvPr>
          <p:cNvCxnSpPr>
            <a:cxnSpLocks/>
          </p:cNvCxnSpPr>
          <p:nvPr/>
        </p:nvCxnSpPr>
        <p:spPr>
          <a:xfrm flipH="1">
            <a:off x="7808832" y="4379591"/>
            <a:ext cx="156543" cy="143259"/>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A7C72729-C67F-83AF-555A-33F95C6A88CF}"/>
              </a:ext>
            </a:extLst>
          </p:cNvPr>
          <p:cNvPicPr>
            <a:picLocks noChangeAspect="1"/>
          </p:cNvPicPr>
          <p:nvPr/>
        </p:nvPicPr>
        <p:blipFill>
          <a:blip r:embed="rId7"/>
          <a:stretch>
            <a:fillRect/>
          </a:stretch>
        </p:blipFill>
        <p:spPr>
          <a:xfrm>
            <a:off x="-24493" y="-28025"/>
            <a:ext cx="9242565" cy="6951340"/>
          </a:xfrm>
          <a:prstGeom prst="rect">
            <a:avLst/>
          </a:prstGeom>
        </p:spPr>
      </p:pic>
    </p:spTree>
    <p:extLst>
      <p:ext uri="{BB962C8B-B14F-4D97-AF65-F5344CB8AC3E}">
        <p14:creationId xmlns:p14="http://schemas.microsoft.com/office/powerpoint/2010/main" val="294949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004355E9-E3D7-E046-B60F-5F3AE0EF77B4}"/>
              </a:ext>
            </a:extLst>
          </p:cNvPr>
          <p:cNvSpPr>
            <a:spLocks noGrp="1"/>
          </p:cNvSpPr>
          <p:nvPr>
            <p:ph type="sldNum" sz="quarter" idx="12"/>
          </p:nvPr>
        </p:nvSpPr>
        <p:spPr/>
        <p:txBody>
          <a:bodyPr/>
          <a:lstStyle/>
          <a:p>
            <a:fld id="{6D84EF4D-BFD3-914F-BA8C-24B15462B872}" type="slidenum">
              <a:rPr kumimoji="1" lang="ja-JP" altLang="en-US" smtClean="0"/>
              <a:t>9</a:t>
            </a:fld>
            <a:endParaRPr kumimoji="1" lang="ja-JP" altLang="en-US"/>
          </a:p>
        </p:txBody>
      </p:sp>
      <p:sp>
        <p:nvSpPr>
          <p:cNvPr id="7" name="テキスト ボックス 6">
            <a:extLst>
              <a:ext uri="{FF2B5EF4-FFF2-40B4-BE49-F238E27FC236}">
                <a16:creationId xmlns:a16="http://schemas.microsoft.com/office/drawing/2014/main" id="{6839A218-5037-ED4F-887C-AEF81325557A}"/>
              </a:ext>
            </a:extLst>
          </p:cNvPr>
          <p:cNvSpPr txBox="1"/>
          <p:nvPr/>
        </p:nvSpPr>
        <p:spPr>
          <a:xfrm>
            <a:off x="7839635" y="6465358"/>
            <a:ext cx="1156727" cy="307777"/>
          </a:xfrm>
          <a:prstGeom prst="rect">
            <a:avLst/>
          </a:prstGeom>
          <a:noFill/>
        </p:spPr>
        <p:txBody>
          <a:bodyPr wrap="none" rtlCol="0">
            <a:spAutoFit/>
          </a:bodyPr>
          <a:lstStyle/>
          <a:p>
            <a:r>
              <a:rPr kumimoji="1" lang="en-US" altLang="ja-JP" sz="1400" b="1"/>
              <a:t>(=periastron)</a:t>
            </a:r>
            <a:endParaRPr kumimoji="1" lang="ja-JP" altLang="en-US" sz="1400" b="1"/>
          </a:p>
        </p:txBody>
      </p:sp>
      <p:sp>
        <p:nvSpPr>
          <p:cNvPr id="16" name="タイトル 1">
            <a:extLst>
              <a:ext uri="{FF2B5EF4-FFF2-40B4-BE49-F238E27FC236}">
                <a16:creationId xmlns:a16="http://schemas.microsoft.com/office/drawing/2014/main" id="{DC4AE65D-07A4-F244-BF64-AC54B28730B9}"/>
              </a:ext>
            </a:extLst>
          </p:cNvPr>
          <p:cNvSpPr>
            <a:spLocks noGrp="1"/>
          </p:cNvSpPr>
          <p:nvPr>
            <p:ph type="title"/>
          </p:nvPr>
        </p:nvSpPr>
        <p:spPr>
          <a:xfrm>
            <a:off x="628650" y="365127"/>
            <a:ext cx="8482692" cy="425706"/>
          </a:xfrm>
        </p:spPr>
        <p:txBody>
          <a:bodyPr>
            <a:noAutofit/>
          </a:bodyPr>
          <a:lstStyle/>
          <a:p>
            <a:pPr algn="ctr"/>
            <a:r>
              <a:rPr lang="en-US" altLang="ja-JP" sz="2800" dirty="0">
                <a:latin typeface="+mn-ea"/>
                <a:ea typeface="+mn-ea"/>
              </a:rPr>
              <a:t>Result : </a:t>
            </a:r>
            <a:r>
              <a:rPr lang="en-US" altLang="ja-JP" sz="2800" u="sng" dirty="0">
                <a:latin typeface="+mn-ea"/>
                <a:ea typeface="+mn-ea"/>
              </a:rPr>
              <a:t>line-of-sight velocity</a:t>
            </a:r>
            <a:r>
              <a:rPr lang="en-US" altLang="ja-JP" sz="2800" dirty="0">
                <a:latin typeface="+mn-ea"/>
                <a:ea typeface="+mn-ea"/>
              </a:rPr>
              <a:t> and </a:t>
            </a:r>
            <a:r>
              <a:rPr lang="en-US" altLang="ja-JP" sz="2800" u="sng" dirty="0">
                <a:latin typeface="+mn-ea"/>
                <a:ea typeface="+mn-ea"/>
              </a:rPr>
              <a:t>its dispersion</a:t>
            </a:r>
            <a:endParaRPr kumimoji="1" lang="ja-JP" altLang="en-US" sz="2800" u="sng">
              <a:latin typeface="+mn-ea"/>
              <a:ea typeface="+mn-ea"/>
            </a:endParaRPr>
          </a:p>
        </p:txBody>
      </p:sp>
      <p:pic>
        <p:nvPicPr>
          <p:cNvPr id="17" name="図 16">
            <a:extLst>
              <a:ext uri="{FF2B5EF4-FFF2-40B4-BE49-F238E27FC236}">
                <a16:creationId xmlns:a16="http://schemas.microsoft.com/office/drawing/2014/main" id="{50247C45-5F7F-4247-B5A1-B588EC5B5C09}"/>
              </a:ext>
            </a:extLst>
          </p:cNvPr>
          <p:cNvPicPr>
            <a:picLocks noChangeAspect="1"/>
          </p:cNvPicPr>
          <p:nvPr/>
        </p:nvPicPr>
        <p:blipFill rotWithShape="1">
          <a:blip r:embed="rId3"/>
          <a:srcRect t="58823"/>
          <a:stretch/>
        </p:blipFill>
        <p:spPr>
          <a:xfrm>
            <a:off x="3804744" y="739138"/>
            <a:ext cx="767256" cy="328671"/>
          </a:xfrm>
          <a:prstGeom prst="rect">
            <a:avLst/>
          </a:prstGeom>
        </p:spPr>
      </p:pic>
      <p:pic>
        <p:nvPicPr>
          <p:cNvPr id="18" name="図 17">
            <a:extLst>
              <a:ext uri="{FF2B5EF4-FFF2-40B4-BE49-F238E27FC236}">
                <a16:creationId xmlns:a16="http://schemas.microsoft.com/office/drawing/2014/main" id="{3297ED2E-2226-774D-88D9-1890096C7624}"/>
              </a:ext>
            </a:extLst>
          </p:cNvPr>
          <p:cNvPicPr>
            <a:picLocks noChangeAspect="1"/>
          </p:cNvPicPr>
          <p:nvPr/>
        </p:nvPicPr>
        <p:blipFill rotWithShape="1">
          <a:blip r:embed="rId3"/>
          <a:srcRect t="1" b="64292"/>
          <a:stretch/>
        </p:blipFill>
        <p:spPr>
          <a:xfrm>
            <a:off x="7364466" y="801739"/>
            <a:ext cx="767256" cy="285015"/>
          </a:xfrm>
          <a:prstGeom prst="rect">
            <a:avLst/>
          </a:prstGeom>
        </p:spPr>
      </p:pic>
      <p:grpSp>
        <p:nvGrpSpPr>
          <p:cNvPr id="19" name="グループ化 18">
            <a:extLst>
              <a:ext uri="{FF2B5EF4-FFF2-40B4-BE49-F238E27FC236}">
                <a16:creationId xmlns:a16="http://schemas.microsoft.com/office/drawing/2014/main" id="{D96E0C3A-C9CB-6A45-8402-6C9E61EEDE75}"/>
              </a:ext>
            </a:extLst>
          </p:cNvPr>
          <p:cNvGrpSpPr/>
          <p:nvPr/>
        </p:nvGrpSpPr>
        <p:grpSpPr>
          <a:xfrm>
            <a:off x="291241" y="181308"/>
            <a:ext cx="9068661" cy="7032295"/>
            <a:chOff x="291241" y="181308"/>
            <a:chExt cx="9068661" cy="7032295"/>
          </a:xfrm>
        </p:grpSpPr>
        <p:pic>
          <p:nvPicPr>
            <p:cNvPr id="20" name="図 19">
              <a:extLst>
                <a:ext uri="{FF2B5EF4-FFF2-40B4-BE49-F238E27FC236}">
                  <a16:creationId xmlns:a16="http://schemas.microsoft.com/office/drawing/2014/main" id="{BE5FBF89-CF71-124E-8C0C-4A749455968B}"/>
                </a:ext>
              </a:extLst>
            </p:cNvPr>
            <p:cNvPicPr>
              <a:picLocks noChangeAspect="1"/>
            </p:cNvPicPr>
            <p:nvPr/>
          </p:nvPicPr>
          <p:blipFill>
            <a:blip r:embed="rId4"/>
            <a:srcRect t="176" b="176"/>
            <a:stretch/>
          </p:blipFill>
          <p:spPr>
            <a:xfrm rot="5400000">
              <a:off x="1309424" y="-836875"/>
              <a:ext cx="7032295" cy="9068661"/>
            </a:xfrm>
            <a:prstGeom prst="rect">
              <a:avLst/>
            </a:prstGeom>
          </p:spPr>
        </p:pic>
        <p:pic>
          <p:nvPicPr>
            <p:cNvPr id="21" name="図 20">
              <a:extLst>
                <a:ext uri="{FF2B5EF4-FFF2-40B4-BE49-F238E27FC236}">
                  <a16:creationId xmlns:a16="http://schemas.microsoft.com/office/drawing/2014/main" id="{190254FD-8ED2-644D-8156-7C5A723BD99B}"/>
                </a:ext>
              </a:extLst>
            </p:cNvPr>
            <p:cNvPicPr>
              <a:picLocks noChangeAspect="1"/>
            </p:cNvPicPr>
            <p:nvPr/>
          </p:nvPicPr>
          <p:blipFill rotWithShape="1">
            <a:blip r:embed="rId5"/>
            <a:srcRect l="11639" t="46711" r="80541" b="42895"/>
            <a:stretch/>
          </p:blipFill>
          <p:spPr>
            <a:xfrm>
              <a:off x="1522567" y="3626069"/>
              <a:ext cx="630621" cy="630621"/>
            </a:xfrm>
            <a:prstGeom prst="rect">
              <a:avLst/>
            </a:prstGeom>
          </p:spPr>
        </p:pic>
        <p:pic>
          <p:nvPicPr>
            <p:cNvPr id="22" name="図 21">
              <a:extLst>
                <a:ext uri="{FF2B5EF4-FFF2-40B4-BE49-F238E27FC236}">
                  <a16:creationId xmlns:a16="http://schemas.microsoft.com/office/drawing/2014/main" id="{96104837-7142-5046-9974-28FADEEF272D}"/>
                </a:ext>
              </a:extLst>
            </p:cNvPr>
            <p:cNvPicPr>
              <a:picLocks noChangeAspect="1"/>
            </p:cNvPicPr>
            <p:nvPr/>
          </p:nvPicPr>
          <p:blipFill rotWithShape="1">
            <a:blip r:embed="rId5"/>
            <a:srcRect l="50867" t="46711" r="5734" b="42895"/>
            <a:stretch/>
          </p:blipFill>
          <p:spPr>
            <a:xfrm>
              <a:off x="4426588" y="3626069"/>
              <a:ext cx="3499945" cy="630621"/>
            </a:xfrm>
            <a:prstGeom prst="rect">
              <a:avLst/>
            </a:prstGeom>
          </p:spPr>
        </p:pic>
      </p:grpSp>
      <p:pic>
        <p:nvPicPr>
          <p:cNvPr id="23" name="図 22">
            <a:extLst>
              <a:ext uri="{FF2B5EF4-FFF2-40B4-BE49-F238E27FC236}">
                <a16:creationId xmlns:a16="http://schemas.microsoft.com/office/drawing/2014/main" id="{84DAD526-58A9-7040-9E4E-F1515E688339}"/>
              </a:ext>
            </a:extLst>
          </p:cNvPr>
          <p:cNvPicPr>
            <a:picLocks/>
          </p:cNvPicPr>
          <p:nvPr/>
        </p:nvPicPr>
        <p:blipFill rotWithShape="1">
          <a:blip r:embed="rId6"/>
          <a:srcRect l="39906" t="17083" r="36234" b="80142"/>
          <a:stretch/>
        </p:blipFill>
        <p:spPr>
          <a:xfrm rot="5400000">
            <a:off x="6856693" y="3710100"/>
            <a:ext cx="1679359" cy="247649"/>
          </a:xfrm>
          <a:prstGeom prst="rect">
            <a:avLst/>
          </a:prstGeom>
        </p:spPr>
      </p:pic>
      <p:sp>
        <p:nvSpPr>
          <p:cNvPr id="24" name="屈折矢印 23">
            <a:extLst>
              <a:ext uri="{FF2B5EF4-FFF2-40B4-BE49-F238E27FC236}">
                <a16:creationId xmlns:a16="http://schemas.microsoft.com/office/drawing/2014/main" id="{5CDC1166-DD28-D648-AFFF-1F25C42EFCFC}"/>
              </a:ext>
            </a:extLst>
          </p:cNvPr>
          <p:cNvSpPr/>
          <p:nvPr/>
        </p:nvSpPr>
        <p:spPr>
          <a:xfrm>
            <a:off x="4517377" y="3657600"/>
            <a:ext cx="1950749" cy="2316564"/>
          </a:xfrm>
          <a:prstGeom prst="bentUpArrow">
            <a:avLst>
              <a:gd name="adj1" fmla="val 5600"/>
              <a:gd name="adj2" fmla="val 5986"/>
              <a:gd name="adj3" fmla="val 1468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81138300-01B0-3E4D-8939-C86A6B309493}"/>
              </a:ext>
            </a:extLst>
          </p:cNvPr>
          <p:cNvSpPr txBox="1"/>
          <p:nvPr/>
        </p:nvSpPr>
        <p:spPr>
          <a:xfrm>
            <a:off x="5684332" y="4315617"/>
            <a:ext cx="1404145" cy="646331"/>
          </a:xfrm>
          <a:prstGeom prst="rect">
            <a:avLst/>
          </a:prstGeom>
          <a:solidFill>
            <a:schemeClr val="accent6">
              <a:lumMod val="20000"/>
              <a:lumOff val="80000"/>
            </a:schemeClr>
          </a:solidFill>
          <a:ln w="76200">
            <a:solidFill>
              <a:schemeClr val="accent6"/>
            </a:solidFill>
          </a:ln>
        </p:spPr>
        <p:txBody>
          <a:bodyPr wrap="square" rtlCol="0">
            <a:spAutoFit/>
          </a:bodyPr>
          <a:lstStyle/>
          <a:p>
            <a:pPr algn="ctr"/>
            <a:r>
              <a:rPr kumimoji="1" lang="en-US" altLang="ja-JP" dirty="0"/>
              <a:t>inferior conjunction</a:t>
            </a:r>
            <a:endParaRPr kumimoji="1" lang="ja-JP" altLang="en-US"/>
          </a:p>
        </p:txBody>
      </p:sp>
      <p:grpSp>
        <p:nvGrpSpPr>
          <p:cNvPr id="26" name="グループ化 25">
            <a:extLst>
              <a:ext uri="{FF2B5EF4-FFF2-40B4-BE49-F238E27FC236}">
                <a16:creationId xmlns:a16="http://schemas.microsoft.com/office/drawing/2014/main" id="{B5D7289D-91AC-574B-9706-BB5F2568C53D}"/>
              </a:ext>
            </a:extLst>
          </p:cNvPr>
          <p:cNvGrpSpPr/>
          <p:nvPr/>
        </p:nvGrpSpPr>
        <p:grpSpPr>
          <a:xfrm>
            <a:off x="2260644" y="4122056"/>
            <a:ext cx="2659699" cy="2101804"/>
            <a:chOff x="2260644" y="4122056"/>
            <a:chExt cx="2659699" cy="2101804"/>
          </a:xfrm>
        </p:grpSpPr>
        <p:sp>
          <p:nvSpPr>
            <p:cNvPr id="27" name="角丸四角形 26">
              <a:extLst>
                <a:ext uri="{FF2B5EF4-FFF2-40B4-BE49-F238E27FC236}">
                  <a16:creationId xmlns:a16="http://schemas.microsoft.com/office/drawing/2014/main" id="{3153D315-487E-4948-AEEF-158E7A37AD17}"/>
                </a:ext>
              </a:extLst>
            </p:cNvPr>
            <p:cNvSpPr/>
            <p:nvPr/>
          </p:nvSpPr>
          <p:spPr>
            <a:xfrm>
              <a:off x="2260644" y="4122056"/>
              <a:ext cx="2659699" cy="2101804"/>
            </a:xfrm>
            <a:prstGeom prst="roundRect">
              <a:avLst/>
            </a:prstGeom>
            <a:solidFill>
              <a:schemeClr val="accent6">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DE8F567A-BE15-0642-AD91-06C0B14CD55B}"/>
                </a:ext>
              </a:extLst>
            </p:cNvPr>
            <p:cNvGrpSpPr/>
            <p:nvPr/>
          </p:nvGrpSpPr>
          <p:grpSpPr>
            <a:xfrm>
              <a:off x="2592406" y="4487156"/>
              <a:ext cx="2089404" cy="1462193"/>
              <a:chOff x="6241795" y="2322408"/>
              <a:chExt cx="2089404" cy="1462193"/>
            </a:xfrm>
          </p:grpSpPr>
          <p:grpSp>
            <p:nvGrpSpPr>
              <p:cNvPr id="32" name="グループ化 31">
                <a:extLst>
                  <a:ext uri="{FF2B5EF4-FFF2-40B4-BE49-F238E27FC236}">
                    <a16:creationId xmlns:a16="http://schemas.microsoft.com/office/drawing/2014/main" id="{B9CB41EE-27AF-2249-8AF3-CF83BA2B1358}"/>
                  </a:ext>
                </a:extLst>
              </p:cNvPr>
              <p:cNvGrpSpPr/>
              <p:nvPr/>
            </p:nvGrpSpPr>
            <p:grpSpPr>
              <a:xfrm flipH="1">
                <a:off x="6241795" y="2400083"/>
                <a:ext cx="1941453" cy="1384518"/>
                <a:chOff x="4073816" y="2344882"/>
                <a:chExt cx="1955755" cy="1384518"/>
              </a:xfrm>
            </p:grpSpPr>
            <p:sp>
              <p:nvSpPr>
                <p:cNvPr id="34" name="円/楕円 33">
                  <a:extLst>
                    <a:ext uri="{FF2B5EF4-FFF2-40B4-BE49-F238E27FC236}">
                      <a16:creationId xmlns:a16="http://schemas.microsoft.com/office/drawing/2014/main" id="{95143211-B78A-264B-80B1-81B0E7EFF5A3}"/>
                    </a:ext>
                  </a:extLst>
                </p:cNvPr>
                <p:cNvSpPr/>
                <p:nvPr/>
              </p:nvSpPr>
              <p:spPr>
                <a:xfrm>
                  <a:off x="4073816" y="2804117"/>
                  <a:ext cx="1955755" cy="870108"/>
                </a:xfrm>
                <a:prstGeom prst="ellips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EC6A0BB7-00F4-B647-8D20-E3B66F867B17}"/>
                    </a:ext>
                  </a:extLst>
                </p:cNvPr>
                <p:cNvSpPr>
                  <a:spLocks noChangeAspect="1"/>
                </p:cNvSpPr>
                <p:nvPr/>
              </p:nvSpPr>
              <p:spPr>
                <a:xfrm>
                  <a:off x="4203274" y="3188740"/>
                  <a:ext cx="100861" cy="100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E4A1B0D8-C963-1848-8F86-34D0997486DE}"/>
                    </a:ext>
                  </a:extLst>
                </p:cNvPr>
                <p:cNvSpPr>
                  <a:spLocks noChangeAspect="1"/>
                </p:cNvSpPr>
                <p:nvPr/>
              </p:nvSpPr>
              <p:spPr>
                <a:xfrm>
                  <a:off x="4485091" y="2747507"/>
                  <a:ext cx="216627" cy="21662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弧 5">
                  <a:extLst>
                    <a:ext uri="{FF2B5EF4-FFF2-40B4-BE49-F238E27FC236}">
                      <a16:creationId xmlns:a16="http://schemas.microsoft.com/office/drawing/2014/main" id="{585233D6-2CBE-EA46-B525-9E68881B19F7}"/>
                    </a:ext>
                  </a:extLst>
                </p:cNvPr>
                <p:cNvSpPr/>
                <p:nvPr/>
              </p:nvSpPr>
              <p:spPr>
                <a:xfrm rot="8158658">
                  <a:off x="4311748" y="2344882"/>
                  <a:ext cx="987731" cy="582421"/>
                </a:xfrm>
                <a:custGeom>
                  <a:avLst/>
                  <a:gdLst>
                    <a:gd name="connsiteX0" fmla="*/ 22859 w 45719"/>
                    <a:gd name="connsiteY0" fmla="*/ 0 h 3225114"/>
                    <a:gd name="connsiteX1" fmla="*/ 45719 w 45719"/>
                    <a:gd name="connsiteY1" fmla="*/ 1612557 h 3225114"/>
                    <a:gd name="connsiteX2" fmla="*/ 22860 w 45719"/>
                    <a:gd name="connsiteY2" fmla="*/ 1612557 h 3225114"/>
                    <a:gd name="connsiteX3" fmla="*/ 22859 w 45719"/>
                    <a:gd name="connsiteY3" fmla="*/ 0 h 3225114"/>
                    <a:gd name="connsiteX0" fmla="*/ 22859 w 45719"/>
                    <a:gd name="connsiteY0" fmla="*/ 0 h 3225114"/>
                    <a:gd name="connsiteX1" fmla="*/ 45719 w 45719"/>
                    <a:gd name="connsiteY1" fmla="*/ 1612557 h 3225114"/>
                    <a:gd name="connsiteX0" fmla="*/ 0 w 333992"/>
                    <a:gd name="connsiteY0" fmla="*/ 74141 h 1686698"/>
                    <a:gd name="connsiteX1" fmla="*/ 22860 w 333992"/>
                    <a:gd name="connsiteY1" fmla="*/ 1686698 h 1686698"/>
                    <a:gd name="connsiteX2" fmla="*/ 1 w 333992"/>
                    <a:gd name="connsiteY2" fmla="*/ 1686698 h 1686698"/>
                    <a:gd name="connsiteX3" fmla="*/ 0 w 333992"/>
                    <a:gd name="connsiteY3" fmla="*/ 74141 h 1686698"/>
                    <a:gd name="connsiteX0" fmla="*/ 333632 w 333992"/>
                    <a:gd name="connsiteY0" fmla="*/ 0 h 1686698"/>
                    <a:gd name="connsiteX1" fmla="*/ 22860 w 333992"/>
                    <a:gd name="connsiteY1" fmla="*/ 1686698 h 1686698"/>
                    <a:gd name="connsiteX0" fmla="*/ 0 w 1518028"/>
                    <a:gd name="connsiteY0" fmla="*/ 74141 h 1686698"/>
                    <a:gd name="connsiteX1" fmla="*/ 22860 w 1518028"/>
                    <a:gd name="connsiteY1" fmla="*/ 1686698 h 1686698"/>
                    <a:gd name="connsiteX2" fmla="*/ 1 w 1518028"/>
                    <a:gd name="connsiteY2" fmla="*/ 1686698 h 1686698"/>
                    <a:gd name="connsiteX3" fmla="*/ 0 w 1518028"/>
                    <a:gd name="connsiteY3" fmla="*/ 74141 h 1686698"/>
                    <a:gd name="connsiteX0" fmla="*/ 333632 w 1518028"/>
                    <a:gd name="connsiteY0" fmla="*/ 0 h 1686698"/>
                    <a:gd name="connsiteX1" fmla="*/ 1518028 w 1518028"/>
                    <a:gd name="connsiteY1" fmla="*/ 1550773 h 1686698"/>
                    <a:gd name="connsiteX0" fmla="*/ 827902 w 2345930"/>
                    <a:gd name="connsiteY0" fmla="*/ 74141 h 1760838"/>
                    <a:gd name="connsiteX1" fmla="*/ 850762 w 2345930"/>
                    <a:gd name="connsiteY1" fmla="*/ 1686698 h 1760838"/>
                    <a:gd name="connsiteX2" fmla="*/ 0 w 2345930"/>
                    <a:gd name="connsiteY2" fmla="*/ 1760838 h 1760838"/>
                    <a:gd name="connsiteX3" fmla="*/ 827902 w 2345930"/>
                    <a:gd name="connsiteY3" fmla="*/ 74141 h 1760838"/>
                    <a:gd name="connsiteX0" fmla="*/ 1161534 w 2345930"/>
                    <a:gd name="connsiteY0" fmla="*/ 0 h 1760838"/>
                    <a:gd name="connsiteX1" fmla="*/ 2345930 w 2345930"/>
                    <a:gd name="connsiteY1" fmla="*/ 1550773 h 1760838"/>
                    <a:gd name="connsiteX0" fmla="*/ 0 w 1518028"/>
                    <a:gd name="connsiteY0" fmla="*/ 74141 h 1686698"/>
                    <a:gd name="connsiteX1" fmla="*/ 22860 w 1518028"/>
                    <a:gd name="connsiteY1" fmla="*/ 1686698 h 1686698"/>
                    <a:gd name="connsiteX2" fmla="*/ 284206 w 1518028"/>
                    <a:gd name="connsiteY2" fmla="*/ 1278924 h 1686698"/>
                    <a:gd name="connsiteX3" fmla="*/ 0 w 1518028"/>
                    <a:gd name="connsiteY3" fmla="*/ 74141 h 1686698"/>
                    <a:gd name="connsiteX0" fmla="*/ 333632 w 1518028"/>
                    <a:gd name="connsiteY0" fmla="*/ 0 h 1686698"/>
                    <a:gd name="connsiteX1" fmla="*/ 1518028 w 1518028"/>
                    <a:gd name="connsiteY1" fmla="*/ 1550773 h 1686698"/>
                    <a:gd name="connsiteX0" fmla="*/ 0 w 850763"/>
                    <a:gd name="connsiteY0" fmla="*/ 74141 h 2341605"/>
                    <a:gd name="connsiteX1" fmla="*/ 22860 w 850763"/>
                    <a:gd name="connsiteY1" fmla="*/ 1686698 h 2341605"/>
                    <a:gd name="connsiteX2" fmla="*/ 284206 w 850763"/>
                    <a:gd name="connsiteY2" fmla="*/ 1278924 h 2341605"/>
                    <a:gd name="connsiteX3" fmla="*/ 0 w 850763"/>
                    <a:gd name="connsiteY3" fmla="*/ 74141 h 2341605"/>
                    <a:gd name="connsiteX0" fmla="*/ 333632 w 850763"/>
                    <a:gd name="connsiteY0" fmla="*/ 0 h 2341605"/>
                    <a:gd name="connsiteX1" fmla="*/ 850763 w 850763"/>
                    <a:gd name="connsiteY1" fmla="*/ 2341605 h 2341605"/>
                    <a:gd name="connsiteX0" fmla="*/ 0 w 1188788"/>
                    <a:gd name="connsiteY0" fmla="*/ 74141 h 2341605"/>
                    <a:gd name="connsiteX1" fmla="*/ 22860 w 1188788"/>
                    <a:gd name="connsiteY1" fmla="*/ 1686698 h 2341605"/>
                    <a:gd name="connsiteX2" fmla="*/ 284206 w 1188788"/>
                    <a:gd name="connsiteY2" fmla="*/ 1278924 h 2341605"/>
                    <a:gd name="connsiteX3" fmla="*/ 0 w 1188788"/>
                    <a:gd name="connsiteY3" fmla="*/ 74141 h 2341605"/>
                    <a:gd name="connsiteX0" fmla="*/ 333632 w 1188788"/>
                    <a:gd name="connsiteY0" fmla="*/ 0 h 2341605"/>
                    <a:gd name="connsiteX1" fmla="*/ 850763 w 1188788"/>
                    <a:gd name="connsiteY1" fmla="*/ 2341605 h 2341605"/>
                    <a:gd name="connsiteX0" fmla="*/ 457201 w 1556059"/>
                    <a:gd name="connsiteY0" fmla="*/ 98854 h 2366318"/>
                    <a:gd name="connsiteX1" fmla="*/ 480061 w 1556059"/>
                    <a:gd name="connsiteY1" fmla="*/ 1711411 h 2366318"/>
                    <a:gd name="connsiteX2" fmla="*/ 741407 w 1556059"/>
                    <a:gd name="connsiteY2" fmla="*/ 1303637 h 2366318"/>
                    <a:gd name="connsiteX3" fmla="*/ 457201 w 1556059"/>
                    <a:gd name="connsiteY3" fmla="*/ 98854 h 2366318"/>
                    <a:gd name="connsiteX0" fmla="*/ 0 w 1556059"/>
                    <a:gd name="connsiteY0" fmla="*/ 0 h 2366318"/>
                    <a:gd name="connsiteX1" fmla="*/ 1307964 w 1556059"/>
                    <a:gd name="connsiteY1" fmla="*/ 2366318 h 2366318"/>
                    <a:gd name="connsiteX0" fmla="*/ 457201 w 741407"/>
                    <a:gd name="connsiteY0" fmla="*/ 98854 h 2143897"/>
                    <a:gd name="connsiteX1" fmla="*/ 480061 w 741407"/>
                    <a:gd name="connsiteY1" fmla="*/ 1711411 h 2143897"/>
                    <a:gd name="connsiteX2" fmla="*/ 741407 w 741407"/>
                    <a:gd name="connsiteY2" fmla="*/ 1303637 h 2143897"/>
                    <a:gd name="connsiteX3" fmla="*/ 457201 w 741407"/>
                    <a:gd name="connsiteY3" fmla="*/ 98854 h 2143897"/>
                    <a:gd name="connsiteX0" fmla="*/ 0 w 741407"/>
                    <a:gd name="connsiteY0" fmla="*/ 0 h 2143897"/>
                    <a:gd name="connsiteX1" fmla="*/ 171143 w 741407"/>
                    <a:gd name="connsiteY1" fmla="*/ 2143897 h 2143897"/>
                    <a:gd name="connsiteX0" fmla="*/ 457201 w 1383060"/>
                    <a:gd name="connsiteY0" fmla="*/ 98854 h 2143897"/>
                    <a:gd name="connsiteX1" fmla="*/ 480061 w 1383060"/>
                    <a:gd name="connsiteY1" fmla="*/ 1711411 h 2143897"/>
                    <a:gd name="connsiteX2" fmla="*/ 741407 w 1383060"/>
                    <a:gd name="connsiteY2" fmla="*/ 1303637 h 2143897"/>
                    <a:gd name="connsiteX3" fmla="*/ 457201 w 1383060"/>
                    <a:gd name="connsiteY3" fmla="*/ 98854 h 2143897"/>
                    <a:gd name="connsiteX0" fmla="*/ 0 w 1383060"/>
                    <a:gd name="connsiteY0" fmla="*/ 0 h 2143897"/>
                    <a:gd name="connsiteX1" fmla="*/ 171143 w 1383060"/>
                    <a:gd name="connsiteY1" fmla="*/ 2143897 h 2143897"/>
                    <a:gd name="connsiteX0" fmla="*/ 543698 w 1448885"/>
                    <a:gd name="connsiteY0" fmla="*/ 160637 h 2205680"/>
                    <a:gd name="connsiteX1" fmla="*/ 566558 w 1448885"/>
                    <a:gd name="connsiteY1" fmla="*/ 1773194 h 2205680"/>
                    <a:gd name="connsiteX2" fmla="*/ 827904 w 1448885"/>
                    <a:gd name="connsiteY2" fmla="*/ 1365420 h 2205680"/>
                    <a:gd name="connsiteX3" fmla="*/ 543698 w 1448885"/>
                    <a:gd name="connsiteY3" fmla="*/ 160637 h 2205680"/>
                    <a:gd name="connsiteX0" fmla="*/ 0 w 1448885"/>
                    <a:gd name="connsiteY0" fmla="*/ 0 h 2205680"/>
                    <a:gd name="connsiteX1" fmla="*/ 257640 w 1448885"/>
                    <a:gd name="connsiteY1" fmla="*/ 2205680 h 2205680"/>
                    <a:gd name="connsiteX0" fmla="*/ 543698 w 1271900"/>
                    <a:gd name="connsiteY0" fmla="*/ 160637 h 2316890"/>
                    <a:gd name="connsiteX1" fmla="*/ 566558 w 1271900"/>
                    <a:gd name="connsiteY1" fmla="*/ 1773194 h 2316890"/>
                    <a:gd name="connsiteX2" fmla="*/ 827904 w 1271900"/>
                    <a:gd name="connsiteY2" fmla="*/ 1365420 h 2316890"/>
                    <a:gd name="connsiteX3" fmla="*/ 543698 w 1271900"/>
                    <a:gd name="connsiteY3" fmla="*/ 160637 h 2316890"/>
                    <a:gd name="connsiteX0" fmla="*/ 0 w 1271900"/>
                    <a:gd name="connsiteY0" fmla="*/ 0 h 2316890"/>
                    <a:gd name="connsiteX1" fmla="*/ 22861 w 1271900"/>
                    <a:gd name="connsiteY1" fmla="*/ 2316890 h 2316890"/>
                    <a:gd name="connsiteX0" fmla="*/ 0 w 1803240"/>
                    <a:gd name="connsiteY0" fmla="*/ 889686 h 2316890"/>
                    <a:gd name="connsiteX1" fmla="*/ 1097898 w 1803240"/>
                    <a:gd name="connsiteY1" fmla="*/ 1773194 h 2316890"/>
                    <a:gd name="connsiteX2" fmla="*/ 1359244 w 1803240"/>
                    <a:gd name="connsiteY2" fmla="*/ 1365420 h 2316890"/>
                    <a:gd name="connsiteX3" fmla="*/ 0 w 1803240"/>
                    <a:gd name="connsiteY3" fmla="*/ 889686 h 2316890"/>
                    <a:gd name="connsiteX0" fmla="*/ 531340 w 1803240"/>
                    <a:gd name="connsiteY0" fmla="*/ 0 h 2316890"/>
                    <a:gd name="connsiteX1" fmla="*/ 554201 w 1803240"/>
                    <a:gd name="connsiteY1" fmla="*/ 2316890 h 2316890"/>
                    <a:gd name="connsiteX0" fmla="*/ 607335 w 2410575"/>
                    <a:gd name="connsiteY0" fmla="*/ 889686 h 2316890"/>
                    <a:gd name="connsiteX1" fmla="*/ 0 w 2410575"/>
                    <a:gd name="connsiteY1" fmla="*/ 1587843 h 2316890"/>
                    <a:gd name="connsiteX2" fmla="*/ 1966579 w 2410575"/>
                    <a:gd name="connsiteY2" fmla="*/ 1365420 h 2316890"/>
                    <a:gd name="connsiteX3" fmla="*/ 607335 w 2410575"/>
                    <a:gd name="connsiteY3" fmla="*/ 889686 h 2316890"/>
                    <a:gd name="connsiteX0" fmla="*/ 1138675 w 2410575"/>
                    <a:gd name="connsiteY0" fmla="*/ 0 h 2316890"/>
                    <a:gd name="connsiteX1" fmla="*/ 1161536 w 2410575"/>
                    <a:gd name="connsiteY1" fmla="*/ 2316890 h 2316890"/>
                    <a:gd name="connsiteX0" fmla="*/ 0 w 1803240"/>
                    <a:gd name="connsiteY0" fmla="*/ 889686 h 2316890"/>
                    <a:gd name="connsiteX1" fmla="*/ 1359244 w 1803240"/>
                    <a:gd name="connsiteY1" fmla="*/ 1365420 h 2316890"/>
                    <a:gd name="connsiteX2" fmla="*/ 0 w 1803240"/>
                    <a:gd name="connsiteY2" fmla="*/ 889686 h 2316890"/>
                    <a:gd name="connsiteX0" fmla="*/ 531340 w 1803240"/>
                    <a:gd name="connsiteY0" fmla="*/ 0 h 2316890"/>
                    <a:gd name="connsiteX1" fmla="*/ 554201 w 1803240"/>
                    <a:gd name="connsiteY1" fmla="*/ 2316890 h 2316890"/>
                    <a:gd name="connsiteX0" fmla="*/ 664933 w 2468173"/>
                    <a:gd name="connsiteY0" fmla="*/ 889686 h 2316890"/>
                    <a:gd name="connsiteX1" fmla="*/ 0 w 2468173"/>
                    <a:gd name="connsiteY1" fmla="*/ 496588 h 2316890"/>
                    <a:gd name="connsiteX2" fmla="*/ 664933 w 2468173"/>
                    <a:gd name="connsiteY2" fmla="*/ 889686 h 2316890"/>
                    <a:gd name="connsiteX0" fmla="*/ 1196273 w 2468173"/>
                    <a:gd name="connsiteY0" fmla="*/ 0 h 2316890"/>
                    <a:gd name="connsiteX1" fmla="*/ 1219134 w 2468173"/>
                    <a:gd name="connsiteY1" fmla="*/ 2316890 h 2316890"/>
                    <a:gd name="connsiteX0" fmla="*/ 779847 w 2583087"/>
                    <a:gd name="connsiteY0" fmla="*/ 889686 h 2316890"/>
                    <a:gd name="connsiteX1" fmla="*/ 114914 w 2583087"/>
                    <a:gd name="connsiteY1" fmla="*/ 496588 h 2316890"/>
                    <a:gd name="connsiteX2" fmla="*/ 64454 w 2583087"/>
                    <a:gd name="connsiteY2" fmla="*/ 460277 h 2316890"/>
                    <a:gd name="connsiteX3" fmla="*/ 779847 w 2583087"/>
                    <a:gd name="connsiteY3" fmla="*/ 889686 h 2316890"/>
                    <a:gd name="connsiteX0" fmla="*/ 1311187 w 2583087"/>
                    <a:gd name="connsiteY0" fmla="*/ 0 h 2316890"/>
                    <a:gd name="connsiteX1" fmla="*/ 1334048 w 2583087"/>
                    <a:gd name="connsiteY1" fmla="*/ 2316890 h 2316890"/>
                  </a:gdLst>
                  <a:ahLst/>
                  <a:cxnLst>
                    <a:cxn ang="0">
                      <a:pos x="connsiteX0" y="connsiteY0"/>
                    </a:cxn>
                    <a:cxn ang="0">
                      <a:pos x="connsiteX1" y="connsiteY1"/>
                    </a:cxn>
                  </a:cxnLst>
                  <a:rect l="l" t="t" r="r" b="b"/>
                  <a:pathLst>
                    <a:path w="2583087" h="2316890" stroke="0" extrusionOk="0">
                      <a:moveTo>
                        <a:pt x="779847" y="889686"/>
                      </a:moveTo>
                      <a:lnTo>
                        <a:pt x="114914" y="496588"/>
                      </a:lnTo>
                      <a:cubicBezTo>
                        <a:pt x="-4318" y="425020"/>
                        <a:pt x="-46368" y="394761"/>
                        <a:pt x="64454" y="460277"/>
                      </a:cubicBezTo>
                      <a:lnTo>
                        <a:pt x="779847" y="889686"/>
                      </a:lnTo>
                      <a:close/>
                    </a:path>
                    <a:path w="2583087" h="2316890" fill="none">
                      <a:moveTo>
                        <a:pt x="1311187" y="0"/>
                      </a:moveTo>
                      <a:cubicBezTo>
                        <a:pt x="1323812" y="0"/>
                        <a:pt x="4151389" y="919673"/>
                        <a:pt x="1334048" y="2316890"/>
                      </a:cubicBezTo>
                    </a:path>
                  </a:pathLst>
                </a:cu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3CC52F95-6893-CC4A-B226-982D2217B455}"/>
                    </a:ext>
                  </a:extLst>
                </p:cNvPr>
                <p:cNvSpPr/>
                <p:nvPr/>
              </p:nvSpPr>
              <p:spPr>
                <a:xfrm rot="5927605">
                  <a:off x="4672078" y="3539841"/>
                  <a:ext cx="134953" cy="24416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三角形 38">
                  <a:extLst>
                    <a:ext uri="{FF2B5EF4-FFF2-40B4-BE49-F238E27FC236}">
                      <a16:creationId xmlns:a16="http://schemas.microsoft.com/office/drawing/2014/main" id="{D1BA5351-3899-8F40-A125-77E9739EE19B}"/>
                    </a:ext>
                  </a:extLst>
                </p:cNvPr>
                <p:cNvSpPr/>
                <p:nvPr/>
              </p:nvSpPr>
              <p:spPr>
                <a:xfrm rot="16761447">
                  <a:off x="5345938" y="2715299"/>
                  <a:ext cx="134953" cy="24416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3" name="直線矢印コネクタ 32">
                <a:extLst>
                  <a:ext uri="{FF2B5EF4-FFF2-40B4-BE49-F238E27FC236}">
                    <a16:creationId xmlns:a16="http://schemas.microsoft.com/office/drawing/2014/main" id="{F67749DC-821F-3241-8A9D-0D91D2FA7367}"/>
                  </a:ext>
                </a:extLst>
              </p:cNvPr>
              <p:cNvCxnSpPr>
                <a:cxnSpLocks/>
              </p:cNvCxnSpPr>
              <p:nvPr/>
            </p:nvCxnSpPr>
            <p:spPr>
              <a:xfrm>
                <a:off x="7137270" y="2322408"/>
                <a:ext cx="1193929" cy="1335071"/>
              </a:xfrm>
              <a:prstGeom prst="straightConnector1">
                <a:avLst/>
              </a:prstGeom>
              <a:ln w="38100">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65878473-7B24-E746-9F71-35ECD28109F2}"/>
                </a:ext>
              </a:extLst>
            </p:cNvPr>
            <p:cNvGrpSpPr/>
            <p:nvPr/>
          </p:nvGrpSpPr>
          <p:grpSpPr>
            <a:xfrm rot="6957637">
              <a:off x="3121779" y="4097655"/>
              <a:ext cx="571474" cy="623506"/>
              <a:chOff x="3512290" y="1768561"/>
              <a:chExt cx="882206" cy="962660"/>
            </a:xfrm>
          </p:grpSpPr>
          <p:pic>
            <p:nvPicPr>
              <p:cNvPr id="30" name="グラフィックス 29" descr="衛星 単色塗りつぶし">
                <a:extLst>
                  <a:ext uri="{FF2B5EF4-FFF2-40B4-BE49-F238E27FC236}">
                    <a16:creationId xmlns:a16="http://schemas.microsoft.com/office/drawing/2014/main" id="{E536B80A-336B-5F4C-9C86-E020F46757C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945" t="1" b="4213"/>
              <a:stretch/>
            </p:blipFill>
            <p:spPr>
              <a:xfrm rot="20042363">
                <a:off x="3512290" y="1768561"/>
                <a:ext cx="882206" cy="852547"/>
              </a:xfrm>
              <a:prstGeom prst="rect">
                <a:avLst/>
              </a:prstGeom>
            </p:spPr>
          </p:pic>
          <p:sp>
            <p:nvSpPr>
              <p:cNvPr id="31" name="三角形 30">
                <a:extLst>
                  <a:ext uri="{FF2B5EF4-FFF2-40B4-BE49-F238E27FC236}">
                    <a16:creationId xmlns:a16="http://schemas.microsoft.com/office/drawing/2014/main" id="{C0A14BC0-BE47-DA4B-985E-29E030F13383}"/>
                  </a:ext>
                </a:extLst>
              </p:cNvPr>
              <p:cNvSpPr/>
              <p:nvPr/>
            </p:nvSpPr>
            <p:spPr>
              <a:xfrm rot="4583388">
                <a:off x="3685014" y="2276822"/>
                <a:ext cx="489255" cy="419543"/>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40" name="直線コネクタ 39">
            <a:extLst>
              <a:ext uri="{FF2B5EF4-FFF2-40B4-BE49-F238E27FC236}">
                <a16:creationId xmlns:a16="http://schemas.microsoft.com/office/drawing/2014/main" id="{961F4E94-FC93-1C4C-8497-C413C0583E40}"/>
              </a:ext>
            </a:extLst>
          </p:cNvPr>
          <p:cNvCxnSpPr>
            <a:cxnSpLocks/>
          </p:cNvCxnSpPr>
          <p:nvPr/>
        </p:nvCxnSpPr>
        <p:spPr>
          <a:xfrm>
            <a:off x="3812376" y="4250033"/>
            <a:ext cx="220599" cy="42578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49928F4-1970-354B-B5D2-85DDB7D96307}"/>
              </a:ext>
            </a:extLst>
          </p:cNvPr>
          <p:cNvCxnSpPr>
            <a:cxnSpLocks/>
          </p:cNvCxnSpPr>
          <p:nvPr/>
        </p:nvCxnSpPr>
        <p:spPr>
          <a:xfrm>
            <a:off x="3227294" y="4794837"/>
            <a:ext cx="383107" cy="275786"/>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2D83103-55E3-DE4A-B4B9-7B000EAE8012}"/>
              </a:ext>
            </a:extLst>
          </p:cNvPr>
          <p:cNvSpPr txBox="1"/>
          <p:nvPr/>
        </p:nvSpPr>
        <p:spPr>
          <a:xfrm>
            <a:off x="7926329" y="3208846"/>
            <a:ext cx="1185014" cy="1200329"/>
          </a:xfrm>
          <a:prstGeom prst="rect">
            <a:avLst/>
          </a:prstGeom>
          <a:solidFill>
            <a:srgbClr val="FFFFFF">
              <a:alpha val="84314"/>
            </a:srgbClr>
          </a:solidFill>
        </p:spPr>
        <p:txBody>
          <a:bodyPr wrap="square" rtlCol="0">
            <a:spAutoFit/>
          </a:bodyPr>
          <a:lstStyle/>
          <a:p>
            <a:r>
              <a:rPr kumimoji="1" lang="en-US" altLang="ja-JP" b="1" dirty="0">
                <a:solidFill>
                  <a:schemeClr val="accent6">
                    <a:lumMod val="50000"/>
                  </a:schemeClr>
                </a:solidFill>
              </a:rPr>
              <a:t>Pollock</a:t>
            </a:r>
          </a:p>
          <a:p>
            <a:r>
              <a:rPr kumimoji="1" lang="en-US" altLang="ja-JP" b="1" dirty="0">
                <a:solidFill>
                  <a:schemeClr val="accent6">
                    <a:lumMod val="50000"/>
                  </a:schemeClr>
                </a:solidFill>
              </a:rPr>
              <a:t>+2005</a:t>
            </a:r>
            <a:br>
              <a:rPr kumimoji="1" lang="en-US" altLang="ja-JP" b="1" dirty="0">
                <a:solidFill>
                  <a:schemeClr val="accent6">
                    <a:lumMod val="50000"/>
                  </a:schemeClr>
                </a:solidFill>
              </a:rPr>
            </a:br>
            <a:r>
              <a:rPr kumimoji="1" lang="en-US" altLang="ja-JP" b="1" dirty="0">
                <a:solidFill>
                  <a:schemeClr val="accent6">
                    <a:lumMod val="50000"/>
                  </a:schemeClr>
                </a:solidFill>
              </a:rPr>
              <a:t>Ne IX and </a:t>
            </a:r>
          </a:p>
          <a:p>
            <a:r>
              <a:rPr kumimoji="1" lang="en-US" altLang="ja-JP" b="1" dirty="0">
                <a:solidFill>
                  <a:schemeClr val="accent6">
                    <a:lumMod val="50000"/>
                  </a:schemeClr>
                </a:solidFill>
              </a:rPr>
              <a:t>Ne X</a:t>
            </a:r>
            <a:endParaRPr kumimoji="1" lang="ja-JP" altLang="en-US" b="1">
              <a:solidFill>
                <a:schemeClr val="accent6">
                  <a:lumMod val="50000"/>
                </a:schemeClr>
              </a:solidFill>
            </a:endParaRPr>
          </a:p>
        </p:txBody>
      </p:sp>
      <p:cxnSp>
        <p:nvCxnSpPr>
          <p:cNvPr id="46" name="直線矢印コネクタ 45">
            <a:extLst>
              <a:ext uri="{FF2B5EF4-FFF2-40B4-BE49-F238E27FC236}">
                <a16:creationId xmlns:a16="http://schemas.microsoft.com/office/drawing/2014/main" id="{8A2CE906-70A6-144D-A915-D60E5955EEBB}"/>
              </a:ext>
            </a:extLst>
          </p:cNvPr>
          <p:cNvCxnSpPr>
            <a:cxnSpLocks/>
          </p:cNvCxnSpPr>
          <p:nvPr/>
        </p:nvCxnSpPr>
        <p:spPr>
          <a:xfrm flipH="1" flipV="1">
            <a:off x="7808832" y="3155423"/>
            <a:ext cx="174591" cy="172173"/>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4CC82F6D-85FD-724D-9892-461BF0D79299}"/>
              </a:ext>
            </a:extLst>
          </p:cNvPr>
          <p:cNvCxnSpPr>
            <a:cxnSpLocks/>
          </p:cNvCxnSpPr>
          <p:nvPr/>
        </p:nvCxnSpPr>
        <p:spPr>
          <a:xfrm flipH="1">
            <a:off x="7808832" y="4379591"/>
            <a:ext cx="156543" cy="143259"/>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7940B900-289D-6F43-BF7E-5CF79E0FC8D3}"/>
              </a:ext>
            </a:extLst>
          </p:cNvPr>
          <p:cNvSpPr/>
          <p:nvPr/>
        </p:nvSpPr>
        <p:spPr>
          <a:xfrm>
            <a:off x="2220381" y="2027186"/>
            <a:ext cx="2547991" cy="11301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solidFill>
              </a:rPr>
              <a:t>            </a:t>
            </a:r>
            <a:r>
              <a:rPr kumimoji="1" lang="en-US" altLang="ja-JP" sz="1400" dirty="0" err="1">
                <a:solidFill>
                  <a:schemeClr val="tx1"/>
                </a:solidFill>
              </a:rPr>
              <a:t>v</a:t>
            </a:r>
            <a:r>
              <a:rPr kumimoji="1" lang="en-US" altLang="ja-JP" sz="1400" baseline="-25000" dirty="0" err="1">
                <a:solidFill>
                  <a:schemeClr val="tx1"/>
                </a:solidFill>
              </a:rPr>
              <a:t>los</a:t>
            </a:r>
            <a:r>
              <a:rPr kumimoji="1" lang="en-US" altLang="ja-JP" sz="1400" dirty="0">
                <a:solidFill>
                  <a:schemeClr val="tx1"/>
                </a:solidFill>
              </a:rPr>
              <a:t> </a:t>
            </a:r>
            <a:r>
              <a:rPr kumimoji="1" lang="en-US" altLang="ja-JP" sz="1100" dirty="0">
                <a:solidFill>
                  <a:schemeClr val="tx1"/>
                </a:solidFill>
              </a:rPr>
              <a:t>(km s</a:t>
            </a:r>
            <a:r>
              <a:rPr kumimoji="1" lang="en-US" altLang="ja-JP" sz="1100" baseline="30000" dirty="0">
                <a:solidFill>
                  <a:schemeClr val="tx1"/>
                </a:solidFill>
              </a:rPr>
              <a:t>-1</a:t>
            </a:r>
            <a:r>
              <a:rPr kumimoji="1" lang="en-US" altLang="ja-JP" sz="1100" dirty="0">
                <a:solidFill>
                  <a:schemeClr val="tx1"/>
                </a:solidFill>
              </a:rPr>
              <a:t>)    </a:t>
            </a:r>
            <a:r>
              <a:rPr kumimoji="1" lang="ja-JP" altLang="en-US" sz="1100">
                <a:solidFill>
                  <a:schemeClr val="tx1"/>
                </a:solidFill>
              </a:rPr>
              <a:t>　</a:t>
            </a:r>
            <a:r>
              <a:rPr kumimoji="1" lang="en-US" altLang="ja-JP" sz="1100" dirty="0">
                <a:solidFill>
                  <a:schemeClr val="tx1"/>
                </a:solidFill>
              </a:rPr>
              <a:t> </a:t>
            </a:r>
            <a:r>
              <a:rPr kumimoji="1" lang="en-US" altLang="ja-JP" sz="1400" dirty="0" err="1">
                <a:solidFill>
                  <a:schemeClr val="tx1"/>
                </a:solidFill>
              </a:rPr>
              <a:t>σ</a:t>
            </a:r>
            <a:r>
              <a:rPr kumimoji="1" lang="en-US" altLang="ja-JP" sz="1400" baseline="-25000" dirty="0" err="1">
                <a:solidFill>
                  <a:schemeClr val="tx1"/>
                </a:solidFill>
              </a:rPr>
              <a:t>los</a:t>
            </a:r>
            <a:r>
              <a:rPr kumimoji="1" lang="en-US" altLang="ja-JP" sz="1400" dirty="0">
                <a:solidFill>
                  <a:schemeClr val="tx1"/>
                </a:solidFill>
              </a:rPr>
              <a:t> </a:t>
            </a:r>
            <a:r>
              <a:rPr kumimoji="1" lang="en-US" altLang="ja-JP" sz="1100" dirty="0">
                <a:solidFill>
                  <a:schemeClr val="tx1"/>
                </a:solidFill>
              </a:rPr>
              <a:t>(km s</a:t>
            </a:r>
            <a:r>
              <a:rPr kumimoji="1" lang="en-US" altLang="ja-JP" sz="1100" baseline="30000" dirty="0">
                <a:solidFill>
                  <a:schemeClr val="tx1"/>
                </a:solidFill>
              </a:rPr>
              <a:t>-1</a:t>
            </a:r>
            <a:r>
              <a:rPr kumimoji="1" lang="en-US" altLang="ja-JP" sz="1100" dirty="0">
                <a:solidFill>
                  <a:schemeClr val="tx1"/>
                </a:solidFill>
              </a:rPr>
              <a:t>)</a:t>
            </a:r>
          </a:p>
          <a:p>
            <a:r>
              <a:rPr kumimoji="1" lang="en-US" altLang="ja-JP" sz="1400" dirty="0">
                <a:solidFill>
                  <a:schemeClr val="tx1"/>
                </a:solidFill>
              </a:rPr>
              <a:t>  O</a:t>
            </a:r>
            <a:r>
              <a:rPr kumimoji="1" lang="ja-JP" altLang="en-US" sz="1400">
                <a:solidFill>
                  <a:schemeClr val="tx1"/>
                </a:solidFill>
              </a:rPr>
              <a:t>：−</a:t>
            </a:r>
            <a:r>
              <a:rPr kumimoji="1" lang="en-US" altLang="ja-JP" sz="1400" dirty="0">
                <a:solidFill>
                  <a:schemeClr val="tx1"/>
                </a:solidFill>
              </a:rPr>
              <a:t>600 - −1200   400 - 800</a:t>
            </a:r>
          </a:p>
          <a:p>
            <a:r>
              <a:rPr kumimoji="1" lang="en-US" altLang="ja-JP" sz="1400" dirty="0">
                <a:solidFill>
                  <a:schemeClr val="tx1"/>
                </a:solidFill>
              </a:rPr>
              <a:t> Fe</a:t>
            </a:r>
            <a:r>
              <a:rPr kumimoji="1" lang="ja-JP" altLang="en-US" sz="1400">
                <a:solidFill>
                  <a:schemeClr val="tx1"/>
                </a:solidFill>
              </a:rPr>
              <a:t>：−</a:t>
            </a:r>
            <a:r>
              <a:rPr kumimoji="1" lang="en-US" altLang="ja-JP" sz="1400" dirty="0">
                <a:solidFill>
                  <a:schemeClr val="tx1"/>
                </a:solidFill>
              </a:rPr>
              <a:t>800 - −1400   500 – 1100</a:t>
            </a:r>
          </a:p>
          <a:p>
            <a:r>
              <a:rPr kumimoji="1" lang="en-US" altLang="ja-JP" sz="1400" dirty="0">
                <a:solidFill>
                  <a:schemeClr val="tx1"/>
                </a:solidFill>
              </a:rPr>
              <a:t>Ne</a:t>
            </a:r>
            <a:r>
              <a:rPr kumimoji="1" lang="ja-JP" altLang="en-US" sz="1400">
                <a:solidFill>
                  <a:schemeClr val="tx1"/>
                </a:solidFill>
              </a:rPr>
              <a:t>：−</a:t>
            </a:r>
            <a:r>
              <a:rPr kumimoji="1" lang="en-US" altLang="ja-JP" sz="1400" dirty="0">
                <a:solidFill>
                  <a:schemeClr val="tx1"/>
                </a:solidFill>
              </a:rPr>
              <a:t>600 - −1200   400 - 700</a:t>
            </a:r>
          </a:p>
        </p:txBody>
      </p:sp>
      <p:pic>
        <p:nvPicPr>
          <p:cNvPr id="2" name="図 1">
            <a:extLst>
              <a:ext uri="{FF2B5EF4-FFF2-40B4-BE49-F238E27FC236}">
                <a16:creationId xmlns:a16="http://schemas.microsoft.com/office/drawing/2014/main" id="{6EA0F608-ACDB-BEDD-F422-FD7ED86033BD}"/>
              </a:ext>
            </a:extLst>
          </p:cNvPr>
          <p:cNvPicPr>
            <a:picLocks noChangeAspect="1"/>
          </p:cNvPicPr>
          <p:nvPr/>
        </p:nvPicPr>
        <p:blipFill>
          <a:blip r:embed="rId9"/>
          <a:stretch>
            <a:fillRect/>
          </a:stretch>
        </p:blipFill>
        <p:spPr>
          <a:xfrm>
            <a:off x="32657" y="19736"/>
            <a:ext cx="9104966" cy="6838264"/>
          </a:xfrm>
          <a:prstGeom prst="rect">
            <a:avLst/>
          </a:prstGeom>
        </p:spPr>
      </p:pic>
    </p:spTree>
    <p:extLst>
      <p:ext uri="{BB962C8B-B14F-4D97-AF65-F5344CB8AC3E}">
        <p14:creationId xmlns:p14="http://schemas.microsoft.com/office/powerpoint/2010/main" val="11465075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266806</TotalTime>
  <Words>4789</Words>
  <Application>Microsoft Macintosh PowerPoint</Application>
  <PresentationFormat>画面に合わせる (4:3)</PresentationFormat>
  <Paragraphs>671</Paragraphs>
  <Slides>45</Slides>
  <Notes>43</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45</vt:i4>
      </vt:variant>
    </vt:vector>
  </HeadingPairs>
  <TitlesOfParts>
    <vt:vector size="60" baseType="lpstr">
      <vt:lpstr>Hiragino Maru Gothic Pro W4</vt:lpstr>
      <vt:lpstr>Hiragino Maru Gothic ProN W4</vt:lpstr>
      <vt:lpstr>NotoSansJP</vt:lpstr>
      <vt:lpstr>游ゴシック</vt:lpstr>
      <vt:lpstr>游ゴシック Light</vt:lpstr>
      <vt:lpstr>Yu Mincho</vt:lpstr>
      <vt:lpstr>Yu Mincho</vt:lpstr>
      <vt:lpstr>Arial</vt:lpstr>
      <vt:lpstr>Calibri</vt:lpstr>
      <vt:lpstr>Calibri Light</vt:lpstr>
      <vt:lpstr>Cambria Math</vt:lpstr>
      <vt:lpstr>Helvetica</vt:lpstr>
      <vt:lpstr>Times</vt:lpstr>
      <vt:lpstr>Wingdings</vt:lpstr>
      <vt:lpstr>Office テーマ</vt:lpstr>
      <vt:lpstr>Understanding the physical state of hot plasma formed through stellar wind collision in WR140 using high-resolution X-ray spectroscopy</vt:lpstr>
      <vt:lpstr>Introduction： Wolf-Rayet(WR) 140</vt:lpstr>
      <vt:lpstr>Orbital image of WR140</vt:lpstr>
      <vt:lpstr>RGS spectral gallery of WR140</vt:lpstr>
      <vt:lpstr>RGS spectral gallery of WR140</vt:lpstr>
      <vt:lpstr>Aim of our research</vt:lpstr>
      <vt:lpstr>Spectral model fitting</vt:lpstr>
      <vt:lpstr>Result : line-of-sight velocity and its dispersion</vt:lpstr>
      <vt:lpstr>Result : line-of-sight velocity and its dispersion</vt:lpstr>
      <vt:lpstr>Density diagnosis at line-emission site with He-like triplet</vt:lpstr>
      <vt:lpstr>Result : Electron number density</vt:lpstr>
      <vt:lpstr>Result : Electron number density</vt:lpstr>
      <vt:lpstr>Effect of photoexcitation by O star’s EUV radiation</vt:lpstr>
      <vt:lpstr>How does the WR140 look on XRISM?</vt:lpstr>
      <vt:lpstr>Fe25 spectrum of WR140 by XRISM</vt:lpstr>
      <vt:lpstr>Fe25 spectrum of WR140 by XRISM</vt:lpstr>
      <vt:lpstr>Fe25 spectrum of WR140 by XRISM</vt:lpstr>
      <vt:lpstr>Fe25 spectrum of WR140 by XRISM</vt:lpstr>
      <vt:lpstr>Fe25 spectrum of WR140 by XRISM</vt:lpstr>
      <vt:lpstr>Fe25 spectrum of WR140 by XRISM</vt:lpstr>
      <vt:lpstr>Fe25 spectrum of WR140 by XRISM</vt:lpstr>
      <vt:lpstr>Fe25 spectrum of WR140 by XRISM</vt:lpstr>
      <vt:lpstr>Fe25 spectrum of WR140 by XRISM</vt:lpstr>
      <vt:lpstr>Summary</vt:lpstr>
      <vt:lpstr>Effect of photoexcitation by O star’s EUV radiation</vt:lpstr>
      <vt:lpstr>Fe25 spectrum of WR140 by XRISM</vt:lpstr>
      <vt:lpstr>Fe25 spectrum of WR140 by XRISM</vt:lpstr>
      <vt:lpstr>Fe25 spectrum of WR140 by XRISM</vt:lpstr>
      <vt:lpstr>Shape of the shock cone</vt:lpstr>
      <vt:lpstr>Result : Shape of the shock cone</vt:lpstr>
      <vt:lpstr>Numerical calculation of velocity  along the shock cone</vt:lpstr>
      <vt:lpstr>Numerical calculation of velocity  along the shock cone</vt:lpstr>
      <vt:lpstr>Numerical calculation of line-of-sight velocity </vt:lpstr>
      <vt:lpstr>Ne line-emission site </vt:lpstr>
      <vt:lpstr>Result : Ne line-emission site</vt:lpstr>
      <vt:lpstr>Introduction：WR140</vt:lpstr>
      <vt:lpstr>Los velocity and its dispersion</vt:lpstr>
      <vt:lpstr>Coriolis forces can be ignored!</vt:lpstr>
      <vt:lpstr>Spatial extent of the line-emission site</vt:lpstr>
      <vt:lpstr>Gravity can be largely ignored</vt:lpstr>
      <vt:lpstr>Results: turbulent velocity</vt:lpstr>
      <vt:lpstr>Identifying the line-emission site</vt:lpstr>
      <vt:lpstr>視線速度の解釈</vt:lpstr>
      <vt:lpstr>Shape of the shock cone</vt:lpstr>
      <vt:lpstr>Location of the line-emission 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WR140 のX 線スペクトル解析によるプラズマ診断</dc:title>
  <dc:creator>宮本明日香</dc:creator>
  <cp:lastModifiedBy>宮本　明日香</cp:lastModifiedBy>
  <cp:revision>242</cp:revision>
  <cp:lastPrinted>2024-01-14T22:32:09Z</cp:lastPrinted>
  <dcterms:created xsi:type="dcterms:W3CDTF">2021-09-01T10:50:18Z</dcterms:created>
  <dcterms:modified xsi:type="dcterms:W3CDTF">2024-01-17T18:39:17Z</dcterms:modified>
</cp:coreProperties>
</file>