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Helvetica Neue"/>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528">
          <p15:clr>
            <a:srgbClr val="A4A3A4"/>
          </p15:clr>
        </p15:guide>
      </p15:sldGuideLst>
    </p:ext>
    <p:ext uri="GoogleSlidesCustomDataVersion2">
      <go:slidesCustomData xmlns:go="http://customooxmlschemas.google.com/" r:id="rId26" roundtripDataSignature="AMtx7mgOaQYhYrjDRk3bUyilC2iQVCfe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52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HelveticaNeue-regular.fntdata"/><Relationship Id="rId21" Type="http://schemas.openxmlformats.org/officeDocument/2006/relationships/slide" Target="slides/slide16.xml"/><Relationship Id="rId24" Type="http://schemas.openxmlformats.org/officeDocument/2006/relationships/font" Target="fonts/HelveticaNeue-italic.fntdata"/><Relationship Id="rId23"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showMasterSp="0">
  <p:cSld name="Main Title Slide">
    <p:spTree>
      <p:nvGrpSpPr>
        <p:cNvPr id="17" name="Shape 17"/>
        <p:cNvGrpSpPr/>
        <p:nvPr/>
      </p:nvGrpSpPr>
      <p:grpSpPr>
        <a:xfrm>
          <a:off x="0" y="0"/>
          <a:ext cx="0" cy="0"/>
          <a:chOff x="0" y="0"/>
          <a:chExt cx="0" cy="0"/>
        </a:xfrm>
      </p:grpSpPr>
      <p:sp>
        <p:nvSpPr>
          <p:cNvPr id="18" name="Google Shape;18;p19"/>
          <p:cNvSpPr/>
          <p:nvPr/>
        </p:nvSpPr>
        <p:spPr>
          <a:xfrm>
            <a:off x="0" y="11129"/>
            <a:ext cx="5402283" cy="6846871"/>
          </a:xfrm>
          <a:prstGeom prst="rect">
            <a:avLst/>
          </a:prstGeom>
          <a:gradFill>
            <a:gsLst>
              <a:gs pos="0">
                <a:srgbClr val="ECEAEA"/>
              </a:gs>
              <a:gs pos="99000">
                <a:schemeClr val="dk1"/>
              </a:gs>
              <a:gs pos="100000">
                <a:schemeClr val="dk1"/>
              </a:gs>
            </a:gsLst>
            <a:path path="circle">
              <a:fillToRect b="50%" l="50%" r="50%" t="50%"/>
            </a:path>
            <a:tileRect/>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 name="Google Shape;19;p19"/>
          <p:cNvSpPr txBox="1"/>
          <p:nvPr>
            <p:ph idx="1" type="body"/>
          </p:nvPr>
        </p:nvSpPr>
        <p:spPr>
          <a:xfrm>
            <a:off x="6447247" y="4315533"/>
            <a:ext cx="5097900" cy="5165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Font typeface="Arial"/>
              <a:buNone/>
              <a:defRPr b="1" sz="1800"/>
            </a:lvl1pPr>
            <a:lvl2pPr indent="-228600" lvl="1" marL="914400" algn="l">
              <a:lnSpc>
                <a:spcPct val="90000"/>
              </a:lnSpc>
              <a:spcBef>
                <a:spcPts val="500"/>
              </a:spcBef>
              <a:spcAft>
                <a:spcPts val="0"/>
              </a:spcAft>
              <a:buClr>
                <a:schemeClr val="dk1"/>
              </a:buClr>
              <a:buSzPts val="1800"/>
              <a:buFont typeface="Arial"/>
              <a:buNone/>
              <a:defRPr b="1" sz="1800"/>
            </a:lvl2pPr>
            <a:lvl3pPr indent="-228600" lvl="2" marL="1371600" algn="l">
              <a:lnSpc>
                <a:spcPct val="90000"/>
              </a:lnSpc>
              <a:spcBef>
                <a:spcPts val="500"/>
              </a:spcBef>
              <a:spcAft>
                <a:spcPts val="0"/>
              </a:spcAft>
              <a:buClr>
                <a:schemeClr val="dk1"/>
              </a:buClr>
              <a:buSzPts val="1800"/>
              <a:buFont typeface="Arial"/>
              <a:buNone/>
              <a:defRPr b="1" sz="1800"/>
            </a:lvl3pPr>
            <a:lvl4pPr indent="-228600" lvl="3" marL="1828800" algn="l">
              <a:lnSpc>
                <a:spcPct val="90000"/>
              </a:lnSpc>
              <a:spcBef>
                <a:spcPts val="500"/>
              </a:spcBef>
              <a:spcAft>
                <a:spcPts val="0"/>
              </a:spcAft>
              <a:buClr>
                <a:schemeClr val="dk1"/>
              </a:buClr>
              <a:buSzPts val="1800"/>
              <a:buFont typeface="Arial"/>
              <a:buNone/>
              <a:defRPr b="1" sz="1800"/>
            </a:lvl4pPr>
            <a:lvl5pPr indent="-228600" lvl="4" marL="2286000" algn="l">
              <a:lnSpc>
                <a:spcPct val="90000"/>
              </a:lnSpc>
              <a:spcBef>
                <a:spcPts val="500"/>
              </a:spcBef>
              <a:spcAft>
                <a:spcPts val="0"/>
              </a:spcAft>
              <a:buClr>
                <a:schemeClr val="dk1"/>
              </a:buClr>
              <a:buSzPts val="1800"/>
              <a:buFont typeface="Arial"/>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9"/>
          <p:cNvSpPr txBox="1"/>
          <p:nvPr>
            <p:ph idx="2" type="body"/>
          </p:nvPr>
        </p:nvSpPr>
        <p:spPr>
          <a:xfrm>
            <a:off x="6436119" y="5438277"/>
            <a:ext cx="5097900" cy="892671"/>
          </a:xfrm>
          <a:prstGeom prst="rect">
            <a:avLst/>
          </a:prstGeom>
          <a:noFill/>
          <a:ln>
            <a:noFill/>
          </a:ln>
        </p:spPr>
        <p:txBody>
          <a:bodyPr anchorCtr="0" anchor="t" bIns="0" lIns="91425"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19"/>
          <p:cNvSpPr txBox="1"/>
          <p:nvPr>
            <p:ph idx="3" type="subTitle"/>
          </p:nvPr>
        </p:nvSpPr>
        <p:spPr>
          <a:xfrm>
            <a:off x="6447247" y="2601119"/>
            <a:ext cx="5097900" cy="124588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000"/>
              <a:buNone/>
              <a:defRPr b="1"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9"/>
          <p:cNvSpPr txBox="1"/>
          <p:nvPr>
            <p:ph type="title"/>
          </p:nvPr>
        </p:nvSpPr>
        <p:spPr>
          <a:xfrm>
            <a:off x="6447247" y="1198645"/>
            <a:ext cx="5097900" cy="140247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773380"/>
              </a:buClr>
              <a:buSzPts val="3600"/>
              <a:buFont typeface="Arial"/>
              <a:buNone/>
              <a:defRPr b="1" i="0" sz="36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19"/>
          <p:cNvSpPr/>
          <p:nvPr/>
        </p:nvSpPr>
        <p:spPr>
          <a:xfrm>
            <a:off x="0" y="0"/>
            <a:ext cx="12179808" cy="6848856"/>
          </a:xfrm>
          <a:prstGeom prst="rect">
            <a:avLst/>
          </a:prstGeom>
          <a:noFill/>
          <a:ln cap="flat" cmpd="sng" w="31750">
            <a:solidFill>
              <a:srgbClr val="7733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 name="Google Shape;24;p19"/>
          <p:cNvSpPr txBox="1"/>
          <p:nvPr/>
        </p:nvSpPr>
        <p:spPr>
          <a:xfrm>
            <a:off x="6096000" y="6629153"/>
            <a:ext cx="60960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900" u="none" cap="none" strike="noStrike">
                <a:solidFill>
                  <a:srgbClr val="548135"/>
                </a:solidFill>
                <a:latin typeface="Arial"/>
                <a:ea typeface="Arial"/>
                <a:cs typeface="Arial"/>
                <a:sym typeface="Arial"/>
              </a:rPr>
              <a:t>NASA/Goddard Space Flight Center</a:t>
            </a:r>
            <a:endParaRPr/>
          </a:p>
        </p:txBody>
      </p:sp>
      <p:pic>
        <p:nvPicPr>
          <p:cNvPr id="25" name="Google Shape;25;p19"/>
          <p:cNvPicPr preferRelativeResize="0"/>
          <p:nvPr/>
        </p:nvPicPr>
        <p:blipFill rotWithShape="1">
          <a:blip r:embed="rId2">
            <a:alphaModFix/>
          </a:blip>
          <a:srcRect b="0" l="0" r="0" t="0"/>
          <a:stretch/>
        </p:blipFill>
        <p:spPr>
          <a:xfrm>
            <a:off x="121920" y="155008"/>
            <a:ext cx="5191760" cy="1115302"/>
          </a:xfrm>
          <a:prstGeom prst="rect">
            <a:avLst/>
          </a:prstGeom>
          <a:noFill/>
          <a:ln>
            <a:noFill/>
          </a:ln>
        </p:spPr>
      </p:pic>
      <p:pic>
        <p:nvPicPr>
          <p:cNvPr id="26" name="Google Shape;26;p19"/>
          <p:cNvPicPr preferRelativeResize="0"/>
          <p:nvPr/>
        </p:nvPicPr>
        <p:blipFill rotWithShape="1">
          <a:blip r:embed="rId3">
            <a:alphaModFix/>
          </a:blip>
          <a:srcRect b="0" l="0" r="0" t="0"/>
          <a:stretch/>
        </p:blipFill>
        <p:spPr>
          <a:xfrm>
            <a:off x="827891" y="1350812"/>
            <a:ext cx="3746500" cy="3746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7" name="Shape 27"/>
        <p:cNvGrpSpPr/>
        <p:nvPr/>
      </p:nvGrpSpPr>
      <p:grpSpPr>
        <a:xfrm>
          <a:off x="0" y="0"/>
          <a:ext cx="0" cy="0"/>
          <a:chOff x="0" y="0"/>
          <a:chExt cx="0" cy="0"/>
        </a:xfrm>
      </p:grpSpPr>
      <p:sp>
        <p:nvSpPr>
          <p:cNvPr id="28" name="Google Shape;28;p20"/>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800">
                <a:solidFill>
                  <a:schemeClr val="dk1"/>
                </a:solidFill>
                <a:latin typeface="Arial"/>
                <a:ea typeface="Arial"/>
                <a:cs typeface="Arial"/>
                <a:sym typeface="Arial"/>
              </a:defRPr>
            </a:lvl1pPr>
            <a:lvl2pPr indent="0" lvl="1" marL="0" algn="r">
              <a:spcBef>
                <a:spcPts val="0"/>
              </a:spcBef>
              <a:buNone/>
              <a:defRPr sz="800">
                <a:solidFill>
                  <a:schemeClr val="dk1"/>
                </a:solidFill>
                <a:latin typeface="Arial"/>
                <a:ea typeface="Arial"/>
                <a:cs typeface="Arial"/>
                <a:sym typeface="Arial"/>
              </a:defRPr>
            </a:lvl2pPr>
            <a:lvl3pPr indent="0" lvl="2" marL="0" algn="r">
              <a:spcBef>
                <a:spcPts val="0"/>
              </a:spcBef>
              <a:buNone/>
              <a:defRPr sz="800">
                <a:solidFill>
                  <a:schemeClr val="dk1"/>
                </a:solidFill>
                <a:latin typeface="Arial"/>
                <a:ea typeface="Arial"/>
                <a:cs typeface="Arial"/>
                <a:sym typeface="Arial"/>
              </a:defRPr>
            </a:lvl3pPr>
            <a:lvl4pPr indent="0" lvl="3" marL="0" algn="r">
              <a:spcBef>
                <a:spcPts val="0"/>
              </a:spcBef>
              <a:buNone/>
              <a:defRPr sz="800">
                <a:solidFill>
                  <a:schemeClr val="dk1"/>
                </a:solidFill>
                <a:latin typeface="Arial"/>
                <a:ea typeface="Arial"/>
                <a:cs typeface="Arial"/>
                <a:sym typeface="Arial"/>
              </a:defRPr>
            </a:lvl4pPr>
            <a:lvl5pPr indent="0" lvl="4" marL="0" algn="r">
              <a:spcBef>
                <a:spcPts val="0"/>
              </a:spcBef>
              <a:buNone/>
              <a:defRPr sz="800">
                <a:solidFill>
                  <a:schemeClr val="dk1"/>
                </a:solidFill>
                <a:latin typeface="Arial"/>
                <a:ea typeface="Arial"/>
                <a:cs typeface="Arial"/>
                <a:sym typeface="Arial"/>
              </a:defRPr>
            </a:lvl5pPr>
            <a:lvl6pPr indent="0" lvl="5" marL="0" algn="r">
              <a:spcBef>
                <a:spcPts val="0"/>
              </a:spcBef>
              <a:buNone/>
              <a:defRPr sz="800">
                <a:solidFill>
                  <a:schemeClr val="dk1"/>
                </a:solidFill>
                <a:latin typeface="Arial"/>
                <a:ea typeface="Arial"/>
                <a:cs typeface="Arial"/>
                <a:sym typeface="Arial"/>
              </a:defRPr>
            </a:lvl6pPr>
            <a:lvl7pPr indent="0" lvl="6" marL="0" algn="r">
              <a:spcBef>
                <a:spcPts val="0"/>
              </a:spcBef>
              <a:buNone/>
              <a:defRPr sz="800">
                <a:solidFill>
                  <a:schemeClr val="dk1"/>
                </a:solidFill>
                <a:latin typeface="Arial"/>
                <a:ea typeface="Arial"/>
                <a:cs typeface="Arial"/>
                <a:sym typeface="Arial"/>
              </a:defRPr>
            </a:lvl7pPr>
            <a:lvl8pPr indent="0" lvl="7" marL="0" algn="r">
              <a:spcBef>
                <a:spcPts val="0"/>
              </a:spcBef>
              <a:buNone/>
              <a:defRPr sz="800">
                <a:solidFill>
                  <a:schemeClr val="dk1"/>
                </a:solidFill>
                <a:latin typeface="Arial"/>
                <a:ea typeface="Arial"/>
                <a:cs typeface="Arial"/>
                <a:sym typeface="Arial"/>
              </a:defRPr>
            </a:lvl8pPr>
            <a:lvl9pPr indent="0" lvl="8" mar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20"/>
          <p:cNvSpPr txBox="1"/>
          <p:nvPr>
            <p:ph type="title"/>
          </p:nvPr>
        </p:nvSpPr>
        <p:spPr>
          <a:xfrm>
            <a:off x="1056444" y="0"/>
            <a:ext cx="9382282" cy="921834"/>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20"/>
          <p:cNvSpPr txBox="1"/>
          <p:nvPr>
            <p:ph idx="1" type="body"/>
          </p:nvPr>
        </p:nvSpPr>
        <p:spPr>
          <a:xfrm>
            <a:off x="838199" y="1241502"/>
            <a:ext cx="10515601"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05-04668 NASA-logo" id="31" name="Google Shape;31;p20"/>
          <p:cNvPicPr preferRelativeResize="0"/>
          <p:nvPr/>
        </p:nvPicPr>
        <p:blipFill rotWithShape="1">
          <a:blip r:embed="rId2">
            <a:alphaModFix/>
          </a:blip>
          <a:srcRect b="0" l="0" r="0" t="0"/>
          <a:stretch/>
        </p:blipFill>
        <p:spPr>
          <a:xfrm>
            <a:off x="146476" y="116987"/>
            <a:ext cx="785675" cy="6726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2" name="Shape 32"/>
        <p:cNvGrpSpPr/>
        <p:nvPr/>
      </p:nvGrpSpPr>
      <p:grpSpPr>
        <a:xfrm>
          <a:off x="0" y="0"/>
          <a:ext cx="0" cy="0"/>
          <a:chOff x="0" y="0"/>
          <a:chExt cx="0" cy="0"/>
        </a:xfrm>
      </p:grpSpPr>
      <p:sp>
        <p:nvSpPr>
          <p:cNvPr id="33" name="Google Shape;33;p21"/>
          <p:cNvSpPr txBox="1"/>
          <p:nvPr>
            <p:ph type="title"/>
          </p:nvPr>
        </p:nvSpPr>
        <p:spPr>
          <a:xfrm>
            <a:off x="1003177" y="221942"/>
            <a:ext cx="9459483" cy="69245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Google Shape;34;p21"/>
          <p:cNvSpPr txBox="1"/>
          <p:nvPr>
            <p:ph idx="11" type="ftr"/>
          </p:nvPr>
        </p:nvSpPr>
        <p:spPr>
          <a:xfrm>
            <a:off x="2144110" y="6631619"/>
            <a:ext cx="7914290" cy="2230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1"/>
          <p:cNvSpPr txBox="1"/>
          <p:nvPr>
            <p:ph idx="12" type="sldNum"/>
          </p:nvPr>
        </p:nvSpPr>
        <p:spPr>
          <a:xfrm>
            <a:off x="10809890" y="6631619"/>
            <a:ext cx="1305910" cy="2230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800">
                <a:solidFill>
                  <a:schemeClr val="dk1"/>
                </a:solidFill>
                <a:latin typeface="Arial"/>
                <a:ea typeface="Arial"/>
                <a:cs typeface="Arial"/>
                <a:sym typeface="Arial"/>
              </a:defRPr>
            </a:lvl1pPr>
            <a:lvl2pPr indent="0" lvl="1" marL="0" algn="r">
              <a:spcBef>
                <a:spcPts val="0"/>
              </a:spcBef>
              <a:buNone/>
              <a:defRPr sz="800">
                <a:solidFill>
                  <a:schemeClr val="dk1"/>
                </a:solidFill>
                <a:latin typeface="Arial"/>
                <a:ea typeface="Arial"/>
                <a:cs typeface="Arial"/>
                <a:sym typeface="Arial"/>
              </a:defRPr>
            </a:lvl2pPr>
            <a:lvl3pPr indent="0" lvl="2" marL="0" algn="r">
              <a:spcBef>
                <a:spcPts val="0"/>
              </a:spcBef>
              <a:buNone/>
              <a:defRPr sz="800">
                <a:solidFill>
                  <a:schemeClr val="dk1"/>
                </a:solidFill>
                <a:latin typeface="Arial"/>
                <a:ea typeface="Arial"/>
                <a:cs typeface="Arial"/>
                <a:sym typeface="Arial"/>
              </a:defRPr>
            </a:lvl3pPr>
            <a:lvl4pPr indent="0" lvl="3" marL="0" algn="r">
              <a:spcBef>
                <a:spcPts val="0"/>
              </a:spcBef>
              <a:buNone/>
              <a:defRPr sz="800">
                <a:solidFill>
                  <a:schemeClr val="dk1"/>
                </a:solidFill>
                <a:latin typeface="Arial"/>
                <a:ea typeface="Arial"/>
                <a:cs typeface="Arial"/>
                <a:sym typeface="Arial"/>
              </a:defRPr>
            </a:lvl4pPr>
            <a:lvl5pPr indent="0" lvl="4" marL="0" algn="r">
              <a:spcBef>
                <a:spcPts val="0"/>
              </a:spcBef>
              <a:buNone/>
              <a:defRPr sz="800">
                <a:solidFill>
                  <a:schemeClr val="dk1"/>
                </a:solidFill>
                <a:latin typeface="Arial"/>
                <a:ea typeface="Arial"/>
                <a:cs typeface="Arial"/>
                <a:sym typeface="Arial"/>
              </a:defRPr>
            </a:lvl5pPr>
            <a:lvl6pPr indent="0" lvl="5" marL="0" algn="r">
              <a:spcBef>
                <a:spcPts val="0"/>
              </a:spcBef>
              <a:buNone/>
              <a:defRPr sz="800">
                <a:solidFill>
                  <a:schemeClr val="dk1"/>
                </a:solidFill>
                <a:latin typeface="Arial"/>
                <a:ea typeface="Arial"/>
                <a:cs typeface="Arial"/>
                <a:sym typeface="Arial"/>
              </a:defRPr>
            </a:lvl6pPr>
            <a:lvl7pPr indent="0" lvl="6" marL="0" algn="r">
              <a:spcBef>
                <a:spcPts val="0"/>
              </a:spcBef>
              <a:buNone/>
              <a:defRPr sz="800">
                <a:solidFill>
                  <a:schemeClr val="dk1"/>
                </a:solidFill>
                <a:latin typeface="Arial"/>
                <a:ea typeface="Arial"/>
                <a:cs typeface="Arial"/>
                <a:sym typeface="Arial"/>
              </a:defRPr>
            </a:lvl7pPr>
            <a:lvl8pPr indent="0" lvl="7" marL="0" algn="r">
              <a:spcBef>
                <a:spcPts val="0"/>
              </a:spcBef>
              <a:buNone/>
              <a:defRPr sz="800">
                <a:solidFill>
                  <a:schemeClr val="dk1"/>
                </a:solidFill>
                <a:latin typeface="Arial"/>
                <a:ea typeface="Arial"/>
                <a:cs typeface="Arial"/>
                <a:sym typeface="Arial"/>
              </a:defRPr>
            </a:lvl8pPr>
            <a:lvl9pPr indent="0" lvl="8" mar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05-04668 NASA-logo" id="36" name="Google Shape;36;p21"/>
          <p:cNvPicPr preferRelativeResize="0"/>
          <p:nvPr/>
        </p:nvPicPr>
        <p:blipFill rotWithShape="1">
          <a:blip r:embed="rId2">
            <a:alphaModFix/>
          </a:blip>
          <a:srcRect b="0" l="0" r="0" t="0"/>
          <a:stretch/>
        </p:blipFill>
        <p:spPr>
          <a:xfrm>
            <a:off x="195310" y="143621"/>
            <a:ext cx="735042" cy="629289"/>
          </a:xfrm>
          <a:prstGeom prst="rect">
            <a:avLst/>
          </a:prstGeom>
          <a:noFill/>
          <a:ln>
            <a:noFill/>
          </a:ln>
        </p:spPr>
      </p:pic>
      <p:sp>
        <p:nvSpPr>
          <p:cNvPr id="37" name="Google Shape;37;p21"/>
          <p:cNvSpPr txBox="1"/>
          <p:nvPr/>
        </p:nvSpPr>
        <p:spPr>
          <a:xfrm>
            <a:off x="155643" y="6600969"/>
            <a:ext cx="187743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11/8/2022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22"/>
          <p:cNvSpPr txBox="1"/>
          <p:nvPr>
            <p:ph type="title"/>
          </p:nvPr>
        </p:nvSpPr>
        <p:spPr>
          <a:xfrm>
            <a:off x="122798" y="0"/>
            <a:ext cx="9744827" cy="86177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0" name="Google Shape;40;p22"/>
          <p:cNvSpPr txBox="1"/>
          <p:nvPr>
            <p:ph idx="1" type="body"/>
          </p:nvPr>
        </p:nvSpPr>
        <p:spPr>
          <a:xfrm>
            <a:off x="838200" y="1241502"/>
            <a:ext cx="10515600"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2"/>
          <p:cNvSpPr txBox="1"/>
          <p:nvPr>
            <p:ph idx="10" type="dt"/>
          </p:nvPr>
        </p:nvSpPr>
        <p:spPr>
          <a:xfrm>
            <a:off x="21072" y="6534390"/>
            <a:ext cx="1678021" cy="31354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i="0" sz="14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 name="Google Shape;42;p22"/>
          <p:cNvSpPr txBox="1"/>
          <p:nvPr>
            <p:ph idx="11" type="ftr"/>
          </p:nvPr>
        </p:nvSpPr>
        <p:spPr>
          <a:xfrm>
            <a:off x="1699094" y="6534390"/>
            <a:ext cx="8788489" cy="3135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i="0"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2"/>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title">
  <p:cSld name="TITLE">
    <p:spTree>
      <p:nvGrpSpPr>
        <p:cNvPr id="44" name="Shape 44"/>
        <p:cNvGrpSpPr/>
        <p:nvPr/>
      </p:nvGrpSpPr>
      <p:grpSpPr>
        <a:xfrm>
          <a:off x="0" y="0"/>
          <a:ext cx="0" cy="0"/>
          <a:chOff x="0" y="0"/>
          <a:chExt cx="0" cy="0"/>
        </a:xfrm>
      </p:grpSpPr>
      <p:sp>
        <p:nvSpPr>
          <p:cNvPr id="45" name="Google Shape;45;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6" name="Google Shape;46;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 name="Google Shape;47;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8" name="Google Shape;48;p23"/>
          <p:cNvSpPr txBox="1"/>
          <p:nvPr>
            <p:ph idx="11" type="ftr"/>
          </p:nvPr>
        </p:nvSpPr>
        <p:spPr>
          <a:xfrm>
            <a:off x="2144110" y="6613859"/>
            <a:ext cx="7914290" cy="240781"/>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3"/>
          <p:cNvSpPr txBox="1"/>
          <p:nvPr>
            <p:ph idx="12" type="sldNum"/>
          </p:nvPr>
        </p:nvSpPr>
        <p:spPr>
          <a:xfrm>
            <a:off x="10047890" y="6613859"/>
            <a:ext cx="1305910" cy="24966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 name="Shape 50"/>
        <p:cNvGrpSpPr/>
        <p:nvPr/>
      </p:nvGrpSpPr>
      <p:grpSpPr>
        <a:xfrm>
          <a:off x="0" y="0"/>
          <a:ext cx="0" cy="0"/>
          <a:chOff x="0" y="0"/>
          <a:chExt cx="0" cy="0"/>
        </a:xfrm>
      </p:grpSpPr>
      <p:sp>
        <p:nvSpPr>
          <p:cNvPr id="51" name="Google Shape;51;p24"/>
          <p:cNvSpPr/>
          <p:nvPr/>
        </p:nvSpPr>
        <p:spPr>
          <a:xfrm>
            <a:off x="0" y="11129"/>
            <a:ext cx="5402283" cy="6846871"/>
          </a:xfrm>
          <a:prstGeom prst="rect">
            <a:avLst/>
          </a:prstGeom>
          <a:gradFill>
            <a:gsLst>
              <a:gs pos="0">
                <a:srgbClr val="ECEAEA"/>
              </a:gs>
              <a:gs pos="99000">
                <a:schemeClr val="dk1"/>
              </a:gs>
              <a:gs pos="100000">
                <a:schemeClr val="dk1"/>
              </a:gs>
            </a:gsLst>
            <a:path path="circle">
              <a:fillToRect b="50%" l="50%" r="50%" t="50%"/>
            </a:path>
            <a:tileRect/>
          </a:gra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2" name="Google Shape;52;p24"/>
          <p:cNvPicPr preferRelativeResize="0"/>
          <p:nvPr/>
        </p:nvPicPr>
        <p:blipFill rotWithShape="1">
          <a:blip r:embed="rId2">
            <a:alphaModFix/>
          </a:blip>
          <a:srcRect b="0" l="0" r="0" t="0"/>
          <a:stretch/>
        </p:blipFill>
        <p:spPr>
          <a:xfrm>
            <a:off x="864507" y="412129"/>
            <a:ext cx="3746500" cy="3746500"/>
          </a:xfrm>
          <a:prstGeom prst="rect">
            <a:avLst/>
          </a:prstGeom>
          <a:noFill/>
          <a:ln>
            <a:noFill/>
          </a:ln>
        </p:spPr>
      </p:pic>
      <p:sp>
        <p:nvSpPr>
          <p:cNvPr id="53" name="Google Shape;53;p24"/>
          <p:cNvSpPr txBox="1"/>
          <p:nvPr>
            <p:ph idx="1" type="body"/>
          </p:nvPr>
        </p:nvSpPr>
        <p:spPr>
          <a:xfrm>
            <a:off x="6096001" y="5555774"/>
            <a:ext cx="5511800" cy="51650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800"/>
              <a:buFont typeface="Arial"/>
              <a:buNone/>
              <a:defRPr b="1" sz="1800"/>
            </a:lvl1pPr>
            <a:lvl2pPr indent="-228600" lvl="1" marL="914400" algn="l">
              <a:lnSpc>
                <a:spcPct val="90000"/>
              </a:lnSpc>
              <a:spcBef>
                <a:spcPts val="500"/>
              </a:spcBef>
              <a:spcAft>
                <a:spcPts val="0"/>
              </a:spcAft>
              <a:buClr>
                <a:schemeClr val="dk1"/>
              </a:buClr>
              <a:buSzPts val="1800"/>
              <a:buFont typeface="Arial"/>
              <a:buNone/>
              <a:defRPr b="1" sz="1800"/>
            </a:lvl2pPr>
            <a:lvl3pPr indent="-228600" lvl="2" marL="1371600" algn="l">
              <a:lnSpc>
                <a:spcPct val="90000"/>
              </a:lnSpc>
              <a:spcBef>
                <a:spcPts val="500"/>
              </a:spcBef>
              <a:spcAft>
                <a:spcPts val="0"/>
              </a:spcAft>
              <a:buClr>
                <a:schemeClr val="dk1"/>
              </a:buClr>
              <a:buSzPts val="1800"/>
              <a:buFont typeface="Arial"/>
              <a:buNone/>
              <a:defRPr b="1" sz="1800"/>
            </a:lvl3pPr>
            <a:lvl4pPr indent="-228600" lvl="3" marL="1828800" algn="l">
              <a:lnSpc>
                <a:spcPct val="90000"/>
              </a:lnSpc>
              <a:spcBef>
                <a:spcPts val="500"/>
              </a:spcBef>
              <a:spcAft>
                <a:spcPts val="0"/>
              </a:spcAft>
              <a:buClr>
                <a:schemeClr val="dk1"/>
              </a:buClr>
              <a:buSzPts val="1800"/>
              <a:buFont typeface="Arial"/>
              <a:buNone/>
              <a:defRPr b="1" sz="1800"/>
            </a:lvl4pPr>
            <a:lvl5pPr indent="-228600" lvl="4" marL="2286000" algn="l">
              <a:lnSpc>
                <a:spcPct val="90000"/>
              </a:lnSpc>
              <a:spcBef>
                <a:spcPts val="500"/>
              </a:spcBef>
              <a:spcAft>
                <a:spcPts val="0"/>
              </a:spcAft>
              <a:buClr>
                <a:schemeClr val="dk1"/>
              </a:buClr>
              <a:buSzPts val="1800"/>
              <a:buFont typeface="Arial"/>
              <a:buNone/>
              <a:defRPr b="1" sz="1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4"/>
          <p:cNvSpPr txBox="1"/>
          <p:nvPr>
            <p:ph idx="2" type="body"/>
          </p:nvPr>
        </p:nvSpPr>
        <p:spPr>
          <a:xfrm>
            <a:off x="6096001" y="4162062"/>
            <a:ext cx="5511800" cy="892671"/>
          </a:xfrm>
          <a:prstGeom prst="rect">
            <a:avLst/>
          </a:prstGeom>
          <a:noFill/>
          <a:ln>
            <a:noFill/>
          </a:ln>
        </p:spPr>
        <p:txBody>
          <a:bodyPr anchorCtr="0" anchor="t" bIns="0" lIns="91425" spcFirstLastPara="1" rIns="0" wrap="square" tIns="0">
            <a:noAutofit/>
          </a:bodyPr>
          <a:lstStyle>
            <a:lvl1pPr indent="-228600" lvl="0" marL="457200" marR="0" algn="l">
              <a:lnSpc>
                <a:spcPct val="100000"/>
              </a:lnSpc>
              <a:spcBef>
                <a:spcPts val="0"/>
              </a:spcBef>
              <a:spcAft>
                <a:spcPts val="0"/>
              </a:spcAft>
              <a:buClr>
                <a:schemeClr val="dk1"/>
              </a:buClr>
              <a:buSzPts val="1200"/>
              <a:buFont typeface="Arial"/>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4"/>
          <p:cNvSpPr txBox="1"/>
          <p:nvPr>
            <p:ph idx="3" type="subTitle"/>
          </p:nvPr>
        </p:nvSpPr>
        <p:spPr>
          <a:xfrm>
            <a:off x="6095999" y="2601118"/>
            <a:ext cx="5511801" cy="1245887"/>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000"/>
              <a:buNone/>
              <a:defRPr b="1"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24"/>
          <p:cNvSpPr txBox="1"/>
          <p:nvPr>
            <p:ph type="title"/>
          </p:nvPr>
        </p:nvSpPr>
        <p:spPr>
          <a:xfrm>
            <a:off x="6096001" y="1198645"/>
            <a:ext cx="5511800" cy="140247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773380"/>
              </a:buClr>
              <a:buSzPts val="3600"/>
              <a:buFont typeface="Arial"/>
              <a:buNone/>
              <a:defRPr b="1" i="0" sz="36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7" name="Google Shape;57;p24"/>
          <p:cNvPicPr preferRelativeResize="0"/>
          <p:nvPr/>
        </p:nvPicPr>
        <p:blipFill rotWithShape="1">
          <a:blip r:embed="rId3">
            <a:alphaModFix/>
          </a:blip>
          <a:srcRect b="0" l="0" r="0" t="0"/>
          <a:stretch/>
        </p:blipFill>
        <p:spPr>
          <a:xfrm>
            <a:off x="10913845" y="99427"/>
            <a:ext cx="1070876" cy="665371"/>
          </a:xfrm>
          <a:prstGeom prst="rect">
            <a:avLst/>
          </a:prstGeom>
          <a:noFill/>
          <a:ln>
            <a:noFill/>
          </a:ln>
        </p:spPr>
      </p:pic>
      <p:pic>
        <p:nvPicPr>
          <p:cNvPr id="58" name="Google Shape;58;p24"/>
          <p:cNvPicPr preferRelativeResize="0"/>
          <p:nvPr/>
        </p:nvPicPr>
        <p:blipFill rotWithShape="1">
          <a:blip r:embed="rId4">
            <a:alphaModFix/>
          </a:blip>
          <a:srcRect b="0" l="0" r="0" t="0"/>
          <a:stretch/>
        </p:blipFill>
        <p:spPr>
          <a:xfrm>
            <a:off x="10121031" y="154819"/>
            <a:ext cx="736667" cy="609979"/>
          </a:xfrm>
          <a:prstGeom prst="rect">
            <a:avLst/>
          </a:prstGeom>
          <a:noFill/>
          <a:ln>
            <a:noFill/>
          </a:ln>
        </p:spPr>
      </p:pic>
      <p:sp>
        <p:nvSpPr>
          <p:cNvPr id="59" name="Google Shape;59;p24"/>
          <p:cNvSpPr txBox="1"/>
          <p:nvPr/>
        </p:nvSpPr>
        <p:spPr>
          <a:xfrm>
            <a:off x="5425441" y="6629153"/>
            <a:ext cx="6760818"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900">
                <a:solidFill>
                  <a:srgbClr val="548135"/>
                </a:solidFill>
                <a:latin typeface="Arial"/>
                <a:ea typeface="Arial"/>
                <a:cs typeface="Arial"/>
                <a:sym typeface="Arial"/>
              </a:rPr>
              <a:t>NASA/Goddard Space Flight Center</a:t>
            </a:r>
            <a:endParaRPr/>
          </a:p>
        </p:txBody>
      </p:sp>
      <p:sp>
        <p:nvSpPr>
          <p:cNvPr id="60" name="Google Shape;60;p24"/>
          <p:cNvSpPr/>
          <p:nvPr/>
        </p:nvSpPr>
        <p:spPr>
          <a:xfrm>
            <a:off x="0" y="0"/>
            <a:ext cx="12186260" cy="6848856"/>
          </a:xfrm>
          <a:prstGeom prst="rect">
            <a:avLst/>
          </a:prstGeom>
          <a:noFill/>
          <a:ln cap="flat" cmpd="sng" w="31750">
            <a:solidFill>
              <a:srgbClr val="77338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 name="Google Shape;61;p24"/>
          <p:cNvSpPr txBox="1"/>
          <p:nvPr/>
        </p:nvSpPr>
        <p:spPr>
          <a:xfrm>
            <a:off x="5448769" y="69575"/>
            <a:ext cx="166977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Arial"/>
                <a:ea typeface="Arial"/>
                <a:cs typeface="Arial"/>
                <a:sym typeface="Arial"/>
              </a:rPr>
              <a:t>CUI//SP-EXPT</a:t>
            </a:r>
            <a:endParaRPr/>
          </a:p>
        </p:txBody>
      </p:sp>
      <p:sp>
        <p:nvSpPr>
          <p:cNvPr id="62" name="Google Shape;62;p24"/>
          <p:cNvSpPr txBox="1"/>
          <p:nvPr/>
        </p:nvSpPr>
        <p:spPr>
          <a:xfrm>
            <a:off x="1377030" y="5440358"/>
            <a:ext cx="2659702"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900">
                <a:solidFill>
                  <a:srgbClr val="F5C379"/>
                </a:solidFill>
                <a:latin typeface="Arial"/>
                <a:ea typeface="Arial"/>
                <a:cs typeface="Arial"/>
                <a:sym typeface="Arial"/>
              </a:rPr>
              <a:t>Pre-decisional – Not For Release Outside NASA</a:t>
            </a:r>
            <a:endParaRPr/>
          </a:p>
        </p:txBody>
      </p:sp>
      <p:sp>
        <p:nvSpPr>
          <p:cNvPr id="63" name="Google Shape;63;p24"/>
          <p:cNvSpPr txBox="1"/>
          <p:nvPr/>
        </p:nvSpPr>
        <p:spPr>
          <a:xfrm>
            <a:off x="651158" y="5683568"/>
            <a:ext cx="4111446" cy="1077218"/>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
                <a:solidFill>
                  <a:schemeClr val="lt1"/>
                </a:solidFill>
                <a:latin typeface="Arial"/>
                <a:ea typeface="Arial"/>
                <a:cs typeface="Arial"/>
                <a:sym typeface="Arial"/>
              </a:rPr>
              <a:t>WARNING: </a:t>
            </a:r>
            <a:r>
              <a:rPr lang="en-US" sz="800">
                <a:solidFill>
                  <a:schemeClr val="lt1"/>
                </a:solidFill>
                <a:latin typeface="Arial"/>
                <a:ea typeface="Arial"/>
                <a:cs typeface="Arial"/>
                <a:sym typeface="Arial"/>
              </a:rPr>
              <a:t>This document is CONTROLLED UNCLASSIFIED INFORMATION (CUI). It contains information that may be exempt from public release under the Freedom of Information Act (5 U.S.C. 552) or other applicable laws or restricted from disclosure. It is to be controlled, stored, handled, transmitted, distributed, and disposed of in accordance with federal policy relating to CUI and is not to be released to the public or other personnel who do not have a valid “need-to-know” (32 CFR 2002).</a:t>
            </a:r>
            <a:endParaRPr/>
          </a:p>
          <a:p>
            <a:pPr indent="0" lvl="0" marL="0" marR="0" rtl="0" algn="ctr">
              <a:spcBef>
                <a:spcPts val="0"/>
              </a:spcBef>
              <a:spcAft>
                <a:spcPts val="0"/>
              </a:spcAft>
              <a:buNone/>
            </a:pPr>
            <a:r>
              <a:t/>
            </a:r>
            <a:endParaRPr b="1" sz="800">
              <a:solidFill>
                <a:schemeClr val="lt1"/>
              </a:solidFill>
              <a:latin typeface="Arial"/>
              <a:ea typeface="Arial"/>
              <a:cs typeface="Arial"/>
              <a:sym typeface="Arial"/>
            </a:endParaRPr>
          </a:p>
          <a:p>
            <a:pPr indent="0" lvl="0" marL="0" marR="0" rtl="0" algn="ctr">
              <a:spcBef>
                <a:spcPts val="0"/>
              </a:spcBef>
              <a:spcAft>
                <a:spcPts val="0"/>
              </a:spcAft>
              <a:buNone/>
            </a:pPr>
            <a:r>
              <a:rPr b="1" lang="en-US" sz="800">
                <a:solidFill>
                  <a:schemeClr val="lt1"/>
                </a:solidFill>
                <a:latin typeface="Arial"/>
                <a:ea typeface="Arial"/>
                <a:cs typeface="Arial"/>
                <a:sym typeface="Arial"/>
              </a:rPr>
              <a:t>Controlled By: </a:t>
            </a:r>
            <a:r>
              <a:rPr lang="en-US" sz="800">
                <a:solidFill>
                  <a:schemeClr val="lt1"/>
                </a:solidFill>
                <a:latin typeface="Arial"/>
                <a:ea typeface="Arial"/>
                <a:cs typeface="Arial"/>
                <a:sym typeface="Arial"/>
              </a:rPr>
              <a:t>Lillian Reichenthal, XRISM Project, NASA GSFC</a:t>
            </a:r>
            <a:endParaRPr/>
          </a:p>
        </p:txBody>
      </p:sp>
      <p:sp>
        <p:nvSpPr>
          <p:cNvPr id="64" name="Google Shape;64;p24"/>
          <p:cNvSpPr/>
          <p:nvPr/>
        </p:nvSpPr>
        <p:spPr>
          <a:xfrm>
            <a:off x="451757" y="4341235"/>
            <a:ext cx="45720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Directed Mission of Opportunity</a:t>
            </a:r>
            <a:endParaRPr/>
          </a:p>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JAXA Launch Readiness Date:  Target May 2023</a:t>
            </a:r>
            <a:endParaRPr/>
          </a:p>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Category 3, Class C</a:t>
            </a:r>
            <a:endParaRPr/>
          </a:p>
          <a:p>
            <a:pPr indent="0" lvl="0" marL="0" marR="0" rtl="0" algn="ctr">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Phase 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5" name="Shape 65"/>
        <p:cNvGrpSpPr/>
        <p:nvPr/>
      </p:nvGrpSpPr>
      <p:grpSpPr>
        <a:xfrm>
          <a:off x="0" y="0"/>
          <a:ext cx="0" cy="0"/>
          <a:chOff x="0" y="0"/>
          <a:chExt cx="0" cy="0"/>
        </a:xfrm>
      </p:grpSpPr>
      <p:sp>
        <p:nvSpPr>
          <p:cNvPr id="66" name="Google Shape;66;p25"/>
          <p:cNvSpPr txBox="1"/>
          <p:nvPr>
            <p:ph type="ctrTitle"/>
          </p:nvPr>
        </p:nvSpPr>
        <p:spPr>
          <a:xfrm>
            <a:off x="914400" y="1241501"/>
            <a:ext cx="10363200" cy="2268461"/>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773380"/>
              </a:buClr>
              <a:buSzPts val="6000"/>
              <a:buFont typeface="Arial"/>
              <a:buNone/>
              <a:defRPr b="1" i="0" sz="60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8" name="Google Shape;68;p25"/>
          <p:cNvSpPr txBox="1"/>
          <p:nvPr/>
        </p:nvSpPr>
        <p:spPr>
          <a:xfrm>
            <a:off x="11330353" y="435219"/>
            <a:ext cx="0" cy="0"/>
          </a:xfrm>
          <a:prstGeom prst="rect">
            <a:avLst/>
          </a:prstGeom>
          <a:noFill/>
          <a:ln>
            <a:noFill/>
          </a:ln>
        </p:spPr>
        <p:txBody>
          <a:bodyPr anchorCtr="0" anchor="t" bIns="45700" lIns="91425" spcFirstLastPara="1" rIns="91425" wrap="square" tIns="45700">
            <a:normAutofit fontScale="25000" lnSpcReduction="20000"/>
          </a:bodyPr>
          <a:lstStyle/>
          <a:p>
            <a:pPr indent="0" lvl="0" marL="0" marR="0" rtl="0" algn="l">
              <a:spcBef>
                <a:spcPts val="0"/>
              </a:spcBef>
              <a:spcAft>
                <a:spcPts val="0"/>
              </a:spcAft>
              <a:buNone/>
            </a:pPr>
            <a:r>
              <a:t/>
            </a:r>
            <a:endParaRPr b="1" sz="1800">
              <a:solidFill>
                <a:schemeClr val="dk1"/>
              </a:solidFill>
              <a:latin typeface="Arial"/>
              <a:ea typeface="Arial"/>
              <a:cs typeface="Arial"/>
              <a:sym typeface="Arial"/>
            </a:endParaRPr>
          </a:p>
        </p:txBody>
      </p:sp>
      <p:sp>
        <p:nvSpPr>
          <p:cNvPr id="69" name="Google Shape;69;p25"/>
          <p:cNvSpPr txBox="1"/>
          <p:nvPr>
            <p:ph idx="11" type="ftr"/>
          </p:nvPr>
        </p:nvSpPr>
        <p:spPr>
          <a:xfrm>
            <a:off x="2144110" y="6676012"/>
            <a:ext cx="7914290" cy="16975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5"/>
          <p:cNvSpPr txBox="1"/>
          <p:nvPr>
            <p:ph idx="12" type="sldNum"/>
          </p:nvPr>
        </p:nvSpPr>
        <p:spPr>
          <a:xfrm>
            <a:off x="10886090" y="6667135"/>
            <a:ext cx="1305910" cy="178632"/>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800">
                <a:solidFill>
                  <a:schemeClr val="dk1"/>
                </a:solidFill>
                <a:latin typeface="Arial"/>
                <a:ea typeface="Arial"/>
                <a:cs typeface="Arial"/>
                <a:sym typeface="Arial"/>
              </a:defRPr>
            </a:lvl1pPr>
            <a:lvl2pPr indent="0" lvl="1" marL="0" algn="r">
              <a:spcBef>
                <a:spcPts val="0"/>
              </a:spcBef>
              <a:buNone/>
              <a:defRPr sz="800">
                <a:solidFill>
                  <a:schemeClr val="dk1"/>
                </a:solidFill>
                <a:latin typeface="Arial"/>
                <a:ea typeface="Arial"/>
                <a:cs typeface="Arial"/>
                <a:sym typeface="Arial"/>
              </a:defRPr>
            </a:lvl2pPr>
            <a:lvl3pPr indent="0" lvl="2" marL="0" algn="r">
              <a:spcBef>
                <a:spcPts val="0"/>
              </a:spcBef>
              <a:buNone/>
              <a:defRPr sz="800">
                <a:solidFill>
                  <a:schemeClr val="dk1"/>
                </a:solidFill>
                <a:latin typeface="Arial"/>
                <a:ea typeface="Arial"/>
                <a:cs typeface="Arial"/>
                <a:sym typeface="Arial"/>
              </a:defRPr>
            </a:lvl3pPr>
            <a:lvl4pPr indent="0" lvl="3" marL="0" algn="r">
              <a:spcBef>
                <a:spcPts val="0"/>
              </a:spcBef>
              <a:buNone/>
              <a:defRPr sz="800">
                <a:solidFill>
                  <a:schemeClr val="dk1"/>
                </a:solidFill>
                <a:latin typeface="Arial"/>
                <a:ea typeface="Arial"/>
                <a:cs typeface="Arial"/>
                <a:sym typeface="Arial"/>
              </a:defRPr>
            </a:lvl4pPr>
            <a:lvl5pPr indent="0" lvl="4" marL="0" algn="r">
              <a:spcBef>
                <a:spcPts val="0"/>
              </a:spcBef>
              <a:buNone/>
              <a:defRPr sz="800">
                <a:solidFill>
                  <a:schemeClr val="dk1"/>
                </a:solidFill>
                <a:latin typeface="Arial"/>
                <a:ea typeface="Arial"/>
                <a:cs typeface="Arial"/>
                <a:sym typeface="Arial"/>
              </a:defRPr>
            </a:lvl5pPr>
            <a:lvl6pPr indent="0" lvl="5" marL="0" algn="r">
              <a:spcBef>
                <a:spcPts val="0"/>
              </a:spcBef>
              <a:buNone/>
              <a:defRPr sz="800">
                <a:solidFill>
                  <a:schemeClr val="dk1"/>
                </a:solidFill>
                <a:latin typeface="Arial"/>
                <a:ea typeface="Arial"/>
                <a:cs typeface="Arial"/>
                <a:sym typeface="Arial"/>
              </a:defRPr>
            </a:lvl6pPr>
            <a:lvl7pPr indent="0" lvl="6" marL="0" algn="r">
              <a:spcBef>
                <a:spcPts val="0"/>
              </a:spcBef>
              <a:buNone/>
              <a:defRPr sz="800">
                <a:solidFill>
                  <a:schemeClr val="dk1"/>
                </a:solidFill>
                <a:latin typeface="Arial"/>
                <a:ea typeface="Arial"/>
                <a:cs typeface="Arial"/>
                <a:sym typeface="Arial"/>
              </a:defRPr>
            </a:lvl7pPr>
            <a:lvl8pPr indent="0" lvl="7" marL="0" algn="r">
              <a:spcBef>
                <a:spcPts val="0"/>
              </a:spcBef>
              <a:buNone/>
              <a:defRPr sz="800">
                <a:solidFill>
                  <a:schemeClr val="dk1"/>
                </a:solidFill>
                <a:latin typeface="Arial"/>
                <a:ea typeface="Arial"/>
                <a:cs typeface="Arial"/>
                <a:sym typeface="Arial"/>
              </a:defRPr>
            </a:lvl8pPr>
            <a:lvl9pPr indent="0" lvl="8" mar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p25"/>
          <p:cNvSpPr txBox="1"/>
          <p:nvPr/>
        </p:nvSpPr>
        <p:spPr>
          <a:xfrm>
            <a:off x="155643" y="6600969"/>
            <a:ext cx="187743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11/8/2022</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2" name="Shape 72"/>
        <p:cNvGrpSpPr/>
        <p:nvPr/>
      </p:nvGrpSpPr>
      <p:grpSpPr>
        <a:xfrm>
          <a:off x="0" y="0"/>
          <a:ext cx="0" cy="0"/>
          <a:chOff x="0" y="0"/>
          <a:chExt cx="0" cy="0"/>
        </a:xfrm>
      </p:grpSpPr>
      <p:sp>
        <p:nvSpPr>
          <p:cNvPr id="73" name="Google Shape;73;p26"/>
          <p:cNvSpPr txBox="1"/>
          <p:nvPr>
            <p:ph idx="1" type="body"/>
          </p:nvPr>
        </p:nvSpPr>
        <p:spPr>
          <a:xfrm>
            <a:off x="838200" y="1241502"/>
            <a:ext cx="5181600"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6"/>
          <p:cNvSpPr txBox="1"/>
          <p:nvPr>
            <p:ph idx="2" type="body"/>
          </p:nvPr>
        </p:nvSpPr>
        <p:spPr>
          <a:xfrm>
            <a:off x="6172200" y="1241502"/>
            <a:ext cx="5181600" cy="49354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o"/>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6"/>
          <p:cNvSpPr txBox="1"/>
          <p:nvPr>
            <p:ph type="title"/>
          </p:nvPr>
        </p:nvSpPr>
        <p:spPr>
          <a:xfrm>
            <a:off x="1047565" y="0"/>
            <a:ext cx="9261687" cy="9144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773380"/>
              </a:buClr>
              <a:buSzPts val="3200"/>
              <a:buFont typeface="Arial"/>
              <a:buNone/>
              <a:defRPr b="1" i="0" sz="3200" u="none" cap="none" strike="noStrike">
                <a:solidFill>
                  <a:srgbClr val="7733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26"/>
          <p:cNvSpPr txBox="1"/>
          <p:nvPr>
            <p:ph idx="11" type="ftr"/>
          </p:nvPr>
        </p:nvSpPr>
        <p:spPr>
          <a:xfrm>
            <a:off x="2144110" y="6649375"/>
            <a:ext cx="7914290" cy="20527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6"/>
          <p:cNvSpPr txBox="1"/>
          <p:nvPr>
            <p:ph idx="12" type="sldNum"/>
          </p:nvPr>
        </p:nvSpPr>
        <p:spPr>
          <a:xfrm>
            <a:off x="10886090" y="6647579"/>
            <a:ext cx="1305910" cy="20527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800">
                <a:solidFill>
                  <a:schemeClr val="dk1"/>
                </a:solidFill>
                <a:latin typeface="Arial"/>
                <a:ea typeface="Arial"/>
                <a:cs typeface="Arial"/>
                <a:sym typeface="Arial"/>
              </a:defRPr>
            </a:lvl1pPr>
            <a:lvl2pPr indent="0" lvl="1" marL="0" algn="r">
              <a:spcBef>
                <a:spcPts val="0"/>
              </a:spcBef>
              <a:buNone/>
              <a:defRPr sz="800">
                <a:solidFill>
                  <a:schemeClr val="dk1"/>
                </a:solidFill>
                <a:latin typeface="Arial"/>
                <a:ea typeface="Arial"/>
                <a:cs typeface="Arial"/>
                <a:sym typeface="Arial"/>
              </a:defRPr>
            </a:lvl2pPr>
            <a:lvl3pPr indent="0" lvl="2" marL="0" algn="r">
              <a:spcBef>
                <a:spcPts val="0"/>
              </a:spcBef>
              <a:buNone/>
              <a:defRPr sz="800">
                <a:solidFill>
                  <a:schemeClr val="dk1"/>
                </a:solidFill>
                <a:latin typeface="Arial"/>
                <a:ea typeface="Arial"/>
                <a:cs typeface="Arial"/>
                <a:sym typeface="Arial"/>
              </a:defRPr>
            </a:lvl3pPr>
            <a:lvl4pPr indent="0" lvl="3" marL="0" algn="r">
              <a:spcBef>
                <a:spcPts val="0"/>
              </a:spcBef>
              <a:buNone/>
              <a:defRPr sz="800">
                <a:solidFill>
                  <a:schemeClr val="dk1"/>
                </a:solidFill>
                <a:latin typeface="Arial"/>
                <a:ea typeface="Arial"/>
                <a:cs typeface="Arial"/>
                <a:sym typeface="Arial"/>
              </a:defRPr>
            </a:lvl4pPr>
            <a:lvl5pPr indent="0" lvl="4" marL="0" algn="r">
              <a:spcBef>
                <a:spcPts val="0"/>
              </a:spcBef>
              <a:buNone/>
              <a:defRPr sz="800">
                <a:solidFill>
                  <a:schemeClr val="dk1"/>
                </a:solidFill>
                <a:latin typeface="Arial"/>
                <a:ea typeface="Arial"/>
                <a:cs typeface="Arial"/>
                <a:sym typeface="Arial"/>
              </a:defRPr>
            </a:lvl5pPr>
            <a:lvl6pPr indent="0" lvl="5" marL="0" algn="r">
              <a:spcBef>
                <a:spcPts val="0"/>
              </a:spcBef>
              <a:buNone/>
              <a:defRPr sz="800">
                <a:solidFill>
                  <a:schemeClr val="dk1"/>
                </a:solidFill>
                <a:latin typeface="Arial"/>
                <a:ea typeface="Arial"/>
                <a:cs typeface="Arial"/>
                <a:sym typeface="Arial"/>
              </a:defRPr>
            </a:lvl6pPr>
            <a:lvl7pPr indent="0" lvl="6" marL="0" algn="r">
              <a:spcBef>
                <a:spcPts val="0"/>
              </a:spcBef>
              <a:buNone/>
              <a:defRPr sz="800">
                <a:solidFill>
                  <a:schemeClr val="dk1"/>
                </a:solidFill>
                <a:latin typeface="Arial"/>
                <a:ea typeface="Arial"/>
                <a:cs typeface="Arial"/>
                <a:sym typeface="Arial"/>
              </a:defRPr>
            </a:lvl7pPr>
            <a:lvl8pPr indent="0" lvl="7" marL="0" algn="r">
              <a:spcBef>
                <a:spcPts val="0"/>
              </a:spcBef>
              <a:buNone/>
              <a:defRPr sz="800">
                <a:solidFill>
                  <a:schemeClr val="dk1"/>
                </a:solidFill>
                <a:latin typeface="Arial"/>
                <a:ea typeface="Arial"/>
                <a:cs typeface="Arial"/>
                <a:sym typeface="Arial"/>
              </a:defRPr>
            </a:lvl8pPr>
            <a:lvl9pPr indent="0" lvl="8" marL="0" algn="r">
              <a:spcBef>
                <a:spcPts val="0"/>
              </a:spcBef>
              <a:buNone/>
              <a:defRPr sz="8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05-04668 NASA-logo" id="78" name="Google Shape;78;p26"/>
          <p:cNvPicPr preferRelativeResize="0"/>
          <p:nvPr/>
        </p:nvPicPr>
        <p:blipFill rotWithShape="1">
          <a:blip r:embed="rId2">
            <a:alphaModFix/>
          </a:blip>
          <a:srcRect b="0" l="0" r="0" t="0"/>
          <a:stretch/>
        </p:blipFill>
        <p:spPr>
          <a:xfrm>
            <a:off x="199772" y="143621"/>
            <a:ext cx="730580" cy="625469"/>
          </a:xfrm>
          <a:prstGeom prst="rect">
            <a:avLst/>
          </a:prstGeom>
          <a:noFill/>
          <a:ln>
            <a:noFill/>
          </a:ln>
        </p:spPr>
      </p:pic>
      <p:sp>
        <p:nvSpPr>
          <p:cNvPr id="79" name="Google Shape;79;p26"/>
          <p:cNvSpPr txBox="1"/>
          <p:nvPr/>
        </p:nvSpPr>
        <p:spPr>
          <a:xfrm>
            <a:off x="155643" y="6600969"/>
            <a:ext cx="187743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11/8/2022</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p:nvPr/>
        </p:nvSpPr>
        <p:spPr>
          <a:xfrm>
            <a:off x="1976144" y="-1"/>
            <a:ext cx="10215857" cy="940037"/>
          </a:xfrm>
          <a:prstGeom prst="rect">
            <a:avLst/>
          </a:prstGeom>
          <a:gradFill>
            <a:gsLst>
              <a:gs pos="0">
                <a:schemeClr val="lt1"/>
              </a:gs>
              <a:gs pos="100000">
                <a:srgbClr val="0C0C0C"/>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 name="Google Shape;11;p18"/>
          <p:cNvSpPr/>
          <p:nvPr/>
        </p:nvSpPr>
        <p:spPr>
          <a:xfrm>
            <a:off x="0" y="913082"/>
            <a:ext cx="12192000" cy="102353"/>
          </a:xfrm>
          <a:prstGeom prst="rect">
            <a:avLst/>
          </a:prstGeom>
          <a:solidFill>
            <a:srgbClr val="3A383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000000"/>
              </a:solidFill>
              <a:latin typeface="Arial"/>
              <a:ea typeface="Arial"/>
              <a:cs typeface="Arial"/>
              <a:sym typeface="Arial"/>
            </a:endParaRPr>
          </a:p>
        </p:txBody>
      </p:sp>
      <p:cxnSp>
        <p:nvCxnSpPr>
          <p:cNvPr id="12" name="Google Shape;12;p18"/>
          <p:cNvCxnSpPr/>
          <p:nvPr/>
        </p:nvCxnSpPr>
        <p:spPr>
          <a:xfrm>
            <a:off x="0" y="956187"/>
            <a:ext cx="12189461" cy="0"/>
          </a:xfrm>
          <a:prstGeom prst="straightConnector1">
            <a:avLst/>
          </a:prstGeom>
          <a:noFill/>
          <a:ln cap="flat" cmpd="sng" w="25400">
            <a:solidFill>
              <a:schemeClr val="lt1"/>
            </a:solidFill>
            <a:prstDash val="solid"/>
            <a:miter lim="800000"/>
            <a:headEnd len="sm" w="sm" type="none"/>
            <a:tailEnd len="sm" w="sm" type="none"/>
          </a:ln>
        </p:spPr>
      </p:cxnSp>
      <p:sp>
        <p:nvSpPr>
          <p:cNvPr id="13" name="Google Shape;13;p18"/>
          <p:cNvSpPr txBox="1"/>
          <p:nvPr>
            <p:ph idx="1" type="body"/>
          </p:nvPr>
        </p:nvSpPr>
        <p:spPr>
          <a:xfrm>
            <a:off x="838200" y="1241502"/>
            <a:ext cx="10515600" cy="493546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TR"/>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Noto Sans Symbols"/>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 name="Google Shape;14;p18"/>
          <p:cNvSpPr txBox="1"/>
          <p:nvPr>
            <p:ph idx="11" type="ftr"/>
          </p:nvPr>
        </p:nvSpPr>
        <p:spPr>
          <a:xfrm>
            <a:off x="2144110" y="6613859"/>
            <a:ext cx="7914290" cy="240781"/>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18"/>
          <p:cNvSpPr txBox="1"/>
          <p:nvPr>
            <p:ph idx="12" type="sldNum"/>
          </p:nvPr>
        </p:nvSpPr>
        <p:spPr>
          <a:xfrm>
            <a:off x="10047890" y="6613859"/>
            <a:ext cx="1305910" cy="24966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chemeClr val="dk1"/>
                </a:solidFill>
                <a:latin typeface="Arial"/>
                <a:ea typeface="Arial"/>
                <a:cs typeface="Arial"/>
                <a:sym typeface="Arial"/>
              </a:defRPr>
            </a:lvl1pPr>
            <a:lvl2pPr indent="0" lvl="1" marL="0" marR="0" rtl="0" algn="r">
              <a:spcBef>
                <a:spcPts val="0"/>
              </a:spcBef>
              <a:buNone/>
              <a:defRPr b="0" i="0" sz="800" u="none" cap="none" strike="noStrike">
                <a:solidFill>
                  <a:schemeClr val="dk1"/>
                </a:solidFill>
                <a:latin typeface="Arial"/>
                <a:ea typeface="Arial"/>
                <a:cs typeface="Arial"/>
                <a:sym typeface="Arial"/>
              </a:defRPr>
            </a:lvl2pPr>
            <a:lvl3pPr indent="0" lvl="2" marL="0" marR="0" rtl="0" algn="r">
              <a:spcBef>
                <a:spcPts val="0"/>
              </a:spcBef>
              <a:buNone/>
              <a:defRPr b="0" i="0" sz="800" u="none" cap="none" strike="noStrike">
                <a:solidFill>
                  <a:schemeClr val="dk1"/>
                </a:solidFill>
                <a:latin typeface="Arial"/>
                <a:ea typeface="Arial"/>
                <a:cs typeface="Arial"/>
                <a:sym typeface="Arial"/>
              </a:defRPr>
            </a:lvl3pPr>
            <a:lvl4pPr indent="0" lvl="3" marL="0" marR="0" rtl="0" algn="r">
              <a:spcBef>
                <a:spcPts val="0"/>
              </a:spcBef>
              <a:buNone/>
              <a:defRPr b="0" i="0" sz="800" u="none" cap="none" strike="noStrike">
                <a:solidFill>
                  <a:schemeClr val="dk1"/>
                </a:solidFill>
                <a:latin typeface="Arial"/>
                <a:ea typeface="Arial"/>
                <a:cs typeface="Arial"/>
                <a:sym typeface="Arial"/>
              </a:defRPr>
            </a:lvl4pPr>
            <a:lvl5pPr indent="0" lvl="4" marL="0" marR="0" rtl="0" algn="r">
              <a:spcBef>
                <a:spcPts val="0"/>
              </a:spcBef>
              <a:buNone/>
              <a:defRPr b="0" i="0" sz="800" u="none" cap="none" strike="noStrike">
                <a:solidFill>
                  <a:schemeClr val="dk1"/>
                </a:solidFill>
                <a:latin typeface="Arial"/>
                <a:ea typeface="Arial"/>
                <a:cs typeface="Arial"/>
                <a:sym typeface="Arial"/>
              </a:defRPr>
            </a:lvl5pPr>
            <a:lvl6pPr indent="0" lvl="5" marL="0" marR="0" rtl="0" algn="r">
              <a:spcBef>
                <a:spcPts val="0"/>
              </a:spcBef>
              <a:buNone/>
              <a:defRPr b="0" i="0" sz="800" u="none" cap="none" strike="noStrike">
                <a:solidFill>
                  <a:schemeClr val="dk1"/>
                </a:solidFill>
                <a:latin typeface="Arial"/>
                <a:ea typeface="Arial"/>
                <a:cs typeface="Arial"/>
                <a:sym typeface="Arial"/>
              </a:defRPr>
            </a:lvl6pPr>
            <a:lvl7pPr indent="0" lvl="6" marL="0" marR="0" rtl="0" algn="r">
              <a:spcBef>
                <a:spcPts val="0"/>
              </a:spcBef>
              <a:buNone/>
              <a:defRPr b="0" i="0" sz="800" u="none" cap="none" strike="noStrike">
                <a:solidFill>
                  <a:schemeClr val="dk1"/>
                </a:solidFill>
                <a:latin typeface="Arial"/>
                <a:ea typeface="Arial"/>
                <a:cs typeface="Arial"/>
                <a:sym typeface="Arial"/>
              </a:defRPr>
            </a:lvl7pPr>
            <a:lvl8pPr indent="0" lvl="7" marL="0" marR="0" rtl="0" algn="r">
              <a:spcBef>
                <a:spcPts val="0"/>
              </a:spcBef>
              <a:buNone/>
              <a:defRPr b="0" i="0" sz="800" u="none" cap="none" strike="noStrike">
                <a:solidFill>
                  <a:schemeClr val="dk1"/>
                </a:solidFill>
                <a:latin typeface="Arial"/>
                <a:ea typeface="Arial"/>
                <a:cs typeface="Arial"/>
                <a:sym typeface="Arial"/>
              </a:defRPr>
            </a:lvl8pPr>
            <a:lvl9pPr indent="0" lvl="8" marL="0" marR="0" rtl="0" algn="r">
              <a:spcBef>
                <a:spcPts val="0"/>
              </a:spcBef>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8"/>
          <p:cNvPicPr preferRelativeResize="0"/>
          <p:nvPr/>
        </p:nvPicPr>
        <p:blipFill rotWithShape="1">
          <a:blip r:embed="rId1">
            <a:alphaModFix/>
          </a:blip>
          <a:srcRect b="0" l="0" r="0" t="0"/>
          <a:stretch/>
        </p:blipFill>
        <p:spPr>
          <a:xfrm>
            <a:off x="10566987" y="152400"/>
            <a:ext cx="1453584" cy="667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96">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jpg"/><Relationship Id="rId9" Type="http://schemas.openxmlformats.org/officeDocument/2006/relationships/image" Target="../media/image3.png"/><Relationship Id="rId5" Type="http://schemas.openxmlformats.org/officeDocument/2006/relationships/image" Target="../media/image15.jpg"/><Relationship Id="rId6" Type="http://schemas.openxmlformats.org/officeDocument/2006/relationships/image" Target="../media/image31.jpg"/><Relationship Id="rId7" Type="http://schemas.openxmlformats.org/officeDocument/2006/relationships/image" Target="../media/image14.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18.jpg"/><Relationship Id="rId5"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3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0.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
          <p:cNvSpPr txBox="1"/>
          <p:nvPr>
            <p:ph type="title"/>
          </p:nvPr>
        </p:nvSpPr>
        <p:spPr>
          <a:xfrm>
            <a:off x="6225873" y="925378"/>
            <a:ext cx="5492140" cy="21774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73380"/>
              </a:buClr>
              <a:buSzPts val="3600"/>
              <a:buFont typeface="Arial"/>
              <a:buNone/>
            </a:pPr>
            <a:r>
              <a:rPr lang="en-US"/>
              <a:t>The X-Ray Imaging and Spectroscopy Mission</a:t>
            </a:r>
            <a:endParaRPr/>
          </a:p>
        </p:txBody>
      </p:sp>
      <p:sp>
        <p:nvSpPr>
          <p:cNvPr id="86" name="Google Shape;86;p1"/>
          <p:cNvSpPr txBox="1"/>
          <p:nvPr/>
        </p:nvSpPr>
        <p:spPr>
          <a:xfrm>
            <a:off x="6225873" y="2253145"/>
            <a:ext cx="5492140" cy="33547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Arial"/>
                <a:ea typeface="Arial"/>
                <a:cs typeface="Arial"/>
                <a:sym typeface="Arial"/>
              </a:rPr>
              <a:t>Richard Kelley</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NASA Goddard Space Flight Center</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On behalf of 100’s of scientists, engineers, technicians, managers and support staff in the US, Japan, and Europe.</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2nd XRISM Community Workshop</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University of Maryland</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January 17, 2024</a:t>
            </a:r>
            <a:endParaRPr/>
          </a:p>
        </p:txBody>
      </p:sp>
      <p:sp>
        <p:nvSpPr>
          <p:cNvPr id="87" name="Google Shape;87;p1"/>
          <p:cNvSpPr txBox="1"/>
          <p:nvPr/>
        </p:nvSpPr>
        <p:spPr>
          <a:xfrm>
            <a:off x="3664122" y="5787637"/>
            <a:ext cx="1648208"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200">
                <a:solidFill>
                  <a:schemeClr val="lt1"/>
                </a:solidFill>
                <a:latin typeface="Avenir"/>
                <a:ea typeface="Avenir"/>
                <a:cs typeface="Avenir"/>
                <a:sym typeface="Avenir"/>
              </a:rPr>
              <a:t>Chandra image</a:t>
            </a:r>
            <a:endParaRPr/>
          </a:p>
          <a:p>
            <a:pPr indent="0" lvl="0" marL="0" marR="0" rtl="0" algn="r">
              <a:spcBef>
                <a:spcPts val="0"/>
              </a:spcBef>
              <a:spcAft>
                <a:spcPts val="0"/>
              </a:spcAft>
              <a:buNone/>
            </a:pPr>
            <a:r>
              <a:rPr i="1" lang="en-US" sz="1200">
                <a:solidFill>
                  <a:schemeClr val="lt1"/>
                </a:solidFill>
                <a:latin typeface="Avenir"/>
                <a:ea typeface="Avenir"/>
                <a:cs typeface="Avenir"/>
                <a:sym typeface="Avenir"/>
              </a:rPr>
              <a:t>Hitomi/SXS spectrum</a:t>
            </a:r>
            <a:endParaRPr/>
          </a:p>
        </p:txBody>
      </p:sp>
      <p:pic>
        <p:nvPicPr>
          <p:cNvPr id="88" name="Google Shape;88;p1"/>
          <p:cNvPicPr preferRelativeResize="0"/>
          <p:nvPr/>
        </p:nvPicPr>
        <p:blipFill rotWithShape="1">
          <a:blip r:embed="rId3">
            <a:alphaModFix/>
          </a:blip>
          <a:srcRect b="0" l="0" r="0" t="0"/>
          <a:stretch/>
        </p:blipFill>
        <p:spPr>
          <a:xfrm>
            <a:off x="10744682" y="20548"/>
            <a:ext cx="1352441" cy="840317"/>
          </a:xfrm>
          <a:prstGeom prst="rect">
            <a:avLst/>
          </a:prstGeom>
          <a:noFill/>
          <a:ln>
            <a:noFill/>
          </a:ln>
        </p:spPr>
      </p:pic>
      <p:pic>
        <p:nvPicPr>
          <p:cNvPr id="89" name="Google Shape;89;p1"/>
          <p:cNvPicPr preferRelativeResize="0"/>
          <p:nvPr/>
        </p:nvPicPr>
        <p:blipFill rotWithShape="1">
          <a:blip r:embed="rId4">
            <a:alphaModFix/>
          </a:blip>
          <a:srcRect b="0" l="0" r="0" t="0"/>
          <a:stretch/>
        </p:blipFill>
        <p:spPr>
          <a:xfrm>
            <a:off x="9754673" y="55526"/>
            <a:ext cx="930359" cy="7703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0"/>
          <p:cNvSpPr txBox="1"/>
          <p:nvPr>
            <p:ph type="title"/>
          </p:nvPr>
        </p:nvSpPr>
        <p:spPr>
          <a:xfrm>
            <a:off x="1056444" y="0"/>
            <a:ext cx="9382282"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lang="en-US"/>
              <a:t>Reaching 50 mK</a:t>
            </a:r>
            <a:endParaRPr/>
          </a:p>
        </p:txBody>
      </p:sp>
      <p:sp>
        <p:nvSpPr>
          <p:cNvPr id="208" name="Google Shape;208;p10"/>
          <p:cNvSpPr txBox="1"/>
          <p:nvPr>
            <p:ph idx="1" type="body"/>
          </p:nvPr>
        </p:nvSpPr>
        <p:spPr>
          <a:xfrm>
            <a:off x="287711" y="1241502"/>
            <a:ext cx="3669552" cy="4935461"/>
          </a:xfrm>
          <a:prstGeom prst="rect">
            <a:avLst/>
          </a:prstGeom>
          <a:noFill/>
          <a:ln>
            <a:noFill/>
          </a:ln>
        </p:spPr>
        <p:txBody>
          <a:bodyPr anchorCtr="0" anchor="t" bIns="45700" lIns="91425" spcFirstLastPara="1" rIns="91425" wrap="square" tIns="45700">
            <a:normAutofit/>
          </a:bodyPr>
          <a:lstStyle/>
          <a:p>
            <a:pPr indent="0" lvl="0" marL="0" rtl="0" algn="l">
              <a:lnSpc>
                <a:spcPct val="170000"/>
              </a:lnSpc>
              <a:spcBef>
                <a:spcPts val="0"/>
              </a:spcBef>
              <a:spcAft>
                <a:spcPts val="0"/>
              </a:spcAft>
              <a:buClr>
                <a:schemeClr val="dk1"/>
              </a:buClr>
              <a:buSzPts val="1800"/>
              <a:buNone/>
            </a:pPr>
            <a:r>
              <a:rPr lang="en-US" sz="1800"/>
              <a:t>Resolve has 7 cooling stages:</a:t>
            </a:r>
            <a:endParaRPr/>
          </a:p>
          <a:p>
            <a:pPr indent="0" lvl="0" marL="0" rtl="0" algn="l">
              <a:lnSpc>
                <a:spcPct val="170000"/>
              </a:lnSpc>
              <a:spcBef>
                <a:spcPts val="0"/>
              </a:spcBef>
              <a:spcAft>
                <a:spcPts val="0"/>
              </a:spcAft>
              <a:buClr>
                <a:schemeClr val="dk1"/>
              </a:buClr>
              <a:buSzPts val="1800"/>
              <a:buNone/>
            </a:pPr>
            <a:r>
              <a:rPr b="1" lang="en-US" sz="1800"/>
              <a:t>2-stage Stirling coolers (2)</a:t>
            </a:r>
            <a:endParaRPr/>
          </a:p>
          <a:p>
            <a:pPr indent="-228600" lvl="0" marL="228600" rtl="0" algn="l">
              <a:lnSpc>
                <a:spcPct val="170000"/>
              </a:lnSpc>
              <a:spcBef>
                <a:spcPts val="0"/>
              </a:spcBef>
              <a:spcAft>
                <a:spcPts val="0"/>
              </a:spcAft>
              <a:buClr>
                <a:schemeClr val="dk1"/>
              </a:buClr>
              <a:buSzPts val="1800"/>
              <a:buFont typeface="Noto Sans Symbols"/>
              <a:buChar char="⮚"/>
            </a:pPr>
            <a:r>
              <a:rPr lang="en-US" sz="1800"/>
              <a:t>160K, 28K</a:t>
            </a:r>
            <a:endParaRPr/>
          </a:p>
          <a:p>
            <a:pPr indent="0" lvl="0" marL="0" rtl="0" algn="l">
              <a:lnSpc>
                <a:spcPct val="170000"/>
              </a:lnSpc>
              <a:spcBef>
                <a:spcPts val="0"/>
              </a:spcBef>
              <a:spcAft>
                <a:spcPts val="0"/>
              </a:spcAft>
              <a:buClr>
                <a:schemeClr val="dk1"/>
              </a:buClr>
              <a:buSzPts val="1800"/>
              <a:buNone/>
            </a:pPr>
            <a:r>
              <a:rPr b="1" lang="en-US" sz="1800"/>
              <a:t>Joule-Thomson cooler</a:t>
            </a:r>
            <a:endParaRPr/>
          </a:p>
          <a:p>
            <a:pPr indent="-228600" lvl="0" marL="228600" rtl="0" algn="l">
              <a:lnSpc>
                <a:spcPct val="170000"/>
              </a:lnSpc>
              <a:spcBef>
                <a:spcPts val="0"/>
              </a:spcBef>
              <a:spcAft>
                <a:spcPts val="0"/>
              </a:spcAft>
              <a:buClr>
                <a:schemeClr val="dk1"/>
              </a:buClr>
              <a:buSzPts val="1800"/>
              <a:buFont typeface="Noto Sans Symbols"/>
              <a:buChar char="⮚"/>
            </a:pPr>
            <a:r>
              <a:rPr lang="en-US" sz="1800"/>
              <a:t>4.5K</a:t>
            </a:r>
            <a:endParaRPr/>
          </a:p>
          <a:p>
            <a:pPr indent="-228600" lvl="0" marL="228600" rtl="0" algn="l">
              <a:lnSpc>
                <a:spcPct val="170000"/>
              </a:lnSpc>
              <a:spcBef>
                <a:spcPts val="0"/>
              </a:spcBef>
              <a:spcAft>
                <a:spcPts val="0"/>
              </a:spcAft>
              <a:buClr>
                <a:schemeClr val="dk1"/>
              </a:buClr>
              <a:buSzPts val="1800"/>
              <a:buFont typeface="Noto Sans Symbols"/>
              <a:buChar char="⮚"/>
            </a:pPr>
            <a:r>
              <a:rPr lang="en-US" sz="1800"/>
              <a:t>Liquid Helium ~ 1.3K</a:t>
            </a:r>
            <a:endParaRPr/>
          </a:p>
          <a:p>
            <a:pPr indent="0" lvl="0" marL="0" rtl="0" algn="l">
              <a:lnSpc>
                <a:spcPct val="170000"/>
              </a:lnSpc>
              <a:spcBef>
                <a:spcPts val="0"/>
              </a:spcBef>
              <a:spcAft>
                <a:spcPts val="0"/>
              </a:spcAft>
              <a:buClr>
                <a:schemeClr val="dk1"/>
              </a:buClr>
              <a:buSzPts val="1800"/>
              <a:buNone/>
            </a:pPr>
            <a:r>
              <a:rPr b="1" lang="en-US" sz="1800"/>
              <a:t>3-stage ADR</a:t>
            </a:r>
            <a:endParaRPr/>
          </a:p>
          <a:p>
            <a:pPr indent="-228600" lvl="0" marL="228600" rtl="0" algn="l">
              <a:lnSpc>
                <a:spcPct val="170000"/>
              </a:lnSpc>
              <a:spcBef>
                <a:spcPts val="0"/>
              </a:spcBef>
              <a:spcAft>
                <a:spcPts val="0"/>
              </a:spcAft>
              <a:buClr>
                <a:schemeClr val="dk1"/>
              </a:buClr>
              <a:buSzPts val="1800"/>
              <a:buFont typeface="Noto Sans Symbols"/>
              <a:buChar char="⮚"/>
            </a:pPr>
            <a:r>
              <a:rPr lang="en-US" sz="1800"/>
              <a:t>(1.3K), 0.5K, 50mK</a:t>
            </a:r>
            <a:endParaRPr/>
          </a:p>
          <a:p>
            <a:pPr indent="-228600" lvl="0" marL="228600" rtl="0" algn="l">
              <a:lnSpc>
                <a:spcPct val="170000"/>
              </a:lnSpc>
              <a:spcBef>
                <a:spcPts val="0"/>
              </a:spcBef>
              <a:spcAft>
                <a:spcPts val="0"/>
              </a:spcAft>
              <a:buClr>
                <a:schemeClr val="dk1"/>
              </a:buClr>
              <a:buSzPts val="1800"/>
              <a:buChar char="•"/>
            </a:pPr>
            <a:r>
              <a:rPr lang="en-US" sz="1800"/>
              <a:t>L+32 - October 9</a:t>
            </a:r>
            <a:endParaRPr/>
          </a:p>
          <a:p>
            <a:pPr indent="-228600" lvl="1" marL="685800" rtl="0" algn="l">
              <a:lnSpc>
                <a:spcPct val="170000"/>
              </a:lnSpc>
              <a:spcBef>
                <a:spcPts val="0"/>
              </a:spcBef>
              <a:spcAft>
                <a:spcPts val="0"/>
              </a:spcAft>
              <a:buClr>
                <a:schemeClr val="dk1"/>
              </a:buClr>
              <a:buSzPts val="1600"/>
              <a:buChar char="­"/>
            </a:pPr>
            <a:r>
              <a:rPr lang="en-US" sz="1600"/>
              <a:t>ADR cycle1 – 50mK achieved!</a:t>
            </a:r>
            <a:endParaRPr/>
          </a:p>
          <a:p>
            <a:pPr indent="-139700" lvl="1" marL="685800" rtl="0" algn="l">
              <a:lnSpc>
                <a:spcPct val="170000"/>
              </a:lnSpc>
              <a:spcBef>
                <a:spcPts val="0"/>
              </a:spcBef>
              <a:spcAft>
                <a:spcPts val="0"/>
              </a:spcAft>
              <a:buClr>
                <a:schemeClr val="dk1"/>
              </a:buClr>
              <a:buSzPts val="1400"/>
              <a:buNone/>
            </a:pPr>
            <a:r>
              <a:t/>
            </a:r>
            <a:endParaRPr sz="1400"/>
          </a:p>
        </p:txBody>
      </p:sp>
      <p:sp>
        <p:nvSpPr>
          <p:cNvPr id="209" name="Google Shape;209;p10"/>
          <p:cNvSpPr txBox="1"/>
          <p:nvPr/>
        </p:nvSpPr>
        <p:spPr>
          <a:xfrm>
            <a:off x="287711" y="1241502"/>
            <a:ext cx="11464177" cy="4935461"/>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pic>
        <p:nvPicPr>
          <p:cNvPr id="210" name="Google Shape;210;p10"/>
          <p:cNvPicPr preferRelativeResize="0"/>
          <p:nvPr/>
        </p:nvPicPr>
        <p:blipFill rotWithShape="1">
          <a:blip r:embed="rId3">
            <a:alphaModFix/>
          </a:blip>
          <a:srcRect b="0" l="0" r="0" t="0"/>
          <a:stretch/>
        </p:blipFill>
        <p:spPr>
          <a:xfrm>
            <a:off x="4109662" y="1241502"/>
            <a:ext cx="7794625" cy="5079411"/>
          </a:xfrm>
          <a:prstGeom prst="rect">
            <a:avLst/>
          </a:prstGeom>
          <a:noFill/>
          <a:ln>
            <a:noFill/>
          </a:ln>
        </p:spPr>
      </p:pic>
      <p:sp>
        <p:nvSpPr>
          <p:cNvPr id="211" name="Google Shape;211;p10"/>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11"/>
          <p:cNvPicPr preferRelativeResize="0"/>
          <p:nvPr/>
        </p:nvPicPr>
        <p:blipFill rotWithShape="1">
          <a:blip r:embed="rId3">
            <a:alphaModFix/>
          </a:blip>
          <a:srcRect b="0" l="0" r="0" t="0"/>
          <a:stretch/>
        </p:blipFill>
        <p:spPr>
          <a:xfrm>
            <a:off x="1036663" y="1354239"/>
            <a:ext cx="10118674" cy="5075980"/>
          </a:xfrm>
          <a:prstGeom prst="rect">
            <a:avLst/>
          </a:prstGeom>
          <a:noFill/>
          <a:ln>
            <a:noFill/>
          </a:ln>
        </p:spPr>
      </p:pic>
      <p:sp>
        <p:nvSpPr>
          <p:cNvPr id="218" name="Google Shape;218;p11"/>
          <p:cNvSpPr txBox="1"/>
          <p:nvPr>
            <p:ph type="title"/>
          </p:nvPr>
        </p:nvSpPr>
        <p:spPr>
          <a:xfrm>
            <a:off x="347241" y="1"/>
            <a:ext cx="9406360"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2800"/>
              <a:buFont typeface="Arial"/>
              <a:buNone/>
            </a:pPr>
            <a:r>
              <a:rPr lang="en-US" sz="2800"/>
              <a:t>In-flight performance of array using calibration source</a:t>
            </a:r>
            <a:endParaRPr/>
          </a:p>
        </p:txBody>
      </p:sp>
      <p:sp>
        <p:nvSpPr>
          <p:cNvPr id="219" name="Google Shape;219;p11"/>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2"/>
          <p:cNvSpPr txBox="1"/>
          <p:nvPr>
            <p:ph type="title"/>
          </p:nvPr>
        </p:nvSpPr>
        <p:spPr>
          <a:xfrm>
            <a:off x="1056444" y="0"/>
            <a:ext cx="9382282"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i="1" lang="en-US"/>
              <a:t>Resolve</a:t>
            </a:r>
            <a:r>
              <a:rPr lang="en-US"/>
              <a:t> Effective Area</a:t>
            </a:r>
            <a:endParaRPr/>
          </a:p>
        </p:txBody>
      </p:sp>
      <p:pic>
        <p:nvPicPr>
          <p:cNvPr id="225" name="Google Shape;225;p12"/>
          <p:cNvPicPr preferRelativeResize="0"/>
          <p:nvPr/>
        </p:nvPicPr>
        <p:blipFill rotWithShape="1">
          <a:blip r:embed="rId3">
            <a:alphaModFix/>
          </a:blip>
          <a:srcRect b="0" l="0" r="0" t="0"/>
          <a:stretch/>
        </p:blipFill>
        <p:spPr>
          <a:xfrm>
            <a:off x="4845131" y="1302708"/>
            <a:ext cx="6817869" cy="5106846"/>
          </a:xfrm>
          <a:prstGeom prst="rect">
            <a:avLst/>
          </a:prstGeom>
          <a:noFill/>
          <a:ln>
            <a:noFill/>
          </a:ln>
        </p:spPr>
      </p:pic>
      <p:sp>
        <p:nvSpPr>
          <p:cNvPr id="226" name="Google Shape;226;p12"/>
          <p:cNvSpPr txBox="1"/>
          <p:nvPr/>
        </p:nvSpPr>
        <p:spPr>
          <a:xfrm>
            <a:off x="154378" y="1207720"/>
            <a:ext cx="4572000" cy="52937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Aperture door (“gate valve”) not yet opened despite 3 attempts.  Design is a “one-shot” mechanism.</a:t>
            </a:r>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Aperture door has a Be window and a protective stainless steel support mesh.</a:t>
            </a:r>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This was implemented to permit safe and easier testing with X-rays before launch without having to open the door.  Dewar is under vacuum.</a:t>
            </a:r>
            <a:endParaRPr/>
          </a:p>
          <a:p>
            <a:pPr indent="-234950" lvl="0" marL="285750" marR="0" rtl="0" algn="l">
              <a:spcBef>
                <a:spcPts val="0"/>
              </a:spcBef>
              <a:spcAft>
                <a:spcPts val="0"/>
              </a:spcAft>
              <a:buClr>
                <a:schemeClr val="dk1"/>
              </a:buClr>
              <a:buSzPts val="800"/>
              <a:buFont typeface="Arial"/>
              <a:buNone/>
            </a:pPr>
            <a:r>
              <a:t/>
            </a:r>
            <a:endParaRPr sz="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Be window is also a risk mitigation in the event the door does not open in orbit…</a:t>
            </a:r>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JAXA team is hopeful that the door will open if the temperature can be significantly elevated from the -16C nominal and is investigating the possibility of doing this through a combination of heaters and orbital orientation.</a:t>
            </a:r>
            <a:endParaRPr/>
          </a:p>
        </p:txBody>
      </p:sp>
      <p:sp>
        <p:nvSpPr>
          <p:cNvPr id="227" name="Google Shape;227;p12"/>
          <p:cNvSpPr txBox="1"/>
          <p:nvPr/>
        </p:nvSpPr>
        <p:spPr>
          <a:xfrm>
            <a:off x="6480307" y="1709064"/>
            <a:ext cx="2313454"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Aperture door OPEN</a:t>
            </a:r>
            <a:endParaRPr/>
          </a:p>
        </p:txBody>
      </p:sp>
      <p:sp>
        <p:nvSpPr>
          <p:cNvPr id="228" name="Google Shape;228;p12"/>
          <p:cNvSpPr txBox="1"/>
          <p:nvPr/>
        </p:nvSpPr>
        <p:spPr>
          <a:xfrm>
            <a:off x="7042161" y="4590902"/>
            <a:ext cx="1595309"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Aperture door</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CLOSED</a:t>
            </a:r>
            <a:endParaRPr/>
          </a:p>
        </p:txBody>
      </p:sp>
      <p:pic>
        <p:nvPicPr>
          <p:cNvPr id="229" name="Google Shape;229;p12"/>
          <p:cNvPicPr preferRelativeResize="0"/>
          <p:nvPr/>
        </p:nvPicPr>
        <p:blipFill rotWithShape="1">
          <a:blip r:embed="rId4">
            <a:alphaModFix/>
          </a:blip>
          <a:srcRect b="0" l="0" r="0" t="0"/>
          <a:stretch/>
        </p:blipFill>
        <p:spPr>
          <a:xfrm>
            <a:off x="8981964" y="1450085"/>
            <a:ext cx="2526326" cy="2541319"/>
          </a:xfrm>
          <a:prstGeom prst="rect">
            <a:avLst/>
          </a:prstGeom>
          <a:noFill/>
          <a:ln>
            <a:noFill/>
          </a:ln>
        </p:spPr>
      </p:pic>
      <p:sp>
        <p:nvSpPr>
          <p:cNvPr id="230" name="Google Shape;230;p12"/>
          <p:cNvSpPr txBox="1"/>
          <p:nvPr/>
        </p:nvSpPr>
        <p:spPr>
          <a:xfrm>
            <a:off x="9146225" y="4002812"/>
            <a:ext cx="22926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Be window (250 µm)</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 SS mesh</a:t>
            </a:r>
            <a:endParaRPr/>
          </a:p>
        </p:txBody>
      </p:sp>
      <p:sp>
        <p:nvSpPr>
          <p:cNvPr id="231" name="Google Shape;231;p12"/>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3"/>
          <p:cNvSpPr txBox="1"/>
          <p:nvPr>
            <p:ph type="title"/>
          </p:nvPr>
        </p:nvSpPr>
        <p:spPr>
          <a:xfrm>
            <a:off x="122798" y="0"/>
            <a:ext cx="9744827"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lang="en-US"/>
              <a:t>Xtend and </a:t>
            </a:r>
            <a:r>
              <a:rPr i="1" lang="en-US"/>
              <a:t>Resolve</a:t>
            </a:r>
            <a:r>
              <a:rPr lang="en-US"/>
              <a:t> Effective Area</a:t>
            </a:r>
            <a:endParaRPr/>
          </a:p>
        </p:txBody>
      </p:sp>
      <p:pic>
        <p:nvPicPr>
          <p:cNvPr id="237" name="Google Shape;237;p13"/>
          <p:cNvPicPr preferRelativeResize="0"/>
          <p:nvPr/>
        </p:nvPicPr>
        <p:blipFill rotWithShape="1">
          <a:blip r:embed="rId3">
            <a:alphaModFix/>
          </a:blip>
          <a:srcRect b="0" l="0" r="0" t="0"/>
          <a:stretch/>
        </p:blipFill>
        <p:spPr>
          <a:xfrm>
            <a:off x="2534854" y="1193134"/>
            <a:ext cx="7148814" cy="5317356"/>
          </a:xfrm>
          <a:prstGeom prst="rect">
            <a:avLst/>
          </a:prstGeom>
          <a:noFill/>
          <a:ln>
            <a:noFill/>
          </a:ln>
        </p:spPr>
      </p:pic>
      <p:sp>
        <p:nvSpPr>
          <p:cNvPr id="238" name="Google Shape;238;p13"/>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242" name="Shape 242"/>
        <p:cNvGrpSpPr/>
        <p:nvPr/>
      </p:nvGrpSpPr>
      <p:grpSpPr>
        <a:xfrm>
          <a:off x="0" y="0"/>
          <a:ext cx="0" cy="0"/>
          <a:chOff x="0" y="0"/>
          <a:chExt cx="0" cy="0"/>
        </a:xfrm>
      </p:grpSpPr>
      <p:pic>
        <p:nvPicPr>
          <p:cNvPr id="243" name="Google Shape;243;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4" name="Google Shape;244;p14"/>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dk1"/>
        </a:solidFill>
      </p:bgPr>
    </p:bg>
    <p:spTree>
      <p:nvGrpSpPr>
        <p:cNvPr id="248" name="Shape 248"/>
        <p:cNvGrpSpPr/>
        <p:nvPr/>
      </p:nvGrpSpPr>
      <p:grpSpPr>
        <a:xfrm>
          <a:off x="0" y="0"/>
          <a:ext cx="0" cy="0"/>
          <a:chOff x="0" y="0"/>
          <a:chExt cx="0" cy="0"/>
        </a:xfrm>
      </p:grpSpPr>
      <p:pic>
        <p:nvPicPr>
          <p:cNvPr id="249" name="Google Shape;249;p16"/>
          <p:cNvPicPr preferRelativeResize="0"/>
          <p:nvPr/>
        </p:nvPicPr>
        <p:blipFill rotWithShape="1">
          <a:blip r:embed="rId3">
            <a:alphaModFix/>
          </a:blip>
          <a:srcRect b="0" l="0" r="0" t="0"/>
          <a:stretch/>
        </p:blipFill>
        <p:spPr>
          <a:xfrm>
            <a:off x="2678575" y="0"/>
            <a:ext cx="6858000" cy="6858000"/>
          </a:xfrm>
          <a:prstGeom prst="rect">
            <a:avLst/>
          </a:prstGeom>
          <a:noFill/>
          <a:ln>
            <a:noFill/>
          </a:ln>
        </p:spPr>
      </p:pic>
      <p:sp>
        <p:nvSpPr>
          <p:cNvPr id="250" name="Google Shape;250;p16"/>
          <p:cNvSpPr txBox="1"/>
          <p:nvPr/>
        </p:nvSpPr>
        <p:spPr>
          <a:xfrm>
            <a:off x="219919" y="219918"/>
            <a:ext cx="762771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00"/>
                </a:solidFill>
                <a:latin typeface="Arial"/>
                <a:ea typeface="Arial"/>
                <a:cs typeface="Arial"/>
                <a:sym typeface="Arial"/>
              </a:rPr>
              <a:t>Xtend especially useful for getting the big picture!</a:t>
            </a:r>
            <a:endParaRPr/>
          </a:p>
        </p:txBody>
      </p:sp>
      <p:sp>
        <p:nvSpPr>
          <p:cNvPr id="251" name="Google Shape;251;p16"/>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7"/>
          <p:cNvSpPr txBox="1"/>
          <p:nvPr>
            <p:ph type="title"/>
          </p:nvPr>
        </p:nvSpPr>
        <p:spPr>
          <a:xfrm>
            <a:off x="1056444" y="0"/>
            <a:ext cx="9382282"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lang="en-US"/>
              <a:t>Status as of January 2024</a:t>
            </a:r>
            <a:endParaRPr/>
          </a:p>
        </p:txBody>
      </p:sp>
      <p:sp>
        <p:nvSpPr>
          <p:cNvPr id="257" name="Google Shape;257;p17"/>
          <p:cNvSpPr txBox="1"/>
          <p:nvPr>
            <p:ph idx="1" type="body"/>
          </p:nvPr>
        </p:nvSpPr>
        <p:spPr>
          <a:xfrm>
            <a:off x="838200" y="1290270"/>
            <a:ext cx="10493416" cy="4935461"/>
          </a:xfrm>
          <a:prstGeom prst="rect">
            <a:avLst/>
          </a:prstGeom>
          <a:blipFill rotWithShape="1">
            <a:blip r:embed="rId3">
              <a:alphaModFix/>
            </a:blip>
            <a:stretch>
              <a:fillRect b="0" l="-483" r="-362" t="-254"/>
            </a:stretch>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en-US"/>
              <a:t> </a:t>
            </a:r>
            <a:endParaRPr/>
          </a:p>
        </p:txBody>
      </p:sp>
      <p:sp>
        <p:nvSpPr>
          <p:cNvPr id="258" name="Google Shape;258;p17"/>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A rocket launching with smoke and clouds of smoke&#10;&#10;Description automatically generated" id="95" name="Google Shape;95;p2"/>
          <p:cNvPicPr preferRelativeResize="0"/>
          <p:nvPr>
            <p:ph idx="1" type="body"/>
          </p:nvPr>
        </p:nvPicPr>
        <p:blipFill rotWithShape="1">
          <a:blip r:embed="rId3">
            <a:alphaModFix/>
          </a:blip>
          <a:srcRect b="-1" l="0" r="-1" t="0"/>
          <a:stretch/>
        </p:blipFill>
        <p:spPr>
          <a:xfrm>
            <a:off x="1" y="10"/>
            <a:ext cx="9669642" cy="6857990"/>
          </a:xfrm>
          <a:prstGeom prst="rect">
            <a:avLst/>
          </a:prstGeom>
          <a:noFill/>
          <a:ln>
            <a:noFill/>
          </a:ln>
        </p:spPr>
      </p:pic>
      <p:sp>
        <p:nvSpPr>
          <p:cNvPr id="96" name="Google Shape;96;p2"/>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7" name="Google Shape;97;p2"/>
          <p:cNvSpPr txBox="1"/>
          <p:nvPr>
            <p:ph type="title"/>
          </p:nvPr>
        </p:nvSpPr>
        <p:spPr>
          <a:xfrm>
            <a:off x="7531610" y="365125"/>
            <a:ext cx="3822189" cy="18999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rial"/>
              <a:buNone/>
            </a:pPr>
            <a:r>
              <a:rPr lang="en-US" sz="4000">
                <a:solidFill>
                  <a:schemeClr val="dk1"/>
                </a:solidFill>
              </a:rPr>
              <a:t>XRISM Successfully Launched!</a:t>
            </a:r>
            <a:endParaRPr sz="4000">
              <a:solidFill>
                <a:schemeClr val="dk1"/>
              </a:solidFill>
            </a:endParaRPr>
          </a:p>
        </p:txBody>
      </p:sp>
      <p:sp>
        <p:nvSpPr>
          <p:cNvPr id="98" name="Google Shape;98;p2"/>
          <p:cNvSpPr txBox="1"/>
          <p:nvPr/>
        </p:nvSpPr>
        <p:spPr>
          <a:xfrm>
            <a:off x="7531610" y="2434200"/>
            <a:ext cx="4435103" cy="409553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Tanegashima Space Center, Japan</a:t>
            </a:r>
            <a:endParaRPr/>
          </a:p>
          <a:p>
            <a:pPr indent="0" lvl="0" marL="0" marR="0" rtl="0" algn="l">
              <a:lnSpc>
                <a:spcPct val="9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7 September 2023, 08:42:11 JST</a:t>
            </a:r>
            <a:endParaRPr/>
          </a:p>
          <a:p>
            <a:pPr indent="0" lvl="0" marL="0" marR="0" rtl="0" algn="l">
              <a:lnSpc>
                <a:spcPct val="9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Dual manifest with SLIM</a:t>
            </a:r>
            <a:endParaRPr/>
          </a:p>
          <a:p>
            <a:pPr indent="0" lvl="0" marL="0" marR="0" rtl="0" algn="l">
              <a:lnSpc>
                <a:spcPct val="9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Excellent orbit insertion (576 km)</a:t>
            </a:r>
            <a:endParaRPr/>
          </a:p>
          <a:p>
            <a:pPr indent="0" lvl="0" marL="0" marR="0" rtl="0" algn="l">
              <a:lnSpc>
                <a:spcPct val="9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Critical operations complete:</a:t>
            </a:r>
            <a:endParaRPr/>
          </a:p>
          <a:p>
            <a:pPr indent="-342900" lvl="1" marL="571500" marR="0" rtl="0" algn="l">
              <a:lnSpc>
                <a:spcPct val="90000"/>
              </a:lnSpc>
              <a:spcBef>
                <a:spcPts val="6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Solar array deployment</a:t>
            </a:r>
            <a:endParaRPr/>
          </a:p>
          <a:p>
            <a:pPr indent="-342900" lvl="1" marL="571500" marR="0" rtl="0" algn="l">
              <a:lnSpc>
                <a:spcPct val="90000"/>
              </a:lnSpc>
              <a:spcBef>
                <a:spcPts val="6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Sun acquisition</a:t>
            </a:r>
            <a:endParaRPr/>
          </a:p>
          <a:p>
            <a:pPr indent="-342900" lvl="1" marL="571500" marR="0" rtl="0" algn="l">
              <a:lnSpc>
                <a:spcPct val="90000"/>
              </a:lnSpc>
              <a:spcBef>
                <a:spcPts val="6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Cryocooler start up and operation</a:t>
            </a:r>
            <a:endParaRPr/>
          </a:p>
          <a:p>
            <a:pPr indent="-342900" lvl="1" marL="571500" marR="0" rtl="0" algn="l">
              <a:lnSpc>
                <a:spcPct val="90000"/>
              </a:lnSpc>
              <a:spcBef>
                <a:spcPts val="600"/>
              </a:spcBef>
              <a:spcAft>
                <a:spcPts val="0"/>
              </a:spcAft>
              <a:buClr>
                <a:schemeClr val="dk1"/>
              </a:buClr>
              <a:buSzPts val="2000"/>
              <a:buFont typeface="Noto Sans Symbols"/>
              <a:buChar char="✔"/>
            </a:pPr>
            <a:r>
              <a:rPr b="0" i="0" lang="en-US" sz="2000" u="none" cap="none" strike="noStrike">
                <a:solidFill>
                  <a:schemeClr val="dk1"/>
                </a:solidFill>
                <a:latin typeface="Arial"/>
                <a:ea typeface="Arial"/>
                <a:cs typeface="Arial"/>
                <a:sym typeface="Arial"/>
              </a:rPr>
              <a:t>Resolve electronics ON</a:t>
            </a:r>
            <a:endParaRPr/>
          </a:p>
          <a:p>
            <a:pPr indent="-342900" lvl="0" marL="342900" marR="0" rtl="0" algn="l">
              <a:lnSpc>
                <a:spcPct val="9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Commissioning still underway</a:t>
            </a:r>
            <a:endParaRPr/>
          </a:p>
        </p:txBody>
      </p:sp>
      <p:sp>
        <p:nvSpPr>
          <p:cNvPr id="99" name="Google Shape;99;p2"/>
          <p:cNvSpPr txBox="1"/>
          <p:nvPr/>
        </p:nvSpPr>
        <p:spPr>
          <a:xfrm>
            <a:off x="399770" y="1406776"/>
            <a:ext cx="11392460" cy="4831978"/>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sp>
        <p:nvSpPr>
          <p:cNvPr id="100" name="Google Shape;100;p2"/>
          <p:cNvSpPr txBox="1"/>
          <p:nvPr/>
        </p:nvSpPr>
        <p:spPr>
          <a:xfrm>
            <a:off x="399743" y="1237512"/>
            <a:ext cx="11392091" cy="5122964"/>
          </a:xfrm>
          <a:prstGeom prst="rect">
            <a:avLst/>
          </a:prstGeom>
          <a:noFill/>
          <a:ln>
            <a:noFill/>
          </a:ln>
        </p:spPr>
        <p:txBody>
          <a:bodyPr anchorCtr="0" anchor="t" bIns="45700" lIns="91425" spcFirstLastPara="1" rIns="91425" wrap="square" tIns="45700">
            <a:normAutofit/>
          </a:bodyPr>
          <a:lstStyle/>
          <a:p>
            <a:pPr indent="-76200" lvl="0" marL="22860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01600" lvl="0" marL="228600" marR="0" rtl="0" algn="l">
              <a:lnSpc>
                <a:spcPct val="100000"/>
              </a:lnSpc>
              <a:spcBef>
                <a:spcPts val="100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p:txBody>
      </p:sp>
      <p:pic>
        <p:nvPicPr>
          <p:cNvPr descr="A blue and white logo&#10;&#10;Description automatically generated" id="101" name="Google Shape;101;p2"/>
          <p:cNvPicPr preferRelativeResize="0"/>
          <p:nvPr/>
        </p:nvPicPr>
        <p:blipFill rotWithShape="1">
          <a:blip r:embed="rId4">
            <a:alphaModFix/>
          </a:blip>
          <a:srcRect b="0" l="0" r="0" t="0"/>
          <a:stretch/>
        </p:blipFill>
        <p:spPr>
          <a:xfrm>
            <a:off x="10897644" y="3170"/>
            <a:ext cx="1291421" cy="763805"/>
          </a:xfrm>
          <a:prstGeom prst="rect">
            <a:avLst/>
          </a:prstGeom>
          <a:noFill/>
          <a:ln>
            <a:noFill/>
          </a:ln>
        </p:spPr>
      </p:pic>
      <p:sp>
        <p:nvSpPr>
          <p:cNvPr id="102" name="Google Shape;102;p2"/>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p:nvPr/>
        </p:nvSpPr>
        <p:spPr>
          <a:xfrm>
            <a:off x="-76200" y="0"/>
            <a:ext cx="122682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8" name="Google Shape;108;p3"/>
          <p:cNvPicPr preferRelativeResize="0"/>
          <p:nvPr/>
        </p:nvPicPr>
        <p:blipFill rotWithShape="1">
          <a:blip r:embed="rId3">
            <a:alphaModFix/>
          </a:blip>
          <a:srcRect b="0" l="0" r="0" t="0"/>
          <a:stretch/>
        </p:blipFill>
        <p:spPr>
          <a:xfrm>
            <a:off x="3305867" y="1413134"/>
            <a:ext cx="6499182" cy="4676465"/>
          </a:xfrm>
          <a:prstGeom prst="rect">
            <a:avLst/>
          </a:prstGeom>
          <a:solidFill>
            <a:schemeClr val="dk1"/>
          </a:solidFill>
          <a:ln>
            <a:noFill/>
          </a:ln>
        </p:spPr>
      </p:pic>
      <p:sp>
        <p:nvSpPr>
          <p:cNvPr id="109" name="Google Shape;109;p3"/>
          <p:cNvSpPr/>
          <p:nvPr/>
        </p:nvSpPr>
        <p:spPr>
          <a:xfrm rot="1154788">
            <a:off x="7207732" y="5364465"/>
            <a:ext cx="1252337" cy="112203"/>
          </a:xfrm>
          <a:prstGeom prst="leftArrow">
            <a:avLst>
              <a:gd fmla="val 50000" name="adj1"/>
              <a:gd fmla="val 60072" name="adj2"/>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10" name="Google Shape;110;p3"/>
          <p:cNvSpPr txBox="1"/>
          <p:nvPr/>
        </p:nvSpPr>
        <p:spPr>
          <a:xfrm>
            <a:off x="2025570" y="191466"/>
            <a:ext cx="8160266" cy="66992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rPr b="1" lang="en-US" sz="2800">
                <a:solidFill>
                  <a:srgbClr val="FFFF00"/>
                </a:solidFill>
                <a:latin typeface="Arial"/>
                <a:ea typeface="Arial"/>
                <a:cs typeface="Arial"/>
                <a:sym typeface="Arial"/>
              </a:rPr>
              <a:t>The X-Ray Imaging and Spectroscopy Mission</a:t>
            </a:r>
            <a:endParaRPr/>
          </a:p>
        </p:txBody>
      </p:sp>
      <p:pic>
        <p:nvPicPr>
          <p:cNvPr descr="SXT-S_c.jpg" id="111" name="Google Shape;111;p3"/>
          <p:cNvPicPr preferRelativeResize="0"/>
          <p:nvPr/>
        </p:nvPicPr>
        <p:blipFill rotWithShape="1">
          <a:blip r:embed="rId4">
            <a:alphaModFix/>
          </a:blip>
          <a:srcRect b="0" l="0" r="0" t="0"/>
          <a:stretch/>
        </p:blipFill>
        <p:spPr>
          <a:xfrm>
            <a:off x="1623202" y="1408296"/>
            <a:ext cx="1866233" cy="1456098"/>
          </a:xfrm>
          <a:prstGeom prst="rect">
            <a:avLst/>
          </a:prstGeom>
          <a:noFill/>
          <a:ln>
            <a:noFill/>
          </a:ln>
        </p:spPr>
      </p:pic>
      <p:sp>
        <p:nvSpPr>
          <p:cNvPr id="112" name="Google Shape;112;p3"/>
          <p:cNvSpPr/>
          <p:nvPr/>
        </p:nvSpPr>
        <p:spPr>
          <a:xfrm rot="-9665480">
            <a:off x="3260059" y="2244989"/>
            <a:ext cx="488072" cy="103302"/>
          </a:xfrm>
          <a:prstGeom prst="leftArrow">
            <a:avLst>
              <a:gd fmla="val 50000" name="adj1"/>
              <a:gd fmla="val 60541" name="adj2"/>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13" name="Google Shape;113;p3"/>
          <p:cNvSpPr/>
          <p:nvPr/>
        </p:nvSpPr>
        <p:spPr>
          <a:xfrm>
            <a:off x="1588949" y="998569"/>
            <a:ext cx="401175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FF00"/>
                </a:solidFill>
                <a:latin typeface="Avenir"/>
                <a:ea typeface="Avenir"/>
                <a:cs typeface="Avenir"/>
                <a:sym typeface="Avenir"/>
              </a:rPr>
              <a:t>X-Ray Mirror Assemblies (2)</a:t>
            </a:r>
            <a:endParaRPr/>
          </a:p>
        </p:txBody>
      </p:sp>
      <p:sp>
        <p:nvSpPr>
          <p:cNvPr id="114" name="Google Shape;114;p3"/>
          <p:cNvSpPr txBox="1"/>
          <p:nvPr/>
        </p:nvSpPr>
        <p:spPr>
          <a:xfrm>
            <a:off x="6931173" y="3723459"/>
            <a:ext cx="4118698"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US" sz="1800">
                <a:solidFill>
                  <a:srgbClr val="FFFF00"/>
                </a:solidFill>
                <a:latin typeface="Arial"/>
                <a:ea typeface="Arial"/>
                <a:cs typeface="Arial"/>
                <a:sym typeface="Arial"/>
              </a:rPr>
              <a:t>Resolve</a:t>
            </a:r>
            <a:r>
              <a:rPr lang="en-US" sz="1800">
                <a:solidFill>
                  <a:srgbClr val="FFFF00"/>
                </a:solidFill>
                <a:latin typeface="Arial"/>
                <a:ea typeface="Arial"/>
                <a:cs typeface="Arial"/>
                <a:sym typeface="Arial"/>
              </a:rPr>
              <a:t> X-Ray Spectrometer</a:t>
            </a:r>
            <a:endParaRPr/>
          </a:p>
        </p:txBody>
      </p:sp>
      <p:pic>
        <p:nvPicPr>
          <p:cNvPr id="115" name="Google Shape;115;p3"/>
          <p:cNvPicPr preferRelativeResize="0"/>
          <p:nvPr/>
        </p:nvPicPr>
        <p:blipFill rotWithShape="1">
          <a:blip r:embed="rId5">
            <a:alphaModFix/>
          </a:blip>
          <a:srcRect b="0" l="0" r="0" t="0"/>
          <a:stretch/>
        </p:blipFill>
        <p:spPr>
          <a:xfrm>
            <a:off x="1947277" y="4025744"/>
            <a:ext cx="1923447" cy="2591038"/>
          </a:xfrm>
          <a:prstGeom prst="rect">
            <a:avLst/>
          </a:prstGeom>
          <a:noFill/>
          <a:ln>
            <a:noFill/>
          </a:ln>
          <a:effectLst>
            <a:outerShdw blurRad="63500" rotWithShape="0" dir="5400000" dist="25400">
              <a:srgbClr val="000000">
                <a:alpha val="49803"/>
              </a:srgbClr>
            </a:outerShdw>
          </a:effectLst>
        </p:spPr>
      </p:pic>
      <p:sp>
        <p:nvSpPr>
          <p:cNvPr id="116" name="Google Shape;116;p3"/>
          <p:cNvSpPr/>
          <p:nvPr/>
        </p:nvSpPr>
        <p:spPr>
          <a:xfrm>
            <a:off x="1948443" y="3610987"/>
            <a:ext cx="207065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FFFF00"/>
                </a:solidFill>
                <a:latin typeface="Avenir"/>
                <a:ea typeface="Avenir"/>
                <a:cs typeface="Avenir"/>
                <a:sym typeface="Avenir"/>
              </a:rPr>
              <a:t>Xtend CCD Imager</a:t>
            </a:r>
            <a:endParaRPr/>
          </a:p>
        </p:txBody>
      </p:sp>
      <p:sp>
        <p:nvSpPr>
          <p:cNvPr id="117" name="Google Shape;117;p3"/>
          <p:cNvSpPr/>
          <p:nvPr/>
        </p:nvSpPr>
        <p:spPr>
          <a:xfrm rot="10094133">
            <a:off x="3867243" y="5536534"/>
            <a:ext cx="2495680" cy="145261"/>
          </a:xfrm>
          <a:prstGeom prst="leftArrow">
            <a:avLst>
              <a:gd fmla="val 50000" name="adj1"/>
              <a:gd fmla="val 60072" name="adj2"/>
            </a:avLst>
          </a:prstGeom>
          <a:solidFill>
            <a:schemeClr val="l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pic>
        <p:nvPicPr>
          <p:cNvPr descr="150319_dewar_setup.jpg" id="118" name="Google Shape;118;p3"/>
          <p:cNvPicPr preferRelativeResize="0"/>
          <p:nvPr/>
        </p:nvPicPr>
        <p:blipFill rotWithShape="1">
          <a:blip r:embed="rId6">
            <a:alphaModFix/>
          </a:blip>
          <a:srcRect b="0" l="0" r="0" t="0"/>
          <a:stretch/>
        </p:blipFill>
        <p:spPr>
          <a:xfrm>
            <a:off x="8480028" y="4138024"/>
            <a:ext cx="2005765" cy="2478758"/>
          </a:xfrm>
          <a:prstGeom prst="rect">
            <a:avLst/>
          </a:prstGeom>
          <a:noFill/>
          <a:ln>
            <a:noFill/>
          </a:ln>
        </p:spPr>
      </p:pic>
      <p:sp>
        <p:nvSpPr>
          <p:cNvPr id="119" name="Google Shape;119;p3"/>
          <p:cNvSpPr txBox="1"/>
          <p:nvPr>
            <p:ph idx="12" type="sldNum"/>
          </p:nvPr>
        </p:nvSpPr>
        <p:spPr>
          <a:xfrm>
            <a:off x="10809890" y="6631619"/>
            <a:ext cx="1305910" cy="223026"/>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20" name="Google Shape;120;p3"/>
          <p:cNvPicPr preferRelativeResize="0"/>
          <p:nvPr/>
        </p:nvPicPr>
        <p:blipFill rotWithShape="1">
          <a:blip r:embed="rId7">
            <a:alphaModFix/>
          </a:blip>
          <a:srcRect b="0" l="0" r="0" t="0"/>
          <a:stretch/>
        </p:blipFill>
        <p:spPr>
          <a:xfrm>
            <a:off x="18464" y="83238"/>
            <a:ext cx="1352441" cy="840317"/>
          </a:xfrm>
          <a:prstGeom prst="rect">
            <a:avLst/>
          </a:prstGeom>
          <a:noFill/>
          <a:ln>
            <a:noFill/>
          </a:ln>
        </p:spPr>
      </p:pic>
      <p:pic>
        <p:nvPicPr>
          <p:cNvPr id="121" name="Google Shape;121;p3"/>
          <p:cNvPicPr preferRelativeResize="0"/>
          <p:nvPr/>
        </p:nvPicPr>
        <p:blipFill rotWithShape="1">
          <a:blip r:embed="rId8">
            <a:alphaModFix/>
          </a:blip>
          <a:srcRect b="0" l="0" r="0" t="0"/>
          <a:stretch/>
        </p:blipFill>
        <p:spPr>
          <a:xfrm>
            <a:off x="11126066" y="83238"/>
            <a:ext cx="930359" cy="770361"/>
          </a:xfrm>
          <a:prstGeom prst="rect">
            <a:avLst/>
          </a:prstGeom>
          <a:noFill/>
          <a:ln>
            <a:noFill/>
          </a:ln>
        </p:spPr>
      </p:pic>
      <p:pic>
        <p:nvPicPr>
          <p:cNvPr id="122" name="Google Shape;122;p3"/>
          <p:cNvPicPr preferRelativeResize="0"/>
          <p:nvPr/>
        </p:nvPicPr>
        <p:blipFill rotWithShape="1">
          <a:blip r:embed="rId9">
            <a:alphaModFix/>
          </a:blip>
          <a:srcRect b="0" l="0" r="0" t="0"/>
          <a:stretch/>
        </p:blipFill>
        <p:spPr>
          <a:xfrm>
            <a:off x="143819" y="853599"/>
            <a:ext cx="1290194" cy="307189"/>
          </a:xfrm>
          <a:prstGeom prst="rect">
            <a:avLst/>
          </a:prstGeom>
          <a:noFill/>
          <a:ln>
            <a:noFill/>
          </a:ln>
        </p:spPr>
      </p:pic>
      <p:sp>
        <p:nvSpPr>
          <p:cNvPr id="123" name="Google Shape;123;p3"/>
          <p:cNvSpPr txBox="1"/>
          <p:nvPr/>
        </p:nvSpPr>
        <p:spPr>
          <a:xfrm>
            <a:off x="18464" y="4127879"/>
            <a:ext cx="192344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FF00"/>
                </a:solidFill>
                <a:latin typeface="Helvetica Neue"/>
                <a:ea typeface="Helvetica Neue"/>
                <a:cs typeface="Helvetica Neue"/>
                <a:sym typeface="Helvetica Neue"/>
              </a:rPr>
              <a:t>Xtend - developed by numerous institutions in Japan, led primarily by Osaka University.</a:t>
            </a:r>
            <a:endParaRPr/>
          </a:p>
        </p:txBody>
      </p:sp>
      <p:sp>
        <p:nvSpPr>
          <p:cNvPr id="124" name="Google Shape;124;p3"/>
          <p:cNvSpPr txBox="1"/>
          <p:nvPr/>
        </p:nvSpPr>
        <p:spPr>
          <a:xfrm>
            <a:off x="10522256" y="4398177"/>
            <a:ext cx="1432364" cy="2308324"/>
          </a:xfrm>
          <a:prstGeom prst="rect">
            <a:avLst/>
          </a:prstGeom>
          <a:noFill/>
          <a:ln>
            <a:noFill/>
          </a:ln>
        </p:spPr>
        <p:txBody>
          <a:bodyPr anchorCtr="0" anchor="t" bIns="45700" lIns="91425" spcFirstLastPara="1" rIns="91425" wrap="square" tIns="45700">
            <a:spAutoFit/>
          </a:bodyPr>
          <a:lstStyle/>
          <a:p>
            <a:pPr indent="0" lvl="0" marL="11113" marR="0" rtl="0" algn="l">
              <a:spcBef>
                <a:spcPts val="0"/>
              </a:spcBef>
              <a:spcAft>
                <a:spcPts val="0"/>
              </a:spcAft>
              <a:buNone/>
            </a:pPr>
            <a:r>
              <a:rPr lang="en-US" sz="1600">
                <a:solidFill>
                  <a:srgbClr val="FFFF00"/>
                </a:solidFill>
                <a:latin typeface="Arial"/>
                <a:ea typeface="Arial"/>
                <a:cs typeface="Arial"/>
                <a:sym typeface="Arial"/>
              </a:rPr>
              <a:t>developed jointly by NASA and JAXA</a:t>
            </a:r>
            <a:endParaRPr/>
          </a:p>
          <a:p>
            <a:pPr indent="0" lvl="0" marL="11113" marR="0" rtl="0" algn="l">
              <a:spcBef>
                <a:spcPts val="0"/>
              </a:spcBef>
              <a:spcAft>
                <a:spcPts val="0"/>
              </a:spcAft>
              <a:buNone/>
            </a:pPr>
            <a:r>
              <a:t/>
            </a:r>
            <a:endParaRPr sz="1600">
              <a:solidFill>
                <a:srgbClr val="FFFF00"/>
              </a:solidFill>
              <a:latin typeface="Arial"/>
              <a:ea typeface="Arial"/>
              <a:cs typeface="Arial"/>
              <a:sym typeface="Arial"/>
            </a:endParaRPr>
          </a:p>
          <a:p>
            <a:pPr indent="0" lvl="0" marL="11113" marR="0" rtl="0" algn="l">
              <a:spcBef>
                <a:spcPts val="0"/>
              </a:spcBef>
              <a:spcAft>
                <a:spcPts val="0"/>
              </a:spcAft>
              <a:buNone/>
            </a:pPr>
            <a:r>
              <a:rPr lang="en-US" sz="1600">
                <a:solidFill>
                  <a:srgbClr val="FFFF00"/>
                </a:solidFill>
                <a:latin typeface="Arial"/>
                <a:ea typeface="Arial"/>
                <a:cs typeface="Arial"/>
                <a:sym typeface="Arial"/>
              </a:rPr>
              <a:t>Filter Wheel and Cal sources from ESA</a:t>
            </a:r>
            <a:endParaRPr/>
          </a:p>
        </p:txBody>
      </p:sp>
      <p:sp>
        <p:nvSpPr>
          <p:cNvPr id="125" name="Google Shape;125;p3"/>
          <p:cNvSpPr txBox="1"/>
          <p:nvPr/>
        </p:nvSpPr>
        <p:spPr>
          <a:xfrm>
            <a:off x="5940375" y="998569"/>
            <a:ext cx="43204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Focal length for both instruments = 5.6m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idx="1" type="body"/>
          </p:nvPr>
        </p:nvSpPr>
        <p:spPr>
          <a:xfrm>
            <a:off x="164386" y="1301362"/>
            <a:ext cx="5815173" cy="4677582"/>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lang="en-US">
                <a:latin typeface="Helvetica Neue"/>
                <a:ea typeface="Helvetica Neue"/>
                <a:cs typeface="Helvetica Neue"/>
                <a:sym typeface="Helvetica Neue"/>
              </a:rPr>
              <a:t>Large FOV, highly-sensitive X-ray CCD camera</a:t>
            </a:r>
            <a:endParaRPr/>
          </a:p>
          <a:p>
            <a:pPr indent="-177800" lvl="0" marL="228600" rtl="0" algn="l">
              <a:lnSpc>
                <a:spcPct val="90000"/>
              </a:lnSpc>
              <a:spcBef>
                <a:spcPts val="1000"/>
              </a:spcBef>
              <a:spcAft>
                <a:spcPts val="0"/>
              </a:spcAft>
              <a:buClr>
                <a:schemeClr val="dk1"/>
              </a:buClr>
              <a:buSzPts val="800"/>
              <a:buNone/>
            </a:pPr>
            <a:r>
              <a:t/>
            </a:r>
            <a:endParaRPr sz="800">
              <a:latin typeface="Helvetica Neue"/>
              <a:ea typeface="Helvetica Neue"/>
              <a:cs typeface="Helvetica Neue"/>
              <a:sym typeface="Helvetica Neue"/>
            </a:endParaRPr>
          </a:p>
          <a:p>
            <a:pPr indent="-228600" lvl="1" marL="685800" rtl="0" algn="l">
              <a:lnSpc>
                <a:spcPct val="90000"/>
              </a:lnSpc>
              <a:spcBef>
                <a:spcPts val="500"/>
              </a:spcBef>
              <a:spcAft>
                <a:spcPts val="0"/>
              </a:spcAft>
              <a:buClr>
                <a:schemeClr val="dk1"/>
              </a:buClr>
              <a:buSzPts val="2000"/>
              <a:buChar char="­"/>
            </a:pPr>
            <a:r>
              <a:rPr lang="en-US" sz="2000">
                <a:latin typeface="Helvetica Neue"/>
                <a:ea typeface="Helvetica Neue"/>
                <a:cs typeface="Helvetica Neue"/>
                <a:sym typeface="Helvetica Neue"/>
              </a:rPr>
              <a:t>Very large FOV of 38′×38′</a:t>
            </a:r>
            <a:endParaRPr/>
          </a:p>
          <a:p>
            <a:pPr indent="-101600" lvl="1" marL="685800" rtl="0" algn="l">
              <a:lnSpc>
                <a:spcPct val="90000"/>
              </a:lnSpc>
              <a:spcBef>
                <a:spcPts val="500"/>
              </a:spcBef>
              <a:spcAft>
                <a:spcPts val="0"/>
              </a:spcAft>
              <a:buClr>
                <a:schemeClr val="dk1"/>
              </a:buClr>
              <a:buSzPts val="2000"/>
              <a:buNone/>
            </a:pPr>
            <a:r>
              <a:t/>
            </a:r>
            <a:endParaRPr sz="2000">
              <a:latin typeface="Helvetica Neue"/>
              <a:ea typeface="Helvetica Neue"/>
              <a:cs typeface="Helvetica Neue"/>
              <a:sym typeface="Helvetica Neue"/>
            </a:endParaRPr>
          </a:p>
          <a:p>
            <a:pPr indent="-228600" lvl="1" marL="685800" rtl="0" algn="l">
              <a:lnSpc>
                <a:spcPct val="90000"/>
              </a:lnSpc>
              <a:spcBef>
                <a:spcPts val="500"/>
              </a:spcBef>
              <a:spcAft>
                <a:spcPts val="0"/>
              </a:spcAft>
              <a:buClr>
                <a:schemeClr val="dk1"/>
              </a:buClr>
              <a:buSzPts val="2000"/>
              <a:buChar char="­"/>
            </a:pPr>
            <a:r>
              <a:rPr lang="en-US" sz="2000">
                <a:latin typeface="Helvetica Neue"/>
                <a:ea typeface="Helvetica Neue"/>
                <a:cs typeface="Helvetica Neue"/>
                <a:sym typeface="Helvetica Neue"/>
              </a:rPr>
              <a:t>Complementary to </a:t>
            </a:r>
            <a:r>
              <a:rPr i="1" lang="en-US" sz="2000">
                <a:latin typeface="Helvetica Neue"/>
                <a:ea typeface="Helvetica Neue"/>
                <a:cs typeface="Helvetica Neue"/>
                <a:sym typeface="Helvetica Neue"/>
              </a:rPr>
              <a:t>Resolve </a:t>
            </a:r>
            <a:r>
              <a:rPr lang="en-US" sz="2000">
                <a:latin typeface="Helvetica Neue"/>
                <a:ea typeface="Helvetica Neue"/>
                <a:cs typeface="Helvetica Neue"/>
                <a:sym typeface="Helvetica Neue"/>
              </a:rPr>
              <a:t>- ”Xtends FOV!</a:t>
            </a:r>
            <a:endParaRPr/>
          </a:p>
          <a:p>
            <a:pPr indent="-101600" lvl="1" marL="685800" rtl="0" algn="l">
              <a:lnSpc>
                <a:spcPct val="90000"/>
              </a:lnSpc>
              <a:spcBef>
                <a:spcPts val="500"/>
              </a:spcBef>
              <a:spcAft>
                <a:spcPts val="0"/>
              </a:spcAft>
              <a:buClr>
                <a:schemeClr val="dk1"/>
              </a:buClr>
              <a:buSzPts val="2000"/>
              <a:buNone/>
            </a:pPr>
            <a:r>
              <a:t/>
            </a:r>
            <a:endParaRPr sz="2000">
              <a:latin typeface="Helvetica Neue"/>
              <a:ea typeface="Helvetica Neue"/>
              <a:cs typeface="Helvetica Neue"/>
              <a:sym typeface="Helvetica Neue"/>
            </a:endParaRPr>
          </a:p>
          <a:p>
            <a:pPr indent="-228600" lvl="1" marL="685800" rtl="0" algn="l">
              <a:lnSpc>
                <a:spcPct val="90000"/>
              </a:lnSpc>
              <a:spcBef>
                <a:spcPts val="500"/>
              </a:spcBef>
              <a:spcAft>
                <a:spcPts val="0"/>
              </a:spcAft>
              <a:buClr>
                <a:schemeClr val="dk1"/>
              </a:buClr>
              <a:buSzPts val="2000"/>
              <a:buChar char="­"/>
            </a:pPr>
            <a:r>
              <a:rPr lang="en-US" sz="2000">
                <a:latin typeface="Helvetica Neue"/>
                <a:ea typeface="Helvetica Neue"/>
                <a:cs typeface="Helvetica Neue"/>
                <a:sym typeface="Helvetica Neue"/>
              </a:rPr>
              <a:t>High detection efficiency over 0.4-13 keV</a:t>
            </a:r>
            <a:endParaRPr/>
          </a:p>
          <a:p>
            <a:pPr indent="-101600" lvl="1" marL="685800" rtl="0" algn="l">
              <a:lnSpc>
                <a:spcPct val="90000"/>
              </a:lnSpc>
              <a:spcBef>
                <a:spcPts val="500"/>
              </a:spcBef>
              <a:spcAft>
                <a:spcPts val="0"/>
              </a:spcAft>
              <a:buClr>
                <a:schemeClr val="dk1"/>
              </a:buClr>
              <a:buSzPts val="2000"/>
              <a:buNone/>
            </a:pPr>
            <a:r>
              <a:t/>
            </a:r>
            <a:endParaRPr sz="2000">
              <a:latin typeface="Helvetica Neue"/>
              <a:ea typeface="Helvetica Neue"/>
              <a:cs typeface="Helvetica Neue"/>
              <a:sym typeface="Helvetica Neue"/>
            </a:endParaRPr>
          </a:p>
          <a:p>
            <a:pPr indent="-228600" lvl="1" marL="685800" rtl="0" algn="l">
              <a:lnSpc>
                <a:spcPct val="90000"/>
              </a:lnSpc>
              <a:spcBef>
                <a:spcPts val="500"/>
              </a:spcBef>
              <a:spcAft>
                <a:spcPts val="0"/>
              </a:spcAft>
              <a:buClr>
                <a:schemeClr val="dk1"/>
              </a:buClr>
              <a:buSzPts val="2000"/>
              <a:buChar char="­"/>
            </a:pPr>
            <a:r>
              <a:rPr lang="en-US" sz="2000">
                <a:latin typeface="Helvetica Neue"/>
                <a:ea typeface="Helvetica Neue"/>
                <a:cs typeface="Helvetica Neue"/>
                <a:sym typeface="Helvetica Neue"/>
              </a:rPr>
              <a:t>~ 190 eV energy resolution (FWHM) at 6 keV.</a:t>
            </a:r>
            <a:endParaRPr/>
          </a:p>
        </p:txBody>
      </p:sp>
      <p:pic>
        <p:nvPicPr>
          <p:cNvPr id="131" name="Google Shape;131;p4"/>
          <p:cNvPicPr preferRelativeResize="0"/>
          <p:nvPr/>
        </p:nvPicPr>
        <p:blipFill rotWithShape="1">
          <a:blip r:embed="rId3">
            <a:alphaModFix/>
          </a:blip>
          <a:srcRect b="0" l="0" r="0" t="0"/>
          <a:stretch/>
        </p:blipFill>
        <p:spPr>
          <a:xfrm>
            <a:off x="6364217" y="1132113"/>
            <a:ext cx="4074509" cy="5488692"/>
          </a:xfrm>
          <a:prstGeom prst="rect">
            <a:avLst/>
          </a:prstGeom>
          <a:noFill/>
          <a:ln>
            <a:noFill/>
          </a:ln>
          <a:effectLst>
            <a:outerShdw blurRad="63500" rotWithShape="0" dir="5400000" dist="25400">
              <a:srgbClr val="000000">
                <a:alpha val="49803"/>
              </a:srgbClr>
            </a:outerShdw>
          </a:effectLst>
        </p:spPr>
      </p:pic>
      <p:sp>
        <p:nvSpPr>
          <p:cNvPr id="132" name="Google Shape;132;p4"/>
          <p:cNvSpPr txBox="1"/>
          <p:nvPr/>
        </p:nvSpPr>
        <p:spPr>
          <a:xfrm>
            <a:off x="1056444" y="0"/>
            <a:ext cx="9382282" cy="92183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773380"/>
              </a:buClr>
              <a:buSzPts val="3200"/>
              <a:buFont typeface="Arial"/>
              <a:buNone/>
            </a:pPr>
            <a:r>
              <a:rPr b="1" lang="en-US" sz="3200">
                <a:solidFill>
                  <a:srgbClr val="773380"/>
                </a:solidFill>
                <a:latin typeface="Arial"/>
                <a:ea typeface="Arial"/>
                <a:cs typeface="Arial"/>
                <a:sym typeface="Arial"/>
              </a:rPr>
              <a:t>Xtend X-Ray Camera</a:t>
            </a:r>
            <a:endParaRPr/>
          </a:p>
        </p:txBody>
      </p:sp>
      <p:sp>
        <p:nvSpPr>
          <p:cNvPr id="133" name="Google Shape;133;p4"/>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5"/>
          <p:cNvSpPr txBox="1"/>
          <p:nvPr>
            <p:ph type="title"/>
          </p:nvPr>
        </p:nvSpPr>
        <p:spPr>
          <a:xfrm>
            <a:off x="122799" y="36097"/>
            <a:ext cx="9744827" cy="8617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i="1" lang="en-US"/>
              <a:t>Resolve</a:t>
            </a:r>
            <a:r>
              <a:rPr lang="en-US"/>
              <a:t> detector system – operates at 0.05K</a:t>
            </a:r>
            <a:endParaRPr/>
          </a:p>
        </p:txBody>
      </p:sp>
      <p:pic>
        <p:nvPicPr>
          <p:cNvPr id="139" name="Google Shape;139;p5"/>
          <p:cNvPicPr preferRelativeResize="0"/>
          <p:nvPr/>
        </p:nvPicPr>
        <p:blipFill rotWithShape="1">
          <a:blip r:embed="rId3">
            <a:alphaModFix/>
          </a:blip>
          <a:srcRect b="0" l="0" r="0" t="0"/>
          <a:stretch/>
        </p:blipFill>
        <p:spPr>
          <a:xfrm>
            <a:off x="905808" y="1333395"/>
            <a:ext cx="3928067" cy="2701062"/>
          </a:xfrm>
          <a:prstGeom prst="rect">
            <a:avLst/>
          </a:prstGeom>
          <a:noFill/>
          <a:ln>
            <a:noFill/>
          </a:ln>
        </p:spPr>
      </p:pic>
      <p:pic>
        <p:nvPicPr>
          <p:cNvPr id="140" name="Google Shape;140;p5"/>
          <p:cNvPicPr preferRelativeResize="0"/>
          <p:nvPr/>
        </p:nvPicPr>
        <p:blipFill rotWithShape="1">
          <a:blip r:embed="rId4">
            <a:alphaModFix/>
          </a:blip>
          <a:srcRect b="0" l="0" r="0" t="0"/>
          <a:stretch/>
        </p:blipFill>
        <p:spPr>
          <a:xfrm>
            <a:off x="5967665" y="2037156"/>
            <a:ext cx="5967662" cy="4296931"/>
          </a:xfrm>
          <a:prstGeom prst="rect">
            <a:avLst/>
          </a:prstGeom>
          <a:noFill/>
          <a:ln>
            <a:noFill/>
          </a:ln>
        </p:spPr>
      </p:pic>
      <p:sp>
        <p:nvSpPr>
          <p:cNvPr id="141" name="Google Shape;141;p5"/>
          <p:cNvSpPr txBox="1"/>
          <p:nvPr/>
        </p:nvSpPr>
        <p:spPr>
          <a:xfrm>
            <a:off x="1476176" y="1492158"/>
            <a:ext cx="2843471"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X-Ray Calorimeter Array</a:t>
            </a:r>
            <a:endParaRPr/>
          </a:p>
        </p:txBody>
      </p:sp>
      <p:sp>
        <p:nvSpPr>
          <p:cNvPr id="142" name="Google Shape;142;p5"/>
          <p:cNvSpPr txBox="1"/>
          <p:nvPr/>
        </p:nvSpPr>
        <p:spPr>
          <a:xfrm>
            <a:off x="7090538" y="1338270"/>
            <a:ext cx="372191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Focal Plane Assembly</a:t>
            </a:r>
            <a:endParaRPr/>
          </a:p>
        </p:txBody>
      </p:sp>
      <p:pic>
        <p:nvPicPr>
          <p:cNvPr descr="IMG_5427.JPG" id="143" name="Google Shape;143;p5"/>
          <p:cNvPicPr preferRelativeResize="0"/>
          <p:nvPr/>
        </p:nvPicPr>
        <p:blipFill rotWithShape="1">
          <a:blip r:embed="rId5">
            <a:alphaModFix/>
          </a:blip>
          <a:srcRect b="0" l="0" r="0" t="0"/>
          <a:stretch/>
        </p:blipFill>
        <p:spPr>
          <a:xfrm>
            <a:off x="905809" y="4271798"/>
            <a:ext cx="3984206" cy="2056124"/>
          </a:xfrm>
          <a:prstGeom prst="rect">
            <a:avLst/>
          </a:prstGeom>
          <a:noFill/>
          <a:ln>
            <a:noFill/>
          </a:ln>
        </p:spPr>
      </p:pic>
      <p:sp>
        <p:nvSpPr>
          <p:cNvPr id="144" name="Google Shape;144;p5"/>
          <p:cNvSpPr txBox="1"/>
          <p:nvPr/>
        </p:nvSpPr>
        <p:spPr>
          <a:xfrm>
            <a:off x="1396802" y="5880451"/>
            <a:ext cx="304442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Anti-coincidence Detector</a:t>
            </a:r>
            <a:endParaRPr/>
          </a:p>
        </p:txBody>
      </p:sp>
      <p:cxnSp>
        <p:nvCxnSpPr>
          <p:cNvPr id="145" name="Google Shape;145;p5"/>
          <p:cNvCxnSpPr/>
          <p:nvPr/>
        </p:nvCxnSpPr>
        <p:spPr>
          <a:xfrm>
            <a:off x="4897968" y="2525612"/>
            <a:ext cx="3788832" cy="1926072"/>
          </a:xfrm>
          <a:prstGeom prst="straightConnector1">
            <a:avLst/>
          </a:prstGeom>
          <a:noFill/>
          <a:ln cap="flat" cmpd="sng" w="38100">
            <a:solidFill>
              <a:srgbClr val="FF0000"/>
            </a:solidFill>
            <a:prstDash val="solid"/>
            <a:miter lim="800000"/>
            <a:headEnd len="sm" w="sm" type="none"/>
            <a:tailEnd len="med" w="med" type="triangle"/>
          </a:ln>
        </p:spPr>
      </p:cxnSp>
      <p:cxnSp>
        <p:nvCxnSpPr>
          <p:cNvPr id="146" name="Google Shape;146;p5"/>
          <p:cNvCxnSpPr/>
          <p:nvPr/>
        </p:nvCxnSpPr>
        <p:spPr>
          <a:xfrm flipH="1" rot="10800000">
            <a:off x="4995212" y="4473947"/>
            <a:ext cx="3198293" cy="817181"/>
          </a:xfrm>
          <a:prstGeom prst="straightConnector1">
            <a:avLst/>
          </a:prstGeom>
          <a:noFill/>
          <a:ln cap="flat" cmpd="sng" w="38100">
            <a:solidFill>
              <a:srgbClr val="FF0000"/>
            </a:solidFill>
            <a:prstDash val="solid"/>
            <a:miter lim="800000"/>
            <a:headEnd len="sm" w="sm" type="none"/>
            <a:tailEnd len="med" w="med" type="triangle"/>
          </a:ln>
        </p:spPr>
      </p:cxnSp>
      <p:sp>
        <p:nvSpPr>
          <p:cNvPr id="147" name="Google Shape;147;p5"/>
          <p:cNvSpPr txBox="1"/>
          <p:nvPr/>
        </p:nvSpPr>
        <p:spPr>
          <a:xfrm>
            <a:off x="1568582" y="3122867"/>
            <a:ext cx="2751025" cy="4572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30” pixels - 3x3’ FOV</a:t>
            </a:r>
            <a:endParaRPr/>
          </a:p>
        </p:txBody>
      </p:sp>
      <p:sp>
        <p:nvSpPr>
          <p:cNvPr id="148" name="Google Shape;148;p5"/>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6"/>
          <p:cNvSpPr txBox="1"/>
          <p:nvPr>
            <p:ph type="title"/>
          </p:nvPr>
        </p:nvSpPr>
        <p:spPr>
          <a:xfrm>
            <a:off x="1056444" y="0"/>
            <a:ext cx="9382282"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i="1" lang="en-US"/>
              <a:t>Resolve</a:t>
            </a:r>
            <a:r>
              <a:rPr lang="en-US"/>
              <a:t> – complete instrument</a:t>
            </a:r>
            <a:endParaRPr/>
          </a:p>
        </p:txBody>
      </p:sp>
      <p:pic>
        <p:nvPicPr>
          <p:cNvPr id="154" name="Google Shape;154;p6"/>
          <p:cNvPicPr preferRelativeResize="0"/>
          <p:nvPr/>
        </p:nvPicPr>
        <p:blipFill rotWithShape="1">
          <a:blip r:embed="rId3">
            <a:alphaModFix/>
          </a:blip>
          <a:srcRect b="0" l="0" r="0" t="0"/>
          <a:stretch/>
        </p:blipFill>
        <p:spPr>
          <a:xfrm>
            <a:off x="6258964" y="1190876"/>
            <a:ext cx="5677735" cy="5583999"/>
          </a:xfrm>
          <a:prstGeom prst="rect">
            <a:avLst/>
          </a:prstGeom>
          <a:noFill/>
          <a:ln>
            <a:noFill/>
          </a:ln>
        </p:spPr>
      </p:pic>
      <p:pic>
        <p:nvPicPr>
          <p:cNvPr id="155" name="Google Shape;155;p6"/>
          <p:cNvPicPr preferRelativeResize="0"/>
          <p:nvPr/>
        </p:nvPicPr>
        <p:blipFill rotWithShape="1">
          <a:blip r:embed="rId4">
            <a:alphaModFix/>
          </a:blip>
          <a:srcRect b="0" l="0" r="0" t="0"/>
          <a:stretch/>
        </p:blipFill>
        <p:spPr>
          <a:xfrm>
            <a:off x="160299" y="1190875"/>
            <a:ext cx="5971918" cy="5583999"/>
          </a:xfrm>
          <a:prstGeom prst="rect">
            <a:avLst/>
          </a:prstGeom>
          <a:noFill/>
          <a:ln>
            <a:noFill/>
          </a:ln>
        </p:spPr>
      </p:pic>
      <p:sp>
        <p:nvSpPr>
          <p:cNvPr id="156" name="Google Shape;156;p6"/>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0" name="Shape 160"/>
        <p:cNvGrpSpPr/>
        <p:nvPr/>
      </p:nvGrpSpPr>
      <p:grpSpPr>
        <a:xfrm>
          <a:off x="0" y="0"/>
          <a:ext cx="0" cy="0"/>
          <a:chOff x="0" y="0"/>
          <a:chExt cx="0" cy="0"/>
        </a:xfrm>
      </p:grpSpPr>
      <p:grpSp>
        <p:nvGrpSpPr>
          <p:cNvPr id="161" name="Google Shape;161;p7"/>
          <p:cNvGrpSpPr/>
          <p:nvPr/>
        </p:nvGrpSpPr>
        <p:grpSpPr>
          <a:xfrm>
            <a:off x="190750" y="0"/>
            <a:ext cx="11603854" cy="6738006"/>
            <a:chOff x="190749" y="0"/>
            <a:chExt cx="11810501" cy="6858000"/>
          </a:xfrm>
        </p:grpSpPr>
        <p:pic>
          <p:nvPicPr>
            <p:cNvPr id="162" name="Google Shape;162;p7"/>
            <p:cNvPicPr preferRelativeResize="0"/>
            <p:nvPr/>
          </p:nvPicPr>
          <p:blipFill rotWithShape="1">
            <a:blip r:embed="rId3">
              <a:alphaModFix/>
            </a:blip>
            <a:srcRect b="0" l="0" r="0" t="0"/>
            <a:stretch/>
          </p:blipFill>
          <p:spPr>
            <a:xfrm>
              <a:off x="190749" y="0"/>
              <a:ext cx="11810501" cy="6858000"/>
            </a:xfrm>
            <a:prstGeom prst="rect">
              <a:avLst/>
            </a:prstGeom>
            <a:noFill/>
            <a:ln>
              <a:noFill/>
            </a:ln>
          </p:spPr>
        </p:pic>
        <p:cxnSp>
          <p:nvCxnSpPr>
            <p:cNvPr id="163" name="Google Shape;163;p7"/>
            <p:cNvCxnSpPr/>
            <p:nvPr/>
          </p:nvCxnSpPr>
          <p:spPr>
            <a:xfrm>
              <a:off x="1397285" y="5640512"/>
              <a:ext cx="10202239" cy="0"/>
            </a:xfrm>
            <a:prstGeom prst="straightConnector1">
              <a:avLst/>
            </a:prstGeom>
            <a:noFill/>
            <a:ln cap="flat" cmpd="sng" w="12700">
              <a:solidFill>
                <a:schemeClr val="dk1"/>
              </a:solidFill>
              <a:prstDash val="solid"/>
              <a:miter lim="800000"/>
              <a:headEnd len="sm" w="sm" type="none"/>
              <a:tailEnd len="sm" w="sm" type="none"/>
            </a:ln>
          </p:spPr>
        </p:cxnSp>
        <p:cxnSp>
          <p:nvCxnSpPr>
            <p:cNvPr id="164" name="Google Shape;164;p7"/>
            <p:cNvCxnSpPr/>
            <p:nvPr/>
          </p:nvCxnSpPr>
          <p:spPr>
            <a:xfrm>
              <a:off x="1399373" y="5041352"/>
              <a:ext cx="10202239" cy="0"/>
            </a:xfrm>
            <a:prstGeom prst="straightConnector1">
              <a:avLst/>
            </a:prstGeom>
            <a:noFill/>
            <a:ln cap="flat" cmpd="sng" w="12700">
              <a:solidFill>
                <a:schemeClr val="dk1"/>
              </a:solidFill>
              <a:prstDash val="solid"/>
              <a:miter lim="800000"/>
              <a:headEnd len="sm" w="sm" type="none"/>
              <a:tailEnd len="sm" w="sm" type="none"/>
            </a:ln>
          </p:spPr>
        </p:cxnSp>
      </p:grpSp>
      <p:pic>
        <p:nvPicPr>
          <p:cNvPr id="165" name="Google Shape;165;p7"/>
          <p:cNvPicPr preferRelativeResize="0"/>
          <p:nvPr/>
        </p:nvPicPr>
        <p:blipFill rotWithShape="1">
          <a:blip r:embed="rId4">
            <a:alphaModFix/>
          </a:blip>
          <a:srcRect b="0" l="0" r="4136" t="0"/>
          <a:stretch/>
        </p:blipFill>
        <p:spPr>
          <a:xfrm>
            <a:off x="7519520" y="564448"/>
            <a:ext cx="4034048" cy="2773219"/>
          </a:xfrm>
          <a:prstGeom prst="rect">
            <a:avLst/>
          </a:prstGeom>
          <a:noFill/>
          <a:ln>
            <a:noFill/>
          </a:ln>
        </p:spPr>
      </p:pic>
      <p:sp>
        <p:nvSpPr>
          <p:cNvPr id="166" name="Google Shape;166;p7"/>
          <p:cNvSpPr txBox="1"/>
          <p:nvPr/>
        </p:nvSpPr>
        <p:spPr>
          <a:xfrm>
            <a:off x="4545565" y="41228"/>
            <a:ext cx="59479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XRISM/Resolve Energy Scale Calibration</a:t>
            </a:r>
            <a:endParaRPr/>
          </a:p>
        </p:txBody>
      </p:sp>
      <p:sp>
        <p:nvSpPr>
          <p:cNvPr id="167" name="Google Shape;167;p7"/>
          <p:cNvSpPr txBox="1"/>
          <p:nvPr/>
        </p:nvSpPr>
        <p:spPr>
          <a:xfrm>
            <a:off x="8031891" y="654908"/>
            <a:ext cx="203998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Resolution at 6 keV:</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4.27 eV FWHM</a:t>
            </a:r>
            <a:endParaRPr/>
          </a:p>
        </p:txBody>
      </p:sp>
      <p:sp>
        <p:nvSpPr>
          <p:cNvPr id="168" name="Google Shape;168;p7"/>
          <p:cNvSpPr txBox="1"/>
          <p:nvPr>
            <p:ph idx="12" type="sldNum"/>
          </p:nvPr>
        </p:nvSpPr>
        <p:spPr>
          <a:xfrm>
            <a:off x="10047890" y="6613859"/>
            <a:ext cx="1305910" cy="249662"/>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8"/>
          <p:cNvSpPr txBox="1"/>
          <p:nvPr>
            <p:ph type="title"/>
          </p:nvPr>
        </p:nvSpPr>
        <p:spPr>
          <a:xfrm>
            <a:off x="1056444" y="0"/>
            <a:ext cx="9382282" cy="92183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73380"/>
              </a:buClr>
              <a:buSzPts val="3200"/>
              <a:buFont typeface="Arial"/>
              <a:buNone/>
            </a:pPr>
            <a:r>
              <a:rPr lang="en-US"/>
              <a:t>X-Ray Mirror Assemblies</a:t>
            </a:r>
            <a:endParaRPr/>
          </a:p>
        </p:txBody>
      </p:sp>
      <p:pic>
        <p:nvPicPr>
          <p:cNvPr id="174" name="Google Shape;174;p8"/>
          <p:cNvPicPr preferRelativeResize="0"/>
          <p:nvPr/>
        </p:nvPicPr>
        <p:blipFill rotWithShape="1">
          <a:blip r:embed="rId3">
            <a:alphaModFix/>
          </a:blip>
          <a:srcRect b="0" l="-279" r="0" t="0"/>
          <a:stretch/>
        </p:blipFill>
        <p:spPr>
          <a:xfrm>
            <a:off x="843148" y="1104900"/>
            <a:ext cx="11044051" cy="5588326"/>
          </a:xfrm>
          <a:prstGeom prst="rect">
            <a:avLst/>
          </a:prstGeom>
          <a:noFill/>
          <a:ln>
            <a:noFill/>
          </a:ln>
        </p:spPr>
      </p:pic>
      <p:sp>
        <p:nvSpPr>
          <p:cNvPr id="175" name="Google Shape;175;p8"/>
          <p:cNvSpPr txBox="1"/>
          <p:nvPr/>
        </p:nvSpPr>
        <p:spPr>
          <a:xfrm>
            <a:off x="5115603" y="1118467"/>
            <a:ext cx="273664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1624 individual reflectors</a:t>
            </a:r>
            <a:endParaRPr/>
          </a:p>
        </p:txBody>
      </p:sp>
      <p:sp>
        <p:nvSpPr>
          <p:cNvPr id="176" name="Google Shape;176;p8"/>
          <p:cNvSpPr txBox="1"/>
          <p:nvPr/>
        </p:nvSpPr>
        <p:spPr>
          <a:xfrm>
            <a:off x="10560462" y="1104900"/>
            <a:ext cx="1172179" cy="92333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FFFF00"/>
                </a:solidFill>
                <a:latin typeface="Arial"/>
                <a:ea typeface="Arial"/>
                <a:cs typeface="Arial"/>
                <a:sym typeface="Arial"/>
              </a:rPr>
              <a:t>7” FWHM</a:t>
            </a:r>
            <a:endParaRPr/>
          </a:p>
          <a:p>
            <a:pPr indent="0" lvl="0" marL="0" marR="0" rtl="0" algn="r">
              <a:spcBef>
                <a:spcPts val="0"/>
              </a:spcBef>
              <a:spcAft>
                <a:spcPts val="0"/>
              </a:spcAft>
              <a:buNone/>
            </a:pPr>
            <a:r>
              <a:rPr lang="en-US" sz="1800">
                <a:solidFill>
                  <a:srgbClr val="FFFF00"/>
                </a:solidFill>
                <a:latin typeface="Arial"/>
                <a:ea typeface="Arial"/>
                <a:cs typeface="Arial"/>
                <a:sym typeface="Arial"/>
              </a:rPr>
              <a:t>1.3’ HPD</a:t>
            </a:r>
            <a:endParaRPr/>
          </a:p>
          <a:p>
            <a:pPr indent="0" lvl="0" marL="0" marR="0" rtl="0" algn="r">
              <a:spcBef>
                <a:spcPts val="0"/>
              </a:spcBef>
              <a:spcAft>
                <a:spcPts val="0"/>
              </a:spcAft>
              <a:buNone/>
            </a:pPr>
            <a:r>
              <a:t/>
            </a:r>
            <a:endParaRPr sz="1800">
              <a:solidFill>
                <a:srgbClr val="FFFF00"/>
              </a:solidFill>
              <a:latin typeface="Arial"/>
              <a:ea typeface="Arial"/>
              <a:cs typeface="Arial"/>
              <a:sym typeface="Arial"/>
            </a:endParaRPr>
          </a:p>
        </p:txBody>
      </p:sp>
      <p:sp>
        <p:nvSpPr>
          <p:cNvPr id="177" name="Google Shape;177;p8"/>
          <p:cNvSpPr txBox="1"/>
          <p:nvPr/>
        </p:nvSpPr>
        <p:spPr>
          <a:xfrm>
            <a:off x="1056444" y="1657298"/>
            <a:ext cx="78739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FF00"/>
                </a:solidFill>
                <a:latin typeface="Arial"/>
                <a:ea typeface="Arial"/>
                <a:cs typeface="Arial"/>
                <a:sym typeface="Arial"/>
              </a:rPr>
              <a:t>Xtend</a:t>
            </a:r>
            <a:endParaRPr sz="1800">
              <a:solidFill>
                <a:srgbClr val="FFFF00"/>
              </a:solidFill>
              <a:latin typeface="Arial"/>
              <a:ea typeface="Arial"/>
              <a:cs typeface="Arial"/>
              <a:sym typeface="Arial"/>
            </a:endParaRPr>
          </a:p>
        </p:txBody>
      </p:sp>
      <p:sp>
        <p:nvSpPr>
          <p:cNvPr id="178" name="Google Shape;178;p8"/>
          <p:cNvSpPr txBox="1"/>
          <p:nvPr/>
        </p:nvSpPr>
        <p:spPr>
          <a:xfrm>
            <a:off x="6096000" y="1657298"/>
            <a:ext cx="10182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rgbClr val="FFFF00"/>
                </a:solidFill>
                <a:latin typeface="Arial"/>
                <a:ea typeface="Arial"/>
                <a:cs typeface="Arial"/>
                <a:sym typeface="Arial"/>
              </a:rPr>
              <a:t>Resolve</a:t>
            </a:r>
            <a:endParaRPr/>
          </a:p>
        </p:txBody>
      </p:sp>
      <p:sp>
        <p:nvSpPr>
          <p:cNvPr id="179" name="Google Shape;179;p8"/>
          <p:cNvSpPr txBox="1"/>
          <p:nvPr/>
        </p:nvSpPr>
        <p:spPr>
          <a:xfrm>
            <a:off x="4810231" y="6231561"/>
            <a:ext cx="257153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 45 cm diameter</a:t>
            </a:r>
            <a:endParaRPr/>
          </a:p>
        </p:txBody>
      </p:sp>
      <p:sp>
        <p:nvSpPr>
          <p:cNvPr id="180" name="Google Shape;180;p8"/>
          <p:cNvSpPr txBox="1"/>
          <p:nvPr>
            <p:ph idx="12" type="sldNum"/>
          </p:nvPr>
        </p:nvSpPr>
        <p:spPr>
          <a:xfrm>
            <a:off x="10886090" y="6628841"/>
            <a:ext cx="1305910" cy="20527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txBox="1"/>
          <p:nvPr>
            <p:ph type="title"/>
          </p:nvPr>
        </p:nvSpPr>
        <p:spPr>
          <a:xfrm>
            <a:off x="292157" y="167809"/>
            <a:ext cx="8164514" cy="6631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73380"/>
              </a:buClr>
              <a:buSzPts val="2800"/>
              <a:buFont typeface="Arial"/>
              <a:buNone/>
            </a:pPr>
            <a:r>
              <a:rPr i="1" lang="en-US" sz="2800"/>
              <a:t>Resolve</a:t>
            </a:r>
            <a:r>
              <a:rPr lang="en-US" sz="2800"/>
              <a:t> Filter Wheel and Calibration Sources</a:t>
            </a:r>
            <a:endParaRPr sz="2800"/>
          </a:p>
        </p:txBody>
      </p:sp>
      <p:sp>
        <p:nvSpPr>
          <p:cNvPr id="186" name="Google Shape;186;p9"/>
          <p:cNvSpPr txBox="1"/>
          <p:nvPr>
            <p:ph idx="1" type="body"/>
          </p:nvPr>
        </p:nvSpPr>
        <p:spPr>
          <a:xfrm>
            <a:off x="468453" y="1171808"/>
            <a:ext cx="8581571" cy="500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lang="en-US" sz="1800"/>
              <a:t> Filter Wheel: 6 positions</a:t>
            </a:r>
            <a:endParaRPr sz="1800"/>
          </a:p>
        </p:txBody>
      </p:sp>
      <p:pic>
        <p:nvPicPr>
          <p:cNvPr id="187" name="Google Shape;187;p9"/>
          <p:cNvPicPr preferRelativeResize="0"/>
          <p:nvPr/>
        </p:nvPicPr>
        <p:blipFill rotWithShape="1">
          <a:blip r:embed="rId3">
            <a:alphaModFix/>
          </a:blip>
          <a:srcRect b="0" l="0" r="0" t="0"/>
          <a:stretch/>
        </p:blipFill>
        <p:spPr>
          <a:xfrm>
            <a:off x="660311" y="2784590"/>
            <a:ext cx="3163888" cy="2503487"/>
          </a:xfrm>
          <a:prstGeom prst="rect">
            <a:avLst/>
          </a:prstGeom>
          <a:noFill/>
          <a:ln>
            <a:noFill/>
          </a:ln>
        </p:spPr>
      </p:pic>
      <p:pic>
        <p:nvPicPr>
          <p:cNvPr descr="SRON.tiff" id="188" name="Google Shape;188;p9"/>
          <p:cNvPicPr preferRelativeResize="0"/>
          <p:nvPr/>
        </p:nvPicPr>
        <p:blipFill rotWithShape="1">
          <a:blip r:embed="rId4">
            <a:alphaModFix/>
          </a:blip>
          <a:srcRect b="0" l="0" r="0" t="0"/>
          <a:stretch/>
        </p:blipFill>
        <p:spPr>
          <a:xfrm>
            <a:off x="8927076" y="1114682"/>
            <a:ext cx="2796471" cy="672774"/>
          </a:xfrm>
          <a:prstGeom prst="rect">
            <a:avLst/>
          </a:prstGeom>
          <a:noFill/>
          <a:ln>
            <a:noFill/>
          </a:ln>
        </p:spPr>
      </p:pic>
      <p:sp>
        <p:nvSpPr>
          <p:cNvPr id="189" name="Google Shape;189;p9"/>
          <p:cNvSpPr txBox="1"/>
          <p:nvPr/>
        </p:nvSpPr>
        <p:spPr>
          <a:xfrm>
            <a:off x="4645162" y="1943948"/>
            <a:ext cx="2863623" cy="6463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Filter ring</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Filter with </a:t>
            </a:r>
            <a:r>
              <a:rPr baseline="30000" lang="en-US" sz="1800">
                <a:solidFill>
                  <a:schemeClr val="dk1"/>
                </a:solidFill>
                <a:latin typeface="Arial"/>
                <a:ea typeface="Arial"/>
                <a:cs typeface="Arial"/>
                <a:sym typeface="Arial"/>
              </a:rPr>
              <a:t>55</a:t>
            </a:r>
            <a:r>
              <a:rPr lang="en-US" sz="1800">
                <a:solidFill>
                  <a:schemeClr val="dk1"/>
                </a:solidFill>
                <a:latin typeface="Arial"/>
                <a:ea typeface="Arial"/>
                <a:cs typeface="Arial"/>
                <a:sym typeface="Arial"/>
              </a:rPr>
              <a:t>Fe source</a:t>
            </a:r>
            <a:endParaRPr sz="1800">
              <a:solidFill>
                <a:schemeClr val="dk1"/>
              </a:solidFill>
              <a:latin typeface="Arial"/>
              <a:ea typeface="Arial"/>
              <a:cs typeface="Arial"/>
              <a:sym typeface="Arial"/>
            </a:endParaRPr>
          </a:p>
        </p:txBody>
      </p:sp>
      <p:sp>
        <p:nvSpPr>
          <p:cNvPr id="190" name="Google Shape;190;p9"/>
          <p:cNvSpPr txBox="1"/>
          <p:nvPr/>
        </p:nvSpPr>
        <p:spPr>
          <a:xfrm>
            <a:off x="8483070" y="1982021"/>
            <a:ext cx="3067224" cy="6463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Modulated X-ray Source</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(Cu, Cr, ..)</a:t>
            </a:r>
            <a:endParaRPr sz="1800">
              <a:solidFill>
                <a:schemeClr val="dk1"/>
              </a:solidFill>
              <a:latin typeface="Arial"/>
              <a:ea typeface="Arial"/>
              <a:cs typeface="Arial"/>
              <a:sym typeface="Arial"/>
            </a:endParaRPr>
          </a:p>
        </p:txBody>
      </p:sp>
      <p:sp>
        <p:nvSpPr>
          <p:cNvPr id="191" name="Google Shape;191;p9"/>
          <p:cNvSpPr txBox="1"/>
          <p:nvPr/>
        </p:nvSpPr>
        <p:spPr>
          <a:xfrm>
            <a:off x="624027" y="1943948"/>
            <a:ext cx="2979738" cy="6463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Filter wheel </a:t>
            </a:r>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(view from the bottom)</a:t>
            </a:r>
            <a:endParaRPr sz="1800">
              <a:solidFill>
                <a:schemeClr val="dk1"/>
              </a:solidFill>
              <a:latin typeface="Arial"/>
              <a:ea typeface="Arial"/>
              <a:cs typeface="Arial"/>
              <a:sym typeface="Arial"/>
            </a:endParaRPr>
          </a:p>
        </p:txBody>
      </p:sp>
      <p:grpSp>
        <p:nvGrpSpPr>
          <p:cNvPr id="192" name="Google Shape;192;p9"/>
          <p:cNvGrpSpPr/>
          <p:nvPr/>
        </p:nvGrpSpPr>
        <p:grpSpPr>
          <a:xfrm>
            <a:off x="4198826" y="2619765"/>
            <a:ext cx="4080028" cy="3218856"/>
            <a:chOff x="5169770" y="713460"/>
            <a:chExt cx="7085861" cy="5884305"/>
          </a:xfrm>
        </p:grpSpPr>
        <p:pic>
          <p:nvPicPr>
            <p:cNvPr descr="A picture containing athletic game, sport&#10;&#10;Description automatically generated" id="193" name="Google Shape;193;p9"/>
            <p:cNvPicPr preferRelativeResize="0"/>
            <p:nvPr/>
          </p:nvPicPr>
          <p:blipFill rotWithShape="1">
            <a:blip r:embed="rId5">
              <a:alphaModFix/>
            </a:blip>
            <a:srcRect b="0" l="0" r="0" t="0"/>
            <a:stretch/>
          </p:blipFill>
          <p:spPr>
            <a:xfrm>
              <a:off x="5436371" y="1104901"/>
              <a:ext cx="5765032" cy="5492864"/>
            </a:xfrm>
            <a:prstGeom prst="rect">
              <a:avLst/>
            </a:prstGeom>
            <a:noFill/>
            <a:ln>
              <a:noFill/>
            </a:ln>
          </p:spPr>
        </p:pic>
        <p:sp>
          <p:nvSpPr>
            <p:cNvPr id="194" name="Google Shape;194;p9"/>
            <p:cNvSpPr txBox="1"/>
            <p:nvPr/>
          </p:nvSpPr>
          <p:spPr>
            <a:xfrm>
              <a:off x="7078200" y="713460"/>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800">
                  <a:solidFill>
                    <a:srgbClr val="2E75B5"/>
                  </a:solidFill>
                  <a:latin typeface="Arial"/>
                  <a:ea typeface="Arial"/>
                  <a:cs typeface="Arial"/>
                  <a:sym typeface="Arial"/>
                </a:rPr>
                <a:t>Open</a:t>
              </a:r>
              <a:endParaRPr/>
            </a:p>
          </p:txBody>
        </p:sp>
        <p:sp>
          <p:nvSpPr>
            <p:cNvPr id="195" name="Google Shape;195;p9"/>
            <p:cNvSpPr txBox="1"/>
            <p:nvPr/>
          </p:nvSpPr>
          <p:spPr>
            <a:xfrm>
              <a:off x="8881928" y="6002808"/>
              <a:ext cx="1348482" cy="542777"/>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rgbClr val="2E75B5"/>
                  </a:solidFill>
                  <a:latin typeface="Arial"/>
                  <a:ea typeface="Arial"/>
                  <a:cs typeface="Arial"/>
                  <a:sym typeface="Arial"/>
                </a:rPr>
                <a:t>Open</a:t>
              </a:r>
              <a:endParaRPr/>
            </a:p>
          </p:txBody>
        </p:sp>
        <p:sp>
          <p:nvSpPr>
            <p:cNvPr id="196" name="Google Shape;196;p9"/>
            <p:cNvSpPr txBox="1"/>
            <p:nvPr/>
          </p:nvSpPr>
          <p:spPr>
            <a:xfrm>
              <a:off x="5169770" y="1412048"/>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800">
                  <a:solidFill>
                    <a:srgbClr val="2E75B5"/>
                  </a:solidFill>
                  <a:latin typeface="Arial"/>
                  <a:ea typeface="Arial"/>
                  <a:cs typeface="Arial"/>
                  <a:sym typeface="Arial"/>
                </a:rPr>
                <a:t>Polyimide</a:t>
              </a:r>
              <a:endParaRPr/>
            </a:p>
          </p:txBody>
        </p:sp>
        <p:sp>
          <p:nvSpPr>
            <p:cNvPr id="197" name="Google Shape;197;p9"/>
            <p:cNvSpPr txBox="1"/>
            <p:nvPr/>
          </p:nvSpPr>
          <p:spPr>
            <a:xfrm>
              <a:off x="5188692" y="4272726"/>
              <a:ext cx="914400"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800">
                  <a:solidFill>
                    <a:srgbClr val="2E75B5"/>
                  </a:solidFill>
                  <a:latin typeface="Arial"/>
                  <a:ea typeface="Arial"/>
                  <a:cs typeface="Arial"/>
                  <a:sym typeface="Arial"/>
                </a:rPr>
                <a:t>ND</a:t>
              </a:r>
              <a:endParaRPr/>
            </a:p>
          </p:txBody>
        </p:sp>
        <p:sp>
          <p:nvSpPr>
            <p:cNvPr id="198" name="Google Shape;198;p9"/>
            <p:cNvSpPr txBox="1"/>
            <p:nvPr/>
          </p:nvSpPr>
          <p:spPr>
            <a:xfrm>
              <a:off x="10680373" y="4665762"/>
              <a:ext cx="1575258" cy="1337045"/>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500">
                  <a:solidFill>
                    <a:srgbClr val="2E75B5"/>
                  </a:solidFill>
                  <a:latin typeface="Arial"/>
                  <a:ea typeface="Arial"/>
                  <a:cs typeface="Arial"/>
                  <a:sym typeface="Arial"/>
                </a:rPr>
                <a:t>Be</a:t>
              </a:r>
              <a:endParaRPr/>
            </a:p>
            <a:p>
              <a:pPr indent="0" lvl="0" marL="0" marR="0" rtl="0" algn="l">
                <a:spcBef>
                  <a:spcPts val="0"/>
                </a:spcBef>
                <a:spcAft>
                  <a:spcPts val="0"/>
                </a:spcAft>
                <a:buNone/>
              </a:pPr>
              <a:r>
                <a:rPr lang="en-US" sz="1500">
                  <a:solidFill>
                    <a:srgbClr val="2E75B5"/>
                  </a:solidFill>
                  <a:latin typeface="Arial"/>
                  <a:ea typeface="Arial"/>
                  <a:cs typeface="Arial"/>
                  <a:sym typeface="Arial"/>
                </a:rPr>
                <a:t>(25 µm)</a:t>
              </a:r>
              <a:endParaRPr/>
            </a:p>
          </p:txBody>
        </p:sp>
        <p:sp>
          <p:nvSpPr>
            <p:cNvPr id="199" name="Google Shape;199;p9"/>
            <p:cNvSpPr txBox="1"/>
            <p:nvPr/>
          </p:nvSpPr>
          <p:spPr>
            <a:xfrm>
              <a:off x="10473229" y="2242669"/>
              <a:ext cx="1383894" cy="91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800">
                  <a:solidFill>
                    <a:srgbClr val="2E75B5"/>
                  </a:solidFill>
                  <a:latin typeface="Arial"/>
                  <a:ea typeface="Arial"/>
                  <a:cs typeface="Arial"/>
                  <a:sym typeface="Arial"/>
                </a:rPr>
                <a:t>Open/</a:t>
              </a:r>
              <a:r>
                <a:rPr baseline="30000" lang="en-US" sz="1800">
                  <a:solidFill>
                    <a:srgbClr val="2E75B5"/>
                  </a:solidFill>
                  <a:latin typeface="Arial"/>
                  <a:ea typeface="Arial"/>
                  <a:cs typeface="Arial"/>
                  <a:sym typeface="Arial"/>
                </a:rPr>
                <a:t>55</a:t>
              </a:r>
              <a:r>
                <a:rPr lang="en-US" sz="1800">
                  <a:solidFill>
                    <a:srgbClr val="2E75B5"/>
                  </a:solidFill>
                  <a:latin typeface="Arial"/>
                  <a:ea typeface="Arial"/>
                  <a:cs typeface="Arial"/>
                  <a:sym typeface="Arial"/>
                </a:rPr>
                <a:t>Fe</a:t>
              </a:r>
              <a:endParaRPr/>
            </a:p>
          </p:txBody>
        </p:sp>
      </p:grpSp>
      <p:pic>
        <p:nvPicPr>
          <p:cNvPr descr="Chart, line chart&#10;&#10;Description automatically generated" id="200" name="Google Shape;200;p9"/>
          <p:cNvPicPr preferRelativeResize="0"/>
          <p:nvPr/>
        </p:nvPicPr>
        <p:blipFill rotWithShape="1">
          <a:blip r:embed="rId6">
            <a:alphaModFix/>
          </a:blip>
          <a:srcRect b="0" l="0" r="0" t="0"/>
          <a:stretch/>
        </p:blipFill>
        <p:spPr>
          <a:xfrm>
            <a:off x="8414305" y="3744471"/>
            <a:ext cx="3560243" cy="2173135"/>
          </a:xfrm>
          <a:prstGeom prst="rect">
            <a:avLst/>
          </a:prstGeom>
          <a:noFill/>
          <a:ln>
            <a:noFill/>
          </a:ln>
        </p:spPr>
      </p:pic>
      <p:pic>
        <p:nvPicPr>
          <p:cNvPr descr="MXS Assembly" id="201" name="Google Shape;201;p9"/>
          <p:cNvPicPr preferRelativeResize="0"/>
          <p:nvPr/>
        </p:nvPicPr>
        <p:blipFill rotWithShape="1">
          <a:blip r:embed="rId7">
            <a:alphaModFix/>
          </a:blip>
          <a:srcRect b="0" l="0" r="0" t="0"/>
          <a:stretch/>
        </p:blipFill>
        <p:spPr>
          <a:xfrm>
            <a:off x="8226513" y="1860340"/>
            <a:ext cx="3865109" cy="1536015"/>
          </a:xfrm>
          <a:prstGeom prst="rect">
            <a:avLst/>
          </a:prstGeom>
          <a:noFill/>
          <a:ln>
            <a:noFill/>
          </a:ln>
        </p:spPr>
      </p:pic>
      <p:sp>
        <p:nvSpPr>
          <p:cNvPr id="202" name="Google Shape;202;p9"/>
          <p:cNvSpPr txBox="1"/>
          <p:nvPr>
            <p:ph idx="12" type="sldNum"/>
          </p:nvPr>
        </p:nvSpPr>
        <p:spPr>
          <a:xfrm>
            <a:off x="10487584" y="6534390"/>
            <a:ext cx="1670369" cy="3135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2021-03-01T18:40:24Z</dcterms:created>
  <dc:creator>Smith, DeLee I. (GSFC-460.0)[ASRC FEDERAL SYSTEM SOLUTIONS]</dc:creator>
</cp:coreProperties>
</file>