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4"/>
  </p:notesMasterIdLst>
  <p:sldIdLst>
    <p:sldId id="263" r:id="rId2"/>
    <p:sldId id="297" r:id="rId3"/>
    <p:sldId id="298" r:id="rId4"/>
    <p:sldId id="299" r:id="rId5"/>
    <p:sldId id="300" r:id="rId6"/>
    <p:sldId id="301" r:id="rId7"/>
    <p:sldId id="303" r:id="rId8"/>
    <p:sldId id="302" r:id="rId9"/>
    <p:sldId id="304" r:id="rId10"/>
    <p:sldId id="358" r:id="rId11"/>
    <p:sldId id="359" r:id="rId12"/>
    <p:sldId id="360" r:id="rId13"/>
    <p:sldId id="363" r:id="rId14"/>
    <p:sldId id="361" r:id="rId15"/>
    <p:sldId id="362" r:id="rId16"/>
    <p:sldId id="364" r:id="rId17"/>
    <p:sldId id="368" r:id="rId18"/>
    <p:sldId id="365" r:id="rId19"/>
    <p:sldId id="370" r:id="rId20"/>
    <p:sldId id="367" r:id="rId21"/>
    <p:sldId id="371" r:id="rId22"/>
    <p:sldId id="369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6431"/>
    <a:srgbClr val="CCFFCC"/>
    <a:srgbClr val="773380"/>
    <a:srgbClr val="0303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86"/>
    <p:restoredTop sz="94643"/>
  </p:normalViewPr>
  <p:slideViewPr>
    <p:cSldViewPr snapToGrid="0" snapToObjects="1">
      <p:cViewPr varScale="1">
        <p:scale>
          <a:sx n="150" d="100"/>
          <a:sy n="150" d="100"/>
        </p:scale>
        <p:origin x="960" y="176"/>
      </p:cViewPr>
      <p:guideLst>
        <p:guide orient="horz" pos="9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8" d="100"/>
        <a:sy n="10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4C2CF1-1C43-4E42-A05C-7A5AAD2DF049}" type="datetimeFigureOut">
              <a:rPr lang="en-US" smtClean="0"/>
              <a:t>1/12/24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15ABE9-7C23-B34F-80BA-36C2A3014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056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177E73D-C74C-6647-A637-49DFD76538C2}"/>
              </a:ext>
            </a:extLst>
          </p:cNvPr>
          <p:cNvSpPr/>
          <p:nvPr userDrawn="1"/>
        </p:nvSpPr>
        <p:spPr>
          <a:xfrm>
            <a:off x="5741" y="7549"/>
            <a:ext cx="4567428" cy="6846871"/>
          </a:xfrm>
          <a:prstGeom prst="rect">
            <a:avLst/>
          </a:prstGeom>
          <a:gradFill>
            <a:gsLst>
              <a:gs pos="0">
                <a:schemeClr val="bg2">
                  <a:tint val="80000"/>
                  <a:satMod val="300000"/>
                </a:schemeClr>
              </a:gs>
              <a:gs pos="99000">
                <a:schemeClr val="tx1"/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332F43-5E5F-6041-9013-9F5C4BA511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555" y="1252609"/>
            <a:ext cx="3746500" cy="3746500"/>
          </a:xfrm>
          <a:prstGeom prst="rect">
            <a:avLst/>
          </a:prstGeom>
        </p:spPr>
      </p:pic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>
          <a:xfrm>
            <a:off x="4835435" y="5555774"/>
            <a:ext cx="3823425" cy="51650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 b="1"/>
            </a:lvl1pPr>
            <a:lvl2pPr marL="457200" indent="0">
              <a:buFontTx/>
              <a:buNone/>
              <a:defRPr sz="1800" b="1"/>
            </a:lvl2pPr>
            <a:lvl3pPr marL="914400" indent="0">
              <a:buFontTx/>
              <a:buNone/>
              <a:defRPr sz="1800" b="1"/>
            </a:lvl3pPr>
            <a:lvl4pPr marL="1371600" indent="0">
              <a:buFontTx/>
              <a:buNone/>
              <a:defRPr sz="1800" b="1"/>
            </a:lvl4pPr>
            <a:lvl5pPr marL="1828800" indent="0">
              <a:buFontTx/>
              <a:buNone/>
              <a:defRPr sz="1800" b="1"/>
            </a:lvl5pPr>
          </a:lstStyle>
          <a:p>
            <a:pPr lvl="0"/>
            <a:r>
              <a:rPr lang="en-US" dirty="0"/>
              <a:t>Click to edit date style</a:t>
            </a:r>
          </a:p>
        </p:txBody>
      </p:sp>
      <p:sp>
        <p:nvSpPr>
          <p:cNvPr id="38" name="Text Placeholder 37"/>
          <p:cNvSpPr>
            <a:spLocks noGrp="1"/>
          </p:cNvSpPr>
          <p:nvPr>
            <p:ph type="body" sz="quarter" idx="11" hasCustomPrompt="1"/>
          </p:nvPr>
        </p:nvSpPr>
        <p:spPr>
          <a:xfrm>
            <a:off x="4835435" y="4162062"/>
            <a:ext cx="3823425" cy="892671"/>
          </a:xfrm>
        </p:spPr>
        <p:txBody>
          <a:bodyPr wrap="none" lIns="91440" tIns="0" rIns="0" bIns="0" numCol="1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/>
            </a:lvl1pPr>
          </a:lstStyle>
          <a:p>
            <a:r>
              <a:rPr lang="en-US" sz="1200" b="1" dirty="0"/>
              <a:t>Click to edit name/title style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Click to edit name/title style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Click to edit name/title style</a:t>
            </a:r>
          </a:p>
        </p:txBody>
      </p:sp>
      <p:sp>
        <p:nvSpPr>
          <p:cNvPr id="25" name="Subtitle 2"/>
          <p:cNvSpPr>
            <a:spLocks noGrp="1"/>
          </p:cNvSpPr>
          <p:nvPr>
            <p:ph type="subTitle" idx="1"/>
          </p:nvPr>
        </p:nvSpPr>
        <p:spPr>
          <a:xfrm>
            <a:off x="4835435" y="2601118"/>
            <a:ext cx="3823425" cy="1245887"/>
          </a:xfrm>
        </p:spPr>
        <p:txBody>
          <a:bodyPr>
            <a:normAutofit/>
          </a:bodyPr>
          <a:lstStyle>
            <a:lvl1pPr marL="0" indent="0" algn="l">
              <a:buNone/>
              <a:defRPr sz="2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4" name="Title 23"/>
          <p:cNvSpPr>
            <a:spLocks noGrp="1"/>
          </p:cNvSpPr>
          <p:nvPr>
            <p:ph type="title"/>
          </p:nvPr>
        </p:nvSpPr>
        <p:spPr>
          <a:xfrm>
            <a:off x="4835435" y="1198645"/>
            <a:ext cx="3823425" cy="1402473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rgbClr val="77338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34856" cy="6848856"/>
          </a:xfrm>
          <a:prstGeom prst="rect">
            <a:avLst/>
          </a:prstGeom>
          <a:noFill/>
          <a:ln w="31750">
            <a:solidFill>
              <a:srgbClr val="7733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3044" y="99427"/>
            <a:ext cx="1070876" cy="6653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5621" y="106446"/>
            <a:ext cx="736667" cy="609979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4572000" y="6629153"/>
            <a:ext cx="457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NASA/Goddard Space Flight Center</a:t>
            </a:r>
          </a:p>
        </p:txBody>
      </p:sp>
    </p:spTree>
    <p:extLst>
      <p:ext uri="{BB962C8B-B14F-4D97-AF65-F5344CB8AC3E}">
        <p14:creationId xmlns:p14="http://schemas.microsoft.com/office/powerpoint/2010/main" val="88775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98" y="0"/>
            <a:ext cx="7308621" cy="855194"/>
          </a:xfrm>
          <a:prstGeom prst="rect">
            <a:avLst/>
          </a:prstGeom>
        </p:spPr>
        <p:txBody>
          <a:bodyPr anchor="ctr" anchorCtr="0"/>
          <a:lstStyle>
            <a:lvl1pPr>
              <a:defRPr sz="3200" b="1">
                <a:solidFill>
                  <a:srgbClr val="77338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219200"/>
            <a:ext cx="4629150" cy="49381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219199"/>
            <a:ext cx="2949178" cy="493819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98" y="0"/>
            <a:ext cx="7288886" cy="861773"/>
          </a:xfrm>
          <a:prstGeom prst="rect">
            <a:avLst/>
          </a:prstGeom>
        </p:spPr>
        <p:txBody>
          <a:bodyPr anchor="ctr" anchorCtr="0"/>
          <a:lstStyle>
            <a:lvl1pPr>
              <a:defRPr sz="3200" b="1">
                <a:solidFill>
                  <a:srgbClr val="77338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219200"/>
            <a:ext cx="7886700" cy="495776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219199"/>
            <a:ext cx="7886699" cy="4957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2098" y="0"/>
            <a:ext cx="7288886" cy="861773"/>
          </a:xfrm>
          <a:prstGeom prst="rect">
            <a:avLst/>
          </a:prstGeom>
        </p:spPr>
        <p:txBody>
          <a:bodyPr anchor="ctr" anchorCtr="0"/>
          <a:lstStyle>
            <a:lvl1pPr>
              <a:defRPr sz="3200" b="1">
                <a:solidFill>
                  <a:srgbClr val="77338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rgbClr val="77338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BBDB9F-9867-FD48-BDF2-1218DE08CA62}"/>
              </a:ext>
            </a:extLst>
          </p:cNvPr>
          <p:cNvSpPr txBox="1"/>
          <p:nvPr userDrawn="1"/>
        </p:nvSpPr>
        <p:spPr>
          <a:xfrm>
            <a:off x="8497765" y="43521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en-US" sz="1800" b="1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99" y="0"/>
            <a:ext cx="7308620" cy="861773"/>
          </a:xfrm>
          <a:prstGeom prst="rect">
            <a:avLst/>
          </a:prstGeom>
        </p:spPr>
        <p:txBody>
          <a:bodyPr anchor="ctr" anchorCtr="0"/>
          <a:lstStyle>
            <a:lvl1pPr>
              <a:defRPr sz="3200" b="1">
                <a:solidFill>
                  <a:srgbClr val="77338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rgbClr val="77338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99" y="0"/>
            <a:ext cx="7315200" cy="868351"/>
          </a:xfrm>
          <a:prstGeom prst="rect">
            <a:avLst/>
          </a:prstGeom>
        </p:spPr>
        <p:txBody>
          <a:bodyPr anchor="ctr" anchorCtr="0"/>
          <a:lstStyle>
            <a:lvl1pPr>
              <a:defRPr sz="3200" b="1">
                <a:solidFill>
                  <a:srgbClr val="77338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219200"/>
            <a:ext cx="3886200" cy="49577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219200"/>
            <a:ext cx="3886200" cy="4957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98" y="0"/>
            <a:ext cx="7328357" cy="868351"/>
          </a:xfrm>
          <a:prstGeom prst="rect">
            <a:avLst/>
          </a:prstGeom>
        </p:spPr>
        <p:txBody>
          <a:bodyPr anchor="ctr" anchorCtr="0"/>
          <a:lstStyle>
            <a:lvl1pPr>
              <a:defRPr sz="3200" b="1">
                <a:solidFill>
                  <a:srgbClr val="77338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219200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43112"/>
            <a:ext cx="3868340" cy="41465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7958" y="1219200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43112"/>
            <a:ext cx="3887391" cy="41465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98" y="0"/>
            <a:ext cx="7315200" cy="861773"/>
          </a:xfrm>
          <a:prstGeom prst="rect">
            <a:avLst/>
          </a:prstGeom>
        </p:spPr>
        <p:txBody>
          <a:bodyPr anchor="ctr" anchorCtr="0"/>
          <a:lstStyle>
            <a:lvl1pPr>
              <a:defRPr sz="3200" b="1">
                <a:solidFill>
                  <a:srgbClr val="77338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99" y="0"/>
            <a:ext cx="7328356" cy="868351"/>
          </a:xfrm>
          <a:prstGeom prst="rect">
            <a:avLst/>
          </a:prstGeom>
        </p:spPr>
        <p:txBody>
          <a:bodyPr anchor="ctr" anchorCtr="0"/>
          <a:lstStyle>
            <a:lvl1pPr>
              <a:defRPr sz="3200" b="1">
                <a:solidFill>
                  <a:srgbClr val="77338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22424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219199"/>
            <a:ext cx="2949178" cy="487866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 userDrawn="1"/>
        </p:nvSpPr>
        <p:spPr>
          <a:xfrm>
            <a:off x="3015703" y="0"/>
            <a:ext cx="6128299" cy="845257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FB6A33-889E-E94A-A2A2-9658EA07818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5130" y="169468"/>
            <a:ext cx="1367896" cy="628493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219200"/>
            <a:ext cx="78867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10620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12/18/2019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90653" y="6356351"/>
            <a:ext cx="5571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1" baseline="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r>
              <a:rPr lang="en-US" i="0"/>
              <a:t>XRISM / Resolve PSR - Section 6.1 Use or disclosure of data contained on this page is subject to the restriction(s) on the title page of this document.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2572" y="6356351"/>
            <a:ext cx="12527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23EBA1-29EA-0E4E-A813-258340ED834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22"/>
          <p:cNvSpPr>
            <a:spLocks noChangeArrowheads="1"/>
          </p:cNvSpPr>
          <p:nvPr userDrawn="1"/>
        </p:nvSpPr>
        <p:spPr bwMode="auto">
          <a:xfrm>
            <a:off x="0" y="809870"/>
            <a:ext cx="9144000" cy="76878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  <p:cxnSp>
        <p:nvCxnSpPr>
          <p:cNvPr id="27" name="Straight Connector 26"/>
          <p:cNvCxnSpPr/>
          <p:nvPr userDrawn="1"/>
        </p:nvCxnSpPr>
        <p:spPr>
          <a:xfrm flipV="1">
            <a:off x="0" y="845257"/>
            <a:ext cx="9144000" cy="310"/>
          </a:xfrm>
          <a:prstGeom prst="line">
            <a:avLst/>
          </a:prstGeom>
          <a:ln w="25400">
            <a:gradFill flip="none" rotWithShape="1">
              <a:gsLst>
                <a:gs pos="51000">
                  <a:schemeClr val="bg1"/>
                </a:gs>
                <a:gs pos="0">
                  <a:srgbClr val="773380"/>
                </a:gs>
                <a:gs pos="100000">
                  <a:schemeClr val="accent6">
                    <a:lumMod val="75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549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68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tiff"/><Relationship Id="rId4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41574" y="1198645"/>
            <a:ext cx="4432851" cy="1402473"/>
          </a:xfrm>
        </p:spPr>
        <p:txBody>
          <a:bodyPr/>
          <a:lstStyle/>
          <a:p>
            <a:r>
              <a:rPr lang="en-US" sz="3200" dirty="0"/>
              <a:t>XRISM/Resolve data</a:t>
            </a:r>
            <a:br>
              <a:rPr lang="en-US" sz="3200" dirty="0"/>
            </a:br>
            <a:r>
              <a:rPr lang="en-US" sz="3200" dirty="0"/>
              <a:t>(a whirlwind tour)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9B2FD63-68DF-FE40-A153-7F50CE9380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35435" y="5766790"/>
            <a:ext cx="3823425" cy="516506"/>
          </a:xfrm>
        </p:spPr>
        <p:txBody>
          <a:bodyPr/>
          <a:lstStyle/>
          <a:p>
            <a:r>
              <a:rPr lang="en-US" dirty="0"/>
              <a:t>January 18, 2024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85FBBA-D2C8-8F4B-A669-A0BDA064B0EE}"/>
              </a:ext>
            </a:extLst>
          </p:cNvPr>
          <p:cNvSpPr txBox="1"/>
          <p:nvPr/>
        </p:nvSpPr>
        <p:spPr>
          <a:xfrm>
            <a:off x="4835435" y="3269554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l"/>
            <a:r>
              <a:rPr lang="en-US" sz="1800" b="1" dirty="0"/>
              <a:t>F. Scott Porter</a:t>
            </a:r>
          </a:p>
          <a:p>
            <a:pPr algn="l"/>
            <a:r>
              <a:rPr lang="en-US" b="1" dirty="0"/>
              <a:t>XRISM/Resolve Instrument Scientist</a:t>
            </a:r>
            <a:endParaRPr lang="en-US" sz="1800" b="1" dirty="0"/>
          </a:p>
          <a:p>
            <a:pPr algn="l"/>
            <a:r>
              <a:rPr lang="en-US" b="1" dirty="0"/>
              <a:t>NASA/GSFC</a:t>
            </a:r>
            <a:endParaRPr lang="en-US" sz="18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DA1E0B-3A22-884E-AD22-CFC6C0EF745B}"/>
              </a:ext>
            </a:extLst>
          </p:cNvPr>
          <p:cNvSpPr txBox="1"/>
          <p:nvPr/>
        </p:nvSpPr>
        <p:spPr>
          <a:xfrm>
            <a:off x="2369574" y="572237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en-US" sz="1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D7518D-9B67-7444-B370-BC24C35E26F0}"/>
              </a:ext>
            </a:extLst>
          </p:cNvPr>
          <p:cNvSpPr txBox="1"/>
          <p:nvPr/>
        </p:nvSpPr>
        <p:spPr>
          <a:xfrm>
            <a:off x="2290916" y="5997677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en-US" sz="18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EEF13E-61F8-6C4A-956B-28E635A3F36D}"/>
              </a:ext>
            </a:extLst>
          </p:cNvPr>
          <p:cNvSpPr txBox="1"/>
          <p:nvPr/>
        </p:nvSpPr>
        <p:spPr>
          <a:xfrm>
            <a:off x="9024730" y="4323522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en-US" sz="1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4A8964-F0E4-C963-2E78-73C827BC64F1}"/>
              </a:ext>
            </a:extLst>
          </p:cNvPr>
          <p:cNvSpPr txBox="1"/>
          <p:nvPr/>
        </p:nvSpPr>
        <p:spPr>
          <a:xfrm>
            <a:off x="8199783" y="38762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en-US" sz="18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BB3690-FB91-2CB8-782F-0487BDB1E763}"/>
              </a:ext>
            </a:extLst>
          </p:cNvPr>
          <p:cNvSpPr txBox="1"/>
          <p:nvPr/>
        </p:nvSpPr>
        <p:spPr>
          <a:xfrm>
            <a:off x="6858000" y="487017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060855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EDBF5-F256-2CB8-A63C-C2FAA5B1A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Spectral redistribution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EA831A-1C14-A37C-BA84-BF372E4FBD39}"/>
              </a:ext>
            </a:extLst>
          </p:cNvPr>
          <p:cNvSpPr txBox="1"/>
          <p:nvPr/>
        </p:nvSpPr>
        <p:spPr>
          <a:xfrm>
            <a:off x="245535" y="965245"/>
            <a:ext cx="84379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Core line shape: dominated by detector intrinsic noise and system noise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Broadband redistribution: dominated by detector material properties.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To measure: </a:t>
            </a:r>
            <a:r>
              <a:rPr lang="en-US" dirty="0" err="1"/>
              <a:t>Monochrometers</a:t>
            </a:r>
            <a:r>
              <a:rPr lang="en-US" dirty="0"/>
              <a:t>, modeled fluorescent lines, EBIT measurements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3F3DEB-78EF-99E9-27A2-404BE0A0B6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992047"/>
            <a:ext cx="9144000" cy="465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298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C73D9-2399-6170-1895-51814AC57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Core line shape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B55557-27C1-6372-CC26-D3A7B5BC42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2099" y="1925524"/>
            <a:ext cx="4401128" cy="32605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D81E77-6741-FAA5-C9BD-3944F22995D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369802" y="1925524"/>
            <a:ext cx="4682099" cy="34677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A1990F-3237-B57F-399C-9767153D7A7E}"/>
              </a:ext>
            </a:extLst>
          </p:cNvPr>
          <p:cNvSpPr txBox="1"/>
          <p:nvPr/>
        </p:nvSpPr>
        <p:spPr>
          <a:xfrm>
            <a:off x="0" y="1373281"/>
            <a:ext cx="6558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Deviates from a gaussian instrumental function at the 1% level</a:t>
            </a:r>
          </a:p>
        </p:txBody>
      </p:sp>
    </p:spTree>
    <p:extLst>
      <p:ext uri="{BB962C8B-B14F-4D97-AF65-F5344CB8AC3E}">
        <p14:creationId xmlns:p14="http://schemas.microsoft.com/office/powerpoint/2010/main" val="98109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0643A-ECFA-4E6F-CD5F-5C11214F3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98" y="0"/>
            <a:ext cx="7629501" cy="861773"/>
          </a:xfrm>
        </p:spPr>
        <p:txBody>
          <a:bodyPr/>
          <a:lstStyle/>
          <a:p>
            <a:r>
              <a:rPr lang="en-US" sz="3200" dirty="0"/>
              <a:t>Core line shape across the band pass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545E7F-C81B-40B3-7F92-CA2D7D4AAC4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8"/>
          <a:stretch/>
        </p:blipFill>
        <p:spPr>
          <a:xfrm>
            <a:off x="92097" y="2133395"/>
            <a:ext cx="8903505" cy="46145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96D2AB-4F71-C51C-63C3-ADB7711393D7}"/>
              </a:ext>
            </a:extLst>
          </p:cNvPr>
          <p:cNvSpPr txBox="1"/>
          <p:nvPr/>
        </p:nvSpPr>
        <p:spPr>
          <a:xfrm>
            <a:off x="0" y="933067"/>
            <a:ext cx="89323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dirty="0"/>
              <a:t>Energy resolution scales with Energy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dirty="0"/>
              <a:t>Some systematic differences between </a:t>
            </a:r>
            <a:r>
              <a:rPr lang="en-US" sz="2400" dirty="0" err="1"/>
              <a:t>monochrometer</a:t>
            </a:r>
            <a:r>
              <a:rPr lang="en-US" sz="2400" dirty="0"/>
              <a:t> and fluorescent measurements: incomplete line shape knowledge</a:t>
            </a:r>
          </a:p>
        </p:txBody>
      </p:sp>
    </p:spTree>
    <p:extLst>
      <p:ext uri="{BB962C8B-B14F-4D97-AF65-F5344CB8AC3E}">
        <p14:creationId xmlns:p14="http://schemas.microsoft.com/office/powerpoint/2010/main" val="16785368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F5B18-C70C-B2C8-A0A4-8A35F0128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Scale measurement</a:t>
            </a:r>
          </a:p>
        </p:txBody>
      </p:sp>
      <p:pic>
        <p:nvPicPr>
          <p:cNvPr id="4" name="Picture 3" descr="Chart&#10;&#10;Description automatically generated with medium confidence">
            <a:extLst>
              <a:ext uri="{FF2B5EF4-FFF2-40B4-BE49-F238E27FC236}">
                <a16:creationId xmlns:a16="http://schemas.microsoft.com/office/drawing/2014/main" id="{384B87E8-44C0-EA5F-8F65-28579BD46D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8" r="2500"/>
          <a:stretch/>
        </p:blipFill>
        <p:spPr>
          <a:xfrm>
            <a:off x="0" y="1803137"/>
            <a:ext cx="9144000" cy="46061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F70680-FBA9-B7FC-1961-12993A667D46}"/>
              </a:ext>
            </a:extLst>
          </p:cNvPr>
          <p:cNvSpPr txBox="1"/>
          <p:nvPr/>
        </p:nvSpPr>
        <p:spPr>
          <a:xfrm>
            <a:off x="296333" y="1058333"/>
            <a:ext cx="58928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 dirty="0"/>
              <a:t>One of 3 sets of measurements to span bandpass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 dirty="0"/>
              <a:t>Pre</a:t>
            </a:r>
            <a:r>
              <a:rPr lang="en-US" b="1" dirty="0"/>
              <a:t>cision dominated by fluorescent line models 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8274650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576BA-5913-3450-3864-AAE685A3E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99" y="0"/>
            <a:ext cx="7621034" cy="861773"/>
          </a:xfrm>
        </p:spPr>
        <p:txBody>
          <a:bodyPr/>
          <a:lstStyle/>
          <a:p>
            <a:r>
              <a:rPr lang="en-US" dirty="0"/>
              <a:t>Low energy measurements with EBIT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8E55DD-7BB5-90CA-B598-941656FA9699}"/>
              </a:ext>
            </a:extLst>
          </p:cNvPr>
          <p:cNvSpPr txBox="1"/>
          <p:nvPr/>
        </p:nvSpPr>
        <p:spPr>
          <a:xfrm>
            <a:off x="157761" y="861773"/>
            <a:ext cx="38534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EBIT results for Neon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4D626F-D5FC-6800-2741-36EE3D2AB6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3" t="961" r="1137"/>
          <a:stretch/>
        </p:blipFill>
        <p:spPr>
          <a:xfrm>
            <a:off x="0" y="1829496"/>
            <a:ext cx="9144000" cy="49615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CD3CF2-3650-90A9-C660-6EC41C08F35A}"/>
              </a:ext>
            </a:extLst>
          </p:cNvPr>
          <p:cNvSpPr txBox="1"/>
          <p:nvPr/>
        </p:nvSpPr>
        <p:spPr>
          <a:xfrm>
            <a:off x="-72833" y="1460164"/>
            <a:ext cx="9236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Energy scale error = +0.41 eV,             Energy resolution = 3.83 eV (composite 35 pixels)</a:t>
            </a:r>
          </a:p>
        </p:txBody>
      </p:sp>
    </p:spTree>
    <p:extLst>
      <p:ext uri="{BB962C8B-B14F-4D97-AF65-F5344CB8AC3E}">
        <p14:creationId xmlns:p14="http://schemas.microsoft.com/office/powerpoint/2010/main" val="42540505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8660B-1686-90AE-4759-EC7DAB608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Summary of EBIT results</a:t>
            </a: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7EAC719-3E2B-0CD6-BE6A-64E6E6B5B6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456719"/>
              </p:ext>
            </p:extLst>
          </p:nvPr>
        </p:nvGraphicFramePr>
        <p:xfrm>
          <a:off x="92098" y="1940303"/>
          <a:ext cx="9005527" cy="41472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21179">
                  <a:extLst>
                    <a:ext uri="{9D8B030D-6E8A-4147-A177-3AD203B41FA5}">
                      <a16:colId xmlns:a16="http://schemas.microsoft.com/office/drawing/2014/main" val="3281516127"/>
                    </a:ext>
                  </a:extLst>
                </a:gridCol>
                <a:gridCol w="1280806">
                  <a:extLst>
                    <a:ext uri="{9D8B030D-6E8A-4147-A177-3AD203B41FA5}">
                      <a16:colId xmlns:a16="http://schemas.microsoft.com/office/drawing/2014/main" val="2034497374"/>
                    </a:ext>
                  </a:extLst>
                </a:gridCol>
                <a:gridCol w="1586384">
                  <a:extLst>
                    <a:ext uri="{9D8B030D-6E8A-4147-A177-3AD203B41FA5}">
                      <a16:colId xmlns:a16="http://schemas.microsoft.com/office/drawing/2014/main" val="4165605934"/>
                    </a:ext>
                  </a:extLst>
                </a:gridCol>
                <a:gridCol w="1154229">
                  <a:extLst>
                    <a:ext uri="{9D8B030D-6E8A-4147-A177-3AD203B41FA5}">
                      <a16:colId xmlns:a16="http://schemas.microsoft.com/office/drawing/2014/main" val="2842391742"/>
                    </a:ext>
                  </a:extLst>
                </a:gridCol>
                <a:gridCol w="1351904">
                  <a:extLst>
                    <a:ext uri="{9D8B030D-6E8A-4147-A177-3AD203B41FA5}">
                      <a16:colId xmlns:a16="http://schemas.microsoft.com/office/drawing/2014/main" val="1831583341"/>
                    </a:ext>
                  </a:extLst>
                </a:gridCol>
                <a:gridCol w="2011025">
                  <a:extLst>
                    <a:ext uri="{9D8B030D-6E8A-4147-A177-3AD203B41FA5}">
                      <a16:colId xmlns:a16="http://schemas.microsoft.com/office/drawing/2014/main" val="2350962125"/>
                    </a:ext>
                  </a:extLst>
                </a:gridCol>
              </a:tblGrid>
              <a:tr h="8294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Target species</a:t>
                      </a:r>
                      <a:endParaRPr lang="en-US" sz="1800" dirty="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Injected gas</a:t>
                      </a:r>
                      <a:endParaRPr lang="en-US" sz="1800" dirty="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Lines fit</a:t>
                      </a:r>
                      <a:endParaRPr lang="en-US" sz="1800" dirty="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Nominal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energy</a:t>
                      </a:r>
                      <a:endParaRPr lang="en-US" sz="1800" dirty="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Energy resolution</a:t>
                      </a:r>
                      <a:endParaRPr lang="en-US" sz="1800" dirty="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Energy scale error</a:t>
                      </a:r>
                      <a:endParaRPr lang="en-US" sz="1800" dirty="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extLst>
                  <a:ext uri="{0D108BD9-81ED-4DB2-BD59-A6C34878D82A}">
                    <a16:rowId xmlns:a16="http://schemas.microsoft.com/office/drawing/2014/main" val="3129953659"/>
                  </a:ext>
                </a:extLst>
              </a:tr>
              <a:tr h="2764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Nitrogen</a:t>
                      </a:r>
                      <a:endParaRPr lang="en-US" sz="180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8005" algn="ctr"/>
                        </a:tabLst>
                      </a:pPr>
                      <a:r>
                        <a:rPr lang="en-US" sz="1800">
                          <a:effectLst/>
                        </a:rPr>
                        <a:t>N</a:t>
                      </a:r>
                      <a:r>
                        <a:rPr lang="en-US" sz="1800" baseline="-25000">
                          <a:effectLst/>
                        </a:rPr>
                        <a:t>2</a:t>
                      </a:r>
                      <a:endParaRPr lang="en-US" sz="180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He-like</a:t>
                      </a:r>
                      <a:endParaRPr lang="en-US" sz="180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424 eV</a:t>
                      </a:r>
                      <a:endParaRPr lang="en-US" sz="180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4.05 eV*</a:t>
                      </a:r>
                      <a:endParaRPr lang="en-US" sz="1800" dirty="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+0.75 eV</a:t>
                      </a:r>
                      <a:endParaRPr lang="en-US" sz="180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extLst>
                  <a:ext uri="{0D108BD9-81ED-4DB2-BD59-A6C34878D82A}">
                    <a16:rowId xmlns:a16="http://schemas.microsoft.com/office/drawing/2014/main" val="2220481217"/>
                  </a:ext>
                </a:extLst>
              </a:tr>
              <a:tr h="2764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Oxygen</a:t>
                      </a:r>
                      <a:endParaRPr lang="en-US" sz="180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CO</a:t>
                      </a:r>
                      <a:r>
                        <a:rPr lang="en-US" sz="1800" baseline="-25000" dirty="0">
                          <a:effectLst/>
                        </a:rPr>
                        <a:t>2</a:t>
                      </a:r>
                      <a:endParaRPr lang="en-US" sz="1800" dirty="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He-like</a:t>
                      </a:r>
                      <a:endParaRPr lang="en-US" sz="180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565 eV</a:t>
                      </a:r>
                      <a:endParaRPr lang="en-US" sz="180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3.81 eV</a:t>
                      </a:r>
                      <a:endParaRPr lang="en-US" sz="180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+0.62 eV</a:t>
                      </a:r>
                      <a:endParaRPr lang="en-US" sz="180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extLst>
                  <a:ext uri="{0D108BD9-81ED-4DB2-BD59-A6C34878D82A}">
                    <a16:rowId xmlns:a16="http://schemas.microsoft.com/office/drawing/2014/main" val="1576780645"/>
                  </a:ext>
                </a:extLst>
              </a:tr>
              <a:tr h="2764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Fluorine</a:t>
                      </a:r>
                      <a:endParaRPr lang="en-US" sz="180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</a:t>
                      </a:r>
                      <a:r>
                        <a:rPr lang="en-US" sz="1800" baseline="-25000">
                          <a:effectLst/>
                        </a:rPr>
                        <a:t>3</a:t>
                      </a:r>
                      <a:r>
                        <a:rPr lang="en-US" sz="1800">
                          <a:effectLst/>
                        </a:rPr>
                        <a:t>F</a:t>
                      </a:r>
                      <a:r>
                        <a:rPr lang="en-US" sz="1800" baseline="-25000">
                          <a:effectLst/>
                        </a:rPr>
                        <a:t>6</a:t>
                      </a:r>
                      <a:endParaRPr lang="en-US" sz="180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He-like</a:t>
                      </a:r>
                      <a:endParaRPr lang="en-US" sz="180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732 eV</a:t>
                      </a:r>
                      <a:endParaRPr lang="en-US" sz="180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3.81 eV</a:t>
                      </a:r>
                      <a:endParaRPr lang="en-US" sz="180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+0.59 eV</a:t>
                      </a:r>
                      <a:endParaRPr lang="en-US" sz="180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extLst>
                  <a:ext uri="{0D108BD9-81ED-4DB2-BD59-A6C34878D82A}">
                    <a16:rowId xmlns:a16="http://schemas.microsoft.com/office/drawing/2014/main" val="2108604417"/>
                  </a:ext>
                </a:extLst>
              </a:tr>
              <a:tr h="8294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Neon</a:t>
                      </a:r>
                      <a:endParaRPr lang="en-US" sz="180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Ne</a:t>
                      </a:r>
                      <a:endParaRPr lang="en-US" sz="180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He-like and lower charge states</a:t>
                      </a:r>
                      <a:endParaRPr lang="en-US" sz="180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905 eV</a:t>
                      </a:r>
                      <a:endParaRPr lang="en-US" sz="180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3.83 eV</a:t>
                      </a:r>
                      <a:endParaRPr lang="en-US" sz="180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+0.41 eV</a:t>
                      </a:r>
                      <a:endParaRPr lang="en-US" sz="180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extLst>
                  <a:ext uri="{0D108BD9-81ED-4DB2-BD59-A6C34878D82A}">
                    <a16:rowId xmlns:a16="http://schemas.microsoft.com/office/drawing/2014/main" val="118322609"/>
                  </a:ext>
                </a:extLst>
              </a:tr>
              <a:tr h="8294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Silicon</a:t>
                      </a:r>
                      <a:endParaRPr lang="en-US" sz="180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DMTSiloxane</a:t>
                      </a:r>
                      <a:endParaRPr lang="en-US" sz="180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He-like and lower charge states</a:t>
                      </a:r>
                      <a:endParaRPr lang="en-US" sz="180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1860 eV</a:t>
                      </a:r>
                      <a:endParaRPr lang="en-US" sz="180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3.85 eV</a:t>
                      </a:r>
                      <a:endParaRPr lang="en-US" sz="180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+0.09 eV</a:t>
                      </a:r>
                      <a:endParaRPr lang="en-US" sz="180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extLst>
                  <a:ext uri="{0D108BD9-81ED-4DB2-BD59-A6C34878D82A}">
                    <a16:rowId xmlns:a16="http://schemas.microsoft.com/office/drawing/2014/main" val="1617972607"/>
                  </a:ext>
                </a:extLst>
              </a:tr>
              <a:tr h="8294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Sulfur</a:t>
                      </a:r>
                      <a:endParaRPr lang="en-US" sz="180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SF</a:t>
                      </a:r>
                      <a:r>
                        <a:rPr lang="en-US" sz="1800" baseline="-25000">
                          <a:effectLst/>
                        </a:rPr>
                        <a:t>6</a:t>
                      </a:r>
                      <a:endParaRPr lang="en-US" sz="180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He-like and lower charge states</a:t>
                      </a:r>
                      <a:endParaRPr lang="en-US" sz="180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2445 eV</a:t>
                      </a:r>
                      <a:endParaRPr lang="en-US" sz="180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4.20 eV</a:t>
                      </a:r>
                      <a:endParaRPr lang="en-US" sz="180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+0.02 eV</a:t>
                      </a:r>
                      <a:endParaRPr lang="en-US" sz="1800" dirty="0">
                        <a:solidFill>
                          <a:srgbClr val="404040"/>
                        </a:solidFill>
                        <a:effectLst/>
                        <a:latin typeface="Times" pitchFamily="2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00165" marR="100165" marT="0" marB="0"/>
                </a:tc>
                <a:extLst>
                  <a:ext uri="{0D108BD9-81ED-4DB2-BD59-A6C34878D82A}">
                    <a16:rowId xmlns:a16="http://schemas.microsoft.com/office/drawing/2014/main" val="78446424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29313D1-5DE7-3AF1-B262-B88A6A7E5A6A}"/>
              </a:ext>
            </a:extLst>
          </p:cNvPr>
          <p:cNvSpPr txBox="1"/>
          <p:nvPr/>
        </p:nvSpPr>
        <p:spPr>
          <a:xfrm>
            <a:off x="92098" y="982517"/>
            <a:ext cx="89965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buFont typeface="+mj-lt"/>
              <a:buAutoNum type="arabicPeriod"/>
            </a:pPr>
            <a:r>
              <a:rPr lang="en-US" sz="2000" dirty="0"/>
              <a:t>Fluorescent line energy scales meet requirements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2000" dirty="0"/>
              <a:t>Some systematic errors which can be corrected using EBIT measurements.</a:t>
            </a:r>
          </a:p>
        </p:txBody>
      </p:sp>
    </p:spTree>
    <p:extLst>
      <p:ext uri="{BB962C8B-B14F-4D97-AF65-F5344CB8AC3E}">
        <p14:creationId xmlns:p14="http://schemas.microsoft.com/office/powerpoint/2010/main" val="24557612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5282F-3808-B10D-6322-B578B96C3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scales (cont’d)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A9DBB6-0876-523F-F86E-465D2B1E408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82133" y="1956218"/>
            <a:ext cx="6934200" cy="47917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2ADDA0-0CD9-6E9F-C7EF-E9FBB58BBAA9}"/>
              </a:ext>
            </a:extLst>
          </p:cNvPr>
          <p:cNvSpPr txBox="1"/>
          <p:nvPr/>
        </p:nvSpPr>
        <p:spPr>
          <a:xfrm>
            <a:off x="338667" y="1075267"/>
            <a:ext cx="7062052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 dirty="0"/>
              <a:t>Energy Scale is non-linear and varies with temperature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/>
              <a:t>Need to reconstruct vs time on-orbit using a fiducial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5785551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643A4-4AF4-42FE-3965-AA790E7B4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scale reconstruction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FF028A-DF7C-B185-3979-D0F797622A00}"/>
              </a:ext>
            </a:extLst>
          </p:cNvPr>
          <p:cNvSpPr txBox="1"/>
          <p:nvPr/>
        </p:nvSpPr>
        <p:spPr>
          <a:xfrm>
            <a:off x="92099" y="861773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85000" lnSpcReduction="10000"/>
          </a:bodyPr>
          <a:lstStyle/>
          <a:p>
            <a:pPr algn="l"/>
            <a:r>
              <a:rPr lang="en-US" sz="1800" b="1" dirty="0"/>
              <a:t>XRISM has three fiducials to track detector gain vs time: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/>
              <a:t>Calibration pixel with internal 55-Fe source (5.9 keV), always 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 dirty="0"/>
              <a:t>Modulated x-ray source: flood source for all pixels, but well defined time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 dirty="0"/>
              <a:t>55-Fe source on the filter wheel which can be rotated into the FOV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A23523-C296-DB62-5A3F-2A8806C62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430" y="2238400"/>
            <a:ext cx="3016570" cy="20742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79CC7C-CA29-36E1-D916-601D59C5BE29}"/>
              </a:ext>
            </a:extLst>
          </p:cNvPr>
          <p:cNvSpPr txBox="1"/>
          <p:nvPr/>
        </p:nvSpPr>
        <p:spPr>
          <a:xfrm>
            <a:off x="6721315" y="4670944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l"/>
            <a:r>
              <a:rPr lang="en-US" sz="1800" b="1" dirty="0"/>
              <a:t>Cal pixel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3F506E0-F355-39F5-C7AC-184993EFDEA5}"/>
              </a:ext>
            </a:extLst>
          </p:cNvPr>
          <p:cNvCxnSpPr/>
          <p:nvPr/>
        </p:nvCxnSpPr>
        <p:spPr>
          <a:xfrm flipV="1">
            <a:off x="7806267" y="3869266"/>
            <a:ext cx="524933" cy="9601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9343030-1433-CC6E-3696-63C7D4270A0E}"/>
              </a:ext>
            </a:extLst>
          </p:cNvPr>
          <p:cNvSpPr txBox="1"/>
          <p:nvPr/>
        </p:nvSpPr>
        <p:spPr>
          <a:xfrm>
            <a:off x="1913465" y="2546724"/>
            <a:ext cx="1913467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l"/>
            <a:r>
              <a:rPr lang="en-US" sz="1800" b="1" dirty="0"/>
              <a:t>XRISM on orbit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0FDE65-5F72-AF9F-20AF-78CBB5F57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7" y="2953208"/>
            <a:ext cx="5956878" cy="34974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998E3D-1555-6EDB-C7E3-538FCDB2B59C}"/>
              </a:ext>
            </a:extLst>
          </p:cNvPr>
          <p:cNvSpPr txBox="1"/>
          <p:nvPr/>
        </p:nvSpPr>
        <p:spPr>
          <a:xfrm>
            <a:off x="5971375" y="5555334"/>
            <a:ext cx="1733059" cy="875431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l"/>
            <a:r>
              <a:rPr lang="en-US" b="1" dirty="0"/>
              <a:t>Gain tracking function</a:t>
            </a:r>
            <a:endParaRPr lang="en-US" sz="1800" b="1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52D04AD-30D6-F400-7587-08F7E3EB6ABF}"/>
              </a:ext>
            </a:extLst>
          </p:cNvPr>
          <p:cNvCxnSpPr>
            <a:cxnSpLocks/>
          </p:cNvCxnSpPr>
          <p:nvPr/>
        </p:nvCxnSpPr>
        <p:spPr>
          <a:xfrm flipH="1" flipV="1">
            <a:off x="5446289" y="4785016"/>
            <a:ext cx="621511" cy="80032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61446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0AAC2-5F3D-162D-79C6-59B8CD37D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During Gate valve closed observations </a:t>
            </a:r>
            <a:r>
              <a:rPr lang="en-US" dirty="0">
                <a:sym typeface="Wingdings" pitchFamily="2" charset="2"/>
              </a:rPr>
              <a:t> FW 55-Fe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35AE08-6EFC-E326-6973-4ECBC6035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67" y="2101061"/>
            <a:ext cx="8283362" cy="46045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1050816-E26B-2008-D17A-4012FF20D115}"/>
              </a:ext>
            </a:extLst>
          </p:cNvPr>
          <p:cNvSpPr txBox="1"/>
          <p:nvPr/>
        </p:nvSpPr>
        <p:spPr>
          <a:xfrm>
            <a:off x="169333" y="999067"/>
            <a:ext cx="8703734" cy="9144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l"/>
            <a:r>
              <a:rPr lang="en-US" sz="1800" b="1" dirty="0"/>
              <a:t>With the Gate Valve closed, each modulated x-ray source only illuminates ½ the array </a:t>
            </a:r>
            <a:r>
              <a:rPr lang="en-US" sz="1800" b="1" dirty="0">
                <a:sym typeface="Wingdings" pitchFamily="2" charset="2"/>
              </a:rPr>
              <a:t> gain tracking using the FW 55-Fe source during eclipse</a:t>
            </a:r>
            <a:endParaRPr lang="en-US" sz="18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5A369B-7594-7DCF-4BDC-5D645A697850}"/>
              </a:ext>
            </a:extLst>
          </p:cNvPr>
          <p:cNvSpPr txBox="1"/>
          <p:nvPr/>
        </p:nvSpPr>
        <p:spPr>
          <a:xfrm>
            <a:off x="770466" y="1828801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l"/>
            <a:r>
              <a:rPr lang="en-US" b="1" dirty="0"/>
              <a:t>Gain tracking during </a:t>
            </a:r>
            <a:r>
              <a:rPr lang="en-US" sz="1800" b="1" dirty="0"/>
              <a:t>7 day trial observation of the Centaurus Cluster</a:t>
            </a:r>
          </a:p>
        </p:txBody>
      </p:sp>
    </p:spTree>
    <p:extLst>
      <p:ext uri="{BB962C8B-B14F-4D97-AF65-F5344CB8AC3E}">
        <p14:creationId xmlns:p14="http://schemas.microsoft.com/office/powerpoint/2010/main" val="41700508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06011-DAD4-267E-735B-36C857695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Reconstructed energy scale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F73710-457B-6E08-8FD9-BF406A5FA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" y="1584893"/>
            <a:ext cx="6993467" cy="51803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0C48AF-0884-DFB9-C6DE-C1892A4E3C50}"/>
              </a:ext>
            </a:extLst>
          </p:cNvPr>
          <p:cNvSpPr txBox="1"/>
          <p:nvPr/>
        </p:nvSpPr>
        <p:spPr>
          <a:xfrm>
            <a:off x="152399" y="956733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l"/>
            <a:r>
              <a:rPr lang="en-US" sz="1800" b="1" dirty="0"/>
              <a:t>Reconstructed 55-Fe spectrum from 58 gain fiducials (104 </a:t>
            </a:r>
            <a:r>
              <a:rPr lang="en-US" sz="1800" b="1" dirty="0" err="1"/>
              <a:t>ks</a:t>
            </a:r>
            <a:r>
              <a:rPr lang="en-US" sz="1800" b="1" dirty="0"/>
              <a:t>):</a:t>
            </a:r>
          </a:p>
          <a:p>
            <a:pPr algn="l"/>
            <a:r>
              <a:rPr lang="en-US" b="1" dirty="0"/>
              <a:t>Composite resolution of 35 pixels: 4.4 eV. Energy scale error = 0.01 eV at 6 keV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20670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D016E9-6770-DBD5-BE3A-52998852A0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963715"/>
            <a:ext cx="871841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100" b="1" dirty="0">
                <a:latin typeface="+mj-lt"/>
                <a:cs typeface="Arial" charset="0"/>
              </a:rPr>
              <a:t>An x-ray calorimeter is a thermal measurement of the photon energy</a:t>
            </a:r>
          </a:p>
        </p:txBody>
      </p:sp>
      <p:pic>
        <p:nvPicPr>
          <p:cNvPr id="5" name="Picture 5" descr="detection scheme.png">
            <a:extLst>
              <a:ext uri="{FF2B5EF4-FFF2-40B4-BE49-F238E27FC236}">
                <a16:creationId xmlns:a16="http://schemas.microsoft.com/office/drawing/2014/main" id="{7BC22F04-0BF3-685A-FE90-3191A9672E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57" y="1953816"/>
            <a:ext cx="2936081" cy="295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1DAC931B-E754-6FDD-04BE-C1E45EFD8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3538" y="1543050"/>
            <a:ext cx="3921919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350" dirty="0">
                <a:latin typeface="Calibri" charset="0"/>
                <a:cs typeface="Arial" charset="0"/>
              </a:rPr>
              <a:t> High resolution </a:t>
            </a:r>
            <a:r>
              <a:rPr lang="en-US" sz="1350" b="1" i="1" dirty="0">
                <a:latin typeface="Calibri" charset="0"/>
                <a:cs typeface="Arial" charset="0"/>
              </a:rPr>
              <a:t>non-dispersive </a:t>
            </a:r>
            <a:r>
              <a:rPr lang="en-US" sz="1350" dirty="0">
                <a:latin typeface="Calibri" charset="0"/>
                <a:cs typeface="Arial" charset="0"/>
              </a:rPr>
              <a:t>spectrometer</a:t>
            </a:r>
          </a:p>
          <a:p>
            <a:pPr eaLnBrk="1" hangingPunct="1">
              <a:buFont typeface="Arial" charset="0"/>
              <a:buChar char="•"/>
            </a:pPr>
            <a:r>
              <a:rPr lang="en-US" sz="1350" dirty="0">
                <a:latin typeface="Calibri" charset="0"/>
                <a:cs typeface="Arial" charset="0"/>
              </a:rPr>
              <a:t> linear detectors: large </a:t>
            </a:r>
            <a:r>
              <a:rPr lang="en-US" sz="1350" dirty="0" err="1">
                <a:latin typeface="Calibri" charset="0"/>
                <a:cs typeface="Arial" charset="0"/>
              </a:rPr>
              <a:t>bandpass</a:t>
            </a:r>
            <a:endParaRPr lang="en-US" sz="1350" dirty="0">
              <a:latin typeface="Calibri" charset="0"/>
              <a:cs typeface="Arial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350" dirty="0">
                <a:latin typeface="Calibri" charset="0"/>
                <a:cs typeface="Arial" charset="0"/>
              </a:rPr>
              <a:t> Must operate at </a:t>
            </a:r>
            <a:r>
              <a:rPr lang="en-US" sz="1350" b="1" dirty="0">
                <a:latin typeface="Calibri" charset="0"/>
                <a:cs typeface="Arial" charset="0"/>
              </a:rPr>
              <a:t>low temperatures </a:t>
            </a:r>
            <a:r>
              <a:rPr lang="en-US" sz="1350" dirty="0">
                <a:latin typeface="Calibri" charset="0"/>
                <a:cs typeface="Arial" charset="0"/>
              </a:rPr>
              <a:t>for high resolution</a:t>
            </a:r>
          </a:p>
          <a:p>
            <a:pPr eaLnBrk="1" hangingPunct="1">
              <a:buFont typeface="Arial" charset="0"/>
              <a:buChar char="•"/>
            </a:pPr>
            <a:endParaRPr lang="en-US" sz="1350" dirty="0">
              <a:latin typeface="Calibri" charset="0"/>
              <a:cs typeface="Arial" charset="0"/>
            </a:endParaRPr>
          </a:p>
          <a:p>
            <a:pPr eaLnBrk="1" hangingPunct="1"/>
            <a:endParaRPr lang="en-US" sz="1350" dirty="0">
              <a:latin typeface="Calibri" charset="0"/>
              <a:cs typeface="Arial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99EC4A0-A11B-C9E9-63EA-892A76D6C51F}"/>
              </a:ext>
            </a:extLst>
          </p:cNvPr>
          <p:cNvCxnSpPr/>
          <p:nvPr/>
        </p:nvCxnSpPr>
        <p:spPr>
          <a:xfrm>
            <a:off x="801335" y="2143441"/>
            <a:ext cx="725171" cy="103898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E9D1139-F9A0-C45D-AAA5-760950528D34}"/>
              </a:ext>
            </a:extLst>
          </p:cNvPr>
          <p:cNvCxnSpPr/>
          <p:nvPr/>
        </p:nvCxnSpPr>
        <p:spPr>
          <a:xfrm>
            <a:off x="915635" y="2143441"/>
            <a:ext cx="725171" cy="103898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778D2CC-A89A-72DC-A824-B3B5D8E9CBC2}"/>
              </a:ext>
            </a:extLst>
          </p:cNvPr>
          <p:cNvCxnSpPr/>
          <p:nvPr/>
        </p:nvCxnSpPr>
        <p:spPr>
          <a:xfrm>
            <a:off x="1029935" y="2143441"/>
            <a:ext cx="725171" cy="103898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FCF7A89-604F-9C8A-B25C-671CB4AF2935}"/>
              </a:ext>
            </a:extLst>
          </p:cNvPr>
          <p:cNvSpPr txBox="1"/>
          <p:nvPr/>
        </p:nvSpPr>
        <p:spPr>
          <a:xfrm>
            <a:off x="614104" y="1866441"/>
            <a:ext cx="12330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IR/microwave</a:t>
            </a:r>
          </a:p>
        </p:txBody>
      </p:sp>
      <p:graphicFrame>
        <p:nvGraphicFramePr>
          <p:cNvPr id="11" name="Object 2">
            <a:extLst>
              <a:ext uri="{FF2B5EF4-FFF2-40B4-BE49-F238E27FC236}">
                <a16:creationId xmlns:a16="http://schemas.microsoft.com/office/drawing/2014/main" id="{AB82B5EB-CAB5-4313-C6F1-B6FA4F085F8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34589" y="2439590"/>
          <a:ext cx="257175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714500" imgH="279400" progId="Equation.3">
                  <p:embed/>
                </p:oleObj>
              </mc:Choice>
              <mc:Fallback>
                <p:oleObj name="Equation" r:id="rId3" imgW="1714500" imgH="279400" progId="Equation.3">
                  <p:embed/>
                  <p:pic>
                    <p:nvPicPr>
                      <p:cNvPr id="11" name="Object 2">
                        <a:extLst>
                          <a:ext uri="{FF2B5EF4-FFF2-40B4-BE49-F238E27FC236}">
                            <a16:creationId xmlns:a16="http://schemas.microsoft.com/office/drawing/2014/main" id="{8E044FBA-FCB6-A94A-A016-01E7CC1A035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4589" y="2439590"/>
                        <a:ext cx="2571750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F9A82BB0-4D67-05E3-9214-E1F6FEA7A5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2419" y="2900928"/>
            <a:ext cx="4706848" cy="38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68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7F01D-B37C-C542-83E6-6DB2A9EE0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99" y="0"/>
            <a:ext cx="7886700" cy="861773"/>
          </a:xfrm>
        </p:spPr>
        <p:txBody>
          <a:bodyPr/>
          <a:lstStyle/>
          <a:p>
            <a:r>
              <a:rPr lang="en-US" sz="3200" dirty="0"/>
              <a:t>Anti-coincidence detector energy scale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3AC5B5-99DD-D4E7-AD06-798B2356075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1" y="4011804"/>
            <a:ext cx="4807781" cy="2651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B6B74D-A3DC-18B3-9151-BE997FE73DD2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7"/>
          <a:stretch/>
        </p:blipFill>
        <p:spPr bwMode="auto">
          <a:xfrm>
            <a:off x="4707467" y="4011804"/>
            <a:ext cx="4398782" cy="273732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429F4-4CA6-DF72-8E36-25437EDA2210}"/>
              </a:ext>
            </a:extLst>
          </p:cNvPr>
          <p:cNvSpPr txBox="1"/>
          <p:nvPr/>
        </p:nvSpPr>
        <p:spPr>
          <a:xfrm>
            <a:off x="37752" y="997388"/>
            <a:ext cx="90684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Low voltage ionization detector behind the main detector array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Dual independent readouts for redundancy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Energy scale is very linear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Use same RTS measurements, use the fact that the main array is partially transparent</a:t>
            </a:r>
          </a:p>
        </p:txBody>
      </p:sp>
      <p:pic>
        <p:nvPicPr>
          <p:cNvPr id="3" name="Picture 2" descr="IMG_5427.JPG">
            <a:extLst>
              <a:ext uri="{FF2B5EF4-FFF2-40B4-BE49-F238E27FC236}">
                <a16:creationId xmlns:a16="http://schemas.microsoft.com/office/drawing/2014/main" id="{7511F023-A0E3-01DB-86AC-9099DA3ACD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3" t="47886" r="40904" b="37999"/>
          <a:stretch/>
        </p:blipFill>
        <p:spPr>
          <a:xfrm>
            <a:off x="6309812" y="2472174"/>
            <a:ext cx="2720236" cy="14038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436DF9-FBF5-58D1-7103-ECB21CD434BD}"/>
              </a:ext>
            </a:extLst>
          </p:cNvPr>
          <p:cNvSpPr txBox="1"/>
          <p:nvPr/>
        </p:nvSpPr>
        <p:spPr>
          <a:xfrm>
            <a:off x="4845532" y="2768193"/>
            <a:ext cx="155398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Anti-coincidence detector</a:t>
            </a:r>
          </a:p>
        </p:txBody>
      </p:sp>
    </p:spTree>
    <p:extLst>
      <p:ext uri="{BB962C8B-B14F-4D97-AF65-F5344CB8AC3E}">
        <p14:creationId xmlns:p14="http://schemas.microsoft.com/office/powerpoint/2010/main" val="3129956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7BC46-15D4-93A2-D9A1-FFFE076AC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Resolve non-</a:t>
            </a:r>
            <a:r>
              <a:rPr lang="en-US" dirty="0" err="1"/>
              <a:t>xray</a:t>
            </a:r>
            <a:r>
              <a:rPr lang="en-US" dirty="0"/>
              <a:t> background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BF8D94-D459-7D11-B9C4-39296D3E5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99" y="1418255"/>
            <a:ext cx="8958768" cy="46577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E6CC9D-EEA6-A004-F067-75E5BE5451F0}"/>
              </a:ext>
            </a:extLst>
          </p:cNvPr>
          <p:cNvSpPr txBox="1"/>
          <p:nvPr/>
        </p:nvSpPr>
        <p:spPr>
          <a:xfrm>
            <a:off x="92099" y="961055"/>
            <a:ext cx="8585200" cy="9144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l"/>
            <a:r>
              <a:rPr lang="en-US" sz="1800" b="1" dirty="0"/>
              <a:t>Measured background from </a:t>
            </a:r>
            <a:r>
              <a:rPr lang="en-US" sz="1800" b="1" dirty="0" err="1"/>
              <a:t>Hitomi</a:t>
            </a:r>
            <a:r>
              <a:rPr lang="en-US" b="1" dirty="0"/>
              <a:t>/SXS. Early indications are that XRISM/Resolve is very similar</a:t>
            </a:r>
            <a:endParaRPr lang="en-US" sz="1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61CD45-C112-610E-8E60-E1C52198F7EE}"/>
              </a:ext>
            </a:extLst>
          </p:cNvPr>
          <p:cNvSpPr txBox="1"/>
          <p:nvPr/>
        </p:nvSpPr>
        <p:spPr>
          <a:xfrm>
            <a:off x="5554133" y="594360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l"/>
            <a:r>
              <a:rPr lang="en-US" sz="1800" b="1" dirty="0"/>
              <a:t>Kilbourne, et al., PASJ, 2018</a:t>
            </a:r>
          </a:p>
        </p:txBody>
      </p:sp>
    </p:spTree>
    <p:extLst>
      <p:ext uri="{BB962C8B-B14F-4D97-AF65-F5344CB8AC3E}">
        <p14:creationId xmlns:p14="http://schemas.microsoft.com/office/powerpoint/2010/main" val="4061235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6EAA1-A8D6-4AE8-B017-AE3C53A56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B3C840-36EE-2F36-8F18-6C65E0CB0356}"/>
              </a:ext>
            </a:extLst>
          </p:cNvPr>
          <p:cNvSpPr txBox="1"/>
          <p:nvPr/>
        </p:nvSpPr>
        <p:spPr>
          <a:xfrm>
            <a:off x="177800" y="1032932"/>
            <a:ext cx="8610600" cy="4199467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/>
              <a:t>XRISM/Resolve instrument consists of thermal detectors, and you have to keep that in mind when working with the instrument.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/>
              <a:t>Each pixel is an independent spectrometer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/>
              <a:t>Requires extensive ground calibration and in-flight verification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/>
              <a:t>Inflight calibration/verification is currently on-going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36678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92140-9DDC-2357-C5CF-23B122E0D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Resolve detector system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DBEF06-D438-2EDB-1377-A7E3E1FDB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30" y="1438557"/>
            <a:ext cx="3724183" cy="2560865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0EA723DF-205B-E973-08B5-59B0AED037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93" t="39977" r="31400" b="35629"/>
          <a:stretch>
            <a:fillRect/>
          </a:stretch>
        </p:blipFill>
        <p:spPr bwMode="auto">
          <a:xfrm>
            <a:off x="4719288" y="2255012"/>
            <a:ext cx="4240882" cy="305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867797-822C-E6DA-3BEF-358ACAEB0127}"/>
              </a:ext>
            </a:extLst>
          </p:cNvPr>
          <p:cNvSpPr txBox="1"/>
          <p:nvPr/>
        </p:nvSpPr>
        <p:spPr>
          <a:xfrm>
            <a:off x="1363848" y="1114740"/>
            <a:ext cx="129080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Detector Array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A4C046-3101-48D9-DF84-5A6993494818}"/>
              </a:ext>
            </a:extLst>
          </p:cNvPr>
          <p:cNvSpPr txBox="1"/>
          <p:nvPr/>
        </p:nvSpPr>
        <p:spPr>
          <a:xfrm>
            <a:off x="5977196" y="1954930"/>
            <a:ext cx="188712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Focal Plane Assembly</a:t>
            </a:r>
          </a:p>
        </p:txBody>
      </p:sp>
      <p:pic>
        <p:nvPicPr>
          <p:cNvPr id="11" name="Picture 10" descr="IMG_5427.JPG">
            <a:extLst>
              <a:ext uri="{FF2B5EF4-FFF2-40B4-BE49-F238E27FC236}">
                <a16:creationId xmlns:a16="http://schemas.microsoft.com/office/drawing/2014/main" id="{BD20EDB9-7B79-249D-3FC9-880F1AE204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3" t="47886" r="40904" b="37999"/>
          <a:stretch/>
        </p:blipFill>
        <p:spPr>
          <a:xfrm>
            <a:off x="183830" y="4576206"/>
            <a:ext cx="3724183" cy="19219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6D959F-E465-9CD1-7DD5-416AF62F5523}"/>
              </a:ext>
            </a:extLst>
          </p:cNvPr>
          <p:cNvSpPr txBox="1"/>
          <p:nvPr/>
        </p:nvSpPr>
        <p:spPr>
          <a:xfrm>
            <a:off x="982168" y="4215040"/>
            <a:ext cx="212750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Anti-coincidence detector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285064E-0E88-0527-66EA-B9D75735A59D}"/>
              </a:ext>
            </a:extLst>
          </p:cNvPr>
          <p:cNvCxnSpPr/>
          <p:nvPr/>
        </p:nvCxnSpPr>
        <p:spPr>
          <a:xfrm>
            <a:off x="3373968" y="2525612"/>
            <a:ext cx="2954866" cy="131800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06FA731-A91B-C53A-B516-5C5667CBAD8C}"/>
              </a:ext>
            </a:extLst>
          </p:cNvPr>
          <p:cNvCxnSpPr>
            <a:cxnSpLocks/>
          </p:cNvCxnSpPr>
          <p:nvPr/>
        </p:nvCxnSpPr>
        <p:spPr>
          <a:xfrm flipV="1">
            <a:off x="2947908" y="3918851"/>
            <a:ext cx="3380926" cy="138974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0642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18421-7795-15D3-B53E-3B8E665A9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X-ray signal path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319F95-6408-0308-E7C9-A773AFD72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964" y="1239409"/>
            <a:ext cx="1949770" cy="13407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A5EFEC-31E4-82EE-E45E-1E0F3AD13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3008" y="1291116"/>
            <a:ext cx="3337983" cy="12373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56AEF8-AB36-D5ED-E925-BDFD9938DA8A}"/>
              </a:ext>
            </a:extLst>
          </p:cNvPr>
          <p:cNvSpPr txBox="1"/>
          <p:nvPr/>
        </p:nvSpPr>
        <p:spPr>
          <a:xfrm>
            <a:off x="3746409" y="1291116"/>
            <a:ext cx="457200" cy="3048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l"/>
            <a:r>
              <a:rPr lang="en-US" sz="1200" dirty="0"/>
              <a:t>bias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DAA82D-32A6-90F3-22C8-AD601DD664D3}"/>
              </a:ext>
            </a:extLst>
          </p:cNvPr>
          <p:cNvSpPr txBox="1"/>
          <p:nvPr/>
        </p:nvSpPr>
        <p:spPr>
          <a:xfrm>
            <a:off x="5039739" y="868413"/>
            <a:ext cx="914400" cy="422702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l"/>
            <a:r>
              <a:rPr lang="en-US" sz="1800" b="1" dirty="0"/>
              <a:t>XBOX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B97494-F4DB-D9EF-6DDF-6C9253B79A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91" t="3587" r="5273"/>
          <a:stretch/>
        </p:blipFill>
        <p:spPr>
          <a:xfrm>
            <a:off x="6572914" y="957710"/>
            <a:ext cx="2465970" cy="16224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CF753B-8E44-4D9D-18B3-FC75DE7E86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964" y="3738084"/>
            <a:ext cx="2574136" cy="182880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E6AB82B-9E88-22AB-96B6-4F9A617C5ACE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 flipV="1">
            <a:off x="2353734" y="1909770"/>
            <a:ext cx="549274" cy="1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AF97983-5A05-2ED6-5074-14CDE6F9C2FF}"/>
              </a:ext>
            </a:extLst>
          </p:cNvPr>
          <p:cNvCxnSpPr>
            <a:cxnSpLocks/>
          </p:cNvCxnSpPr>
          <p:nvPr/>
        </p:nvCxnSpPr>
        <p:spPr>
          <a:xfrm flipV="1">
            <a:off x="6240991" y="1909770"/>
            <a:ext cx="549274" cy="1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5A6C04FC-DB32-C86D-A849-4F6C386B00FD}"/>
              </a:ext>
            </a:extLst>
          </p:cNvPr>
          <p:cNvCxnSpPr>
            <a:cxnSpLocks/>
            <a:stCxn id="8" idx="2"/>
            <a:endCxn id="9" idx="0"/>
          </p:cNvCxnSpPr>
          <p:nvPr/>
        </p:nvCxnSpPr>
        <p:spPr>
          <a:xfrm rot="5400000">
            <a:off x="4169490" y="101674"/>
            <a:ext cx="1157953" cy="6114867"/>
          </a:xfrm>
          <a:prstGeom prst="bentConnector3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48EAC84-A6D5-7BBD-7898-BED47CF4FEE0}"/>
              </a:ext>
            </a:extLst>
          </p:cNvPr>
          <p:cNvSpPr txBox="1"/>
          <p:nvPr/>
        </p:nvSpPr>
        <p:spPr>
          <a:xfrm>
            <a:off x="4291266" y="2797201"/>
            <a:ext cx="914400" cy="361906"/>
          </a:xfrm>
          <a:prstGeom prst="rect">
            <a:avLst/>
          </a:prstGeom>
        </p:spPr>
        <p:txBody>
          <a:bodyPr vert="horz" wrap="none" lIns="91440" tIns="45720" rIns="91440" bIns="45720" rtlCol="0">
            <a:normAutofit lnSpcReduction="10000"/>
          </a:bodyPr>
          <a:lstStyle/>
          <a:p>
            <a:pPr algn="l"/>
            <a:r>
              <a:rPr lang="en-US" sz="1800" b="1" dirty="0"/>
              <a:t>8 Mb/s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DFE2B4D-D443-A4A7-9CE2-8B66CA8714A9}"/>
              </a:ext>
            </a:extLst>
          </p:cNvPr>
          <p:cNvSpPr txBox="1"/>
          <p:nvPr/>
        </p:nvSpPr>
        <p:spPr>
          <a:xfrm>
            <a:off x="306873" y="5618591"/>
            <a:ext cx="914400" cy="422702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l"/>
            <a:r>
              <a:rPr lang="en-US" sz="1800" b="1" dirty="0"/>
              <a:t>Pulse </a:t>
            </a:r>
            <a:r>
              <a:rPr lang="en-US" b="1" dirty="0"/>
              <a:t>S</a:t>
            </a:r>
            <a:r>
              <a:rPr lang="en-US" sz="1800" b="1" dirty="0"/>
              <a:t>hape Processor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03D0C5-4FED-982D-88F2-14900CAC1786}"/>
              </a:ext>
            </a:extLst>
          </p:cNvPr>
          <p:cNvSpPr txBox="1"/>
          <p:nvPr/>
        </p:nvSpPr>
        <p:spPr>
          <a:xfrm>
            <a:off x="3535407" y="3913792"/>
            <a:ext cx="1861424" cy="1477383"/>
          </a:xfrm>
          <a:prstGeom prst="rect">
            <a:avLst/>
          </a:prstGeom>
          <a:ln w="38100">
            <a:solidFill>
              <a:srgbClr val="0070C0"/>
            </a:solidFill>
          </a:ln>
        </p:spPr>
        <p:txBody>
          <a:bodyPr vert="horz" wrap="none" lIns="91440" tIns="45720" rIns="91440" bIns="45720" rtlCol="0">
            <a:normAutofit fontScale="85000" lnSpcReduction="20000"/>
          </a:bodyPr>
          <a:lstStyle/>
          <a:p>
            <a:pPr algn="l"/>
            <a:r>
              <a:rPr lang="en-US" sz="1800" b="1" dirty="0"/>
              <a:t>Event list: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/>
              <a:t>PH (det units)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 dirty="0"/>
              <a:t>Event time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 dirty="0"/>
              <a:t>Risetime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/>
              <a:t>Grading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 dirty="0"/>
              <a:t>Pile-up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 err="1"/>
              <a:t>etc</a:t>
            </a:r>
            <a:endParaRPr lang="en-US" sz="18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3EC77C-E8EC-6B73-E77D-7BE6FF47BA0C}"/>
              </a:ext>
            </a:extLst>
          </p:cNvPr>
          <p:cNvSpPr txBox="1"/>
          <p:nvPr/>
        </p:nvSpPr>
        <p:spPr>
          <a:xfrm>
            <a:off x="6240991" y="3532191"/>
            <a:ext cx="2035705" cy="386381"/>
          </a:xfrm>
          <a:prstGeom prst="rect">
            <a:avLst/>
          </a:prstGeom>
          <a:ln w="38100">
            <a:solidFill>
              <a:srgbClr val="0070C0"/>
            </a:solidFill>
          </a:ln>
        </p:spPr>
        <p:txBody>
          <a:bodyPr vert="horz" wrap="none" lIns="91440" tIns="45720" rIns="91440" bIns="45720" rtlCol="0">
            <a:normAutofit/>
          </a:bodyPr>
          <a:lstStyle/>
          <a:p>
            <a:pPr algn="l"/>
            <a:r>
              <a:rPr lang="en-US" sz="1800" b="1" dirty="0"/>
              <a:t>Ground station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905F66-4CAD-BAC5-DAD3-A4FFDBB60B56}"/>
              </a:ext>
            </a:extLst>
          </p:cNvPr>
          <p:cNvSpPr txBox="1"/>
          <p:nvPr/>
        </p:nvSpPr>
        <p:spPr>
          <a:xfrm>
            <a:off x="5954138" y="5088981"/>
            <a:ext cx="1013928" cy="720891"/>
          </a:xfrm>
          <a:prstGeom prst="rect">
            <a:avLst/>
          </a:prstGeom>
          <a:ln w="38100">
            <a:solidFill>
              <a:srgbClr val="0070C0"/>
            </a:solidFill>
          </a:ln>
        </p:spPr>
        <p:txBody>
          <a:bodyPr vert="horz" wrap="none" lIns="91440" tIns="45720" rIns="91440" bIns="45720" rtlCol="0">
            <a:normAutofit/>
          </a:bodyPr>
          <a:lstStyle/>
          <a:p>
            <a:pPr algn="l"/>
            <a:r>
              <a:rPr lang="en-US" sz="1800" b="1" dirty="0"/>
              <a:t>Quick </a:t>
            </a:r>
          </a:p>
          <a:p>
            <a:pPr algn="l"/>
            <a:r>
              <a:rPr lang="en-US" sz="1800" b="1" dirty="0"/>
              <a:t>look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9E02AEF-83B0-9C51-0552-5F4800D89FFB}"/>
              </a:ext>
            </a:extLst>
          </p:cNvPr>
          <p:cNvSpPr txBox="1"/>
          <p:nvPr/>
        </p:nvSpPr>
        <p:spPr>
          <a:xfrm>
            <a:off x="6240402" y="4278722"/>
            <a:ext cx="2035705" cy="386381"/>
          </a:xfrm>
          <a:prstGeom prst="rect">
            <a:avLst/>
          </a:prstGeom>
          <a:ln w="38100">
            <a:solidFill>
              <a:srgbClr val="0070C0"/>
            </a:solidFill>
          </a:ln>
        </p:spPr>
        <p:txBody>
          <a:bodyPr vert="horz" wrap="none" lIns="91440" tIns="45720" rIns="91440" bIns="45720" rtlCol="0">
            <a:normAutofit/>
          </a:bodyPr>
          <a:lstStyle/>
          <a:p>
            <a:pPr algn="l"/>
            <a:r>
              <a:rPr lang="en-US" b="1" dirty="0"/>
              <a:t>Pre-p</a:t>
            </a:r>
            <a:r>
              <a:rPr lang="en-US" sz="1800" b="1" dirty="0"/>
              <a:t>ipeline (</a:t>
            </a:r>
            <a:r>
              <a:rPr lang="en-US" sz="1800" b="1" dirty="0" err="1"/>
              <a:t>fff</a:t>
            </a:r>
            <a:r>
              <a:rPr lang="en-US" sz="1800" b="1" dirty="0"/>
              <a:t>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6C26B0D-AD38-3C9B-6222-F2E019D871C1}"/>
              </a:ext>
            </a:extLst>
          </p:cNvPr>
          <p:cNvSpPr txBox="1"/>
          <p:nvPr/>
        </p:nvSpPr>
        <p:spPr>
          <a:xfrm>
            <a:off x="8475133" y="44704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en-US" sz="18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67561B8-63EC-C448-CCEF-A61308952966}"/>
              </a:ext>
            </a:extLst>
          </p:cNvPr>
          <p:cNvSpPr txBox="1"/>
          <p:nvPr/>
        </p:nvSpPr>
        <p:spPr>
          <a:xfrm>
            <a:off x="7542306" y="5088981"/>
            <a:ext cx="1197730" cy="720891"/>
          </a:xfrm>
          <a:prstGeom prst="rect">
            <a:avLst/>
          </a:prstGeom>
          <a:ln w="38100">
            <a:solidFill>
              <a:srgbClr val="0070C0"/>
            </a:solidFill>
          </a:ln>
        </p:spPr>
        <p:txBody>
          <a:bodyPr vert="horz" wrap="none" lIns="91440" tIns="45720" rIns="91440" bIns="45720" rtlCol="0">
            <a:normAutofit/>
          </a:bodyPr>
          <a:lstStyle/>
          <a:p>
            <a:pPr algn="l"/>
            <a:r>
              <a:rPr lang="en-US" sz="1800" b="1" dirty="0"/>
              <a:t>Pipeline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C7CB13-BF0B-4041-18DF-9944915E8AFA}"/>
              </a:ext>
            </a:extLst>
          </p:cNvPr>
          <p:cNvSpPr txBox="1"/>
          <p:nvPr/>
        </p:nvSpPr>
        <p:spPr>
          <a:xfrm>
            <a:off x="6382866" y="6223743"/>
            <a:ext cx="2035705" cy="386381"/>
          </a:xfrm>
          <a:prstGeom prst="rect">
            <a:avLst/>
          </a:prstGeom>
          <a:ln w="38100">
            <a:solidFill>
              <a:srgbClr val="0070C0"/>
            </a:solidFill>
          </a:ln>
        </p:spPr>
        <p:txBody>
          <a:bodyPr vert="horz" wrap="none" lIns="91440" tIns="45720" rIns="91440" bIns="45720" rtlCol="0">
            <a:normAutofit/>
          </a:bodyPr>
          <a:lstStyle/>
          <a:p>
            <a:pPr algn="l"/>
            <a:r>
              <a:rPr lang="en-US" sz="1800" b="1" dirty="0"/>
              <a:t>Observer data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1F39583-E9AC-E624-FD60-CDB4C1CC9C1B}"/>
              </a:ext>
            </a:extLst>
          </p:cNvPr>
          <p:cNvCxnSpPr>
            <a:cxnSpLocks/>
            <a:stCxn id="9" idx="3"/>
            <a:endCxn id="20" idx="1"/>
          </p:cNvCxnSpPr>
          <p:nvPr/>
        </p:nvCxnSpPr>
        <p:spPr>
          <a:xfrm>
            <a:off x="2978100" y="4652484"/>
            <a:ext cx="557307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1BDB1B1-5656-7AC9-3147-4EB7152691FD}"/>
              </a:ext>
            </a:extLst>
          </p:cNvPr>
          <p:cNvCxnSpPr>
            <a:cxnSpLocks/>
            <a:stCxn id="20" idx="3"/>
            <a:endCxn id="21" idx="1"/>
          </p:cNvCxnSpPr>
          <p:nvPr/>
        </p:nvCxnSpPr>
        <p:spPr>
          <a:xfrm flipV="1">
            <a:off x="5396831" y="3725382"/>
            <a:ext cx="844160" cy="927102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AFCD4AFD-5851-EEEF-E2C8-20A585FD4BE6}"/>
              </a:ext>
            </a:extLst>
          </p:cNvPr>
          <p:cNvSpPr txBox="1"/>
          <p:nvPr/>
        </p:nvSpPr>
        <p:spPr>
          <a:xfrm>
            <a:off x="5218285" y="3561841"/>
            <a:ext cx="914400" cy="361906"/>
          </a:xfrm>
          <a:prstGeom prst="rect">
            <a:avLst/>
          </a:prstGeom>
        </p:spPr>
        <p:txBody>
          <a:bodyPr vert="horz" wrap="none" lIns="91440" tIns="45720" rIns="91440" bIns="45720" rtlCol="0">
            <a:normAutofit lnSpcReduction="10000"/>
          </a:bodyPr>
          <a:lstStyle/>
          <a:p>
            <a:pPr algn="l"/>
            <a:r>
              <a:rPr lang="en-US" b="1" dirty="0"/>
              <a:t>20</a:t>
            </a:r>
            <a:r>
              <a:rPr lang="en-US" sz="1800" b="1" dirty="0"/>
              <a:t> </a:t>
            </a:r>
            <a:r>
              <a:rPr lang="en-US" b="1" dirty="0"/>
              <a:t>k</a:t>
            </a:r>
            <a:r>
              <a:rPr lang="en-US" sz="1800" b="1" dirty="0"/>
              <a:t>b/s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0593313-983E-9FD9-270B-D7AE99597AA7}"/>
              </a:ext>
            </a:extLst>
          </p:cNvPr>
          <p:cNvCxnSpPr>
            <a:cxnSpLocks/>
            <a:stCxn id="21" idx="2"/>
            <a:endCxn id="23" idx="0"/>
          </p:cNvCxnSpPr>
          <p:nvPr/>
        </p:nvCxnSpPr>
        <p:spPr>
          <a:xfrm flipH="1">
            <a:off x="7258255" y="3918572"/>
            <a:ext cx="589" cy="36015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63F370E-D439-C2BA-3A00-B1A8E0ACB561}"/>
              </a:ext>
            </a:extLst>
          </p:cNvPr>
          <p:cNvCxnSpPr>
            <a:cxnSpLocks/>
            <a:stCxn id="23" idx="2"/>
            <a:endCxn id="22" idx="0"/>
          </p:cNvCxnSpPr>
          <p:nvPr/>
        </p:nvCxnSpPr>
        <p:spPr>
          <a:xfrm flipH="1">
            <a:off x="6461102" y="4665103"/>
            <a:ext cx="797153" cy="423878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452A120-4B5D-298C-0A71-71BEBDA8B0CB}"/>
              </a:ext>
            </a:extLst>
          </p:cNvPr>
          <p:cNvCxnSpPr>
            <a:cxnSpLocks/>
            <a:stCxn id="23" idx="2"/>
            <a:endCxn id="25" idx="0"/>
          </p:cNvCxnSpPr>
          <p:nvPr/>
        </p:nvCxnSpPr>
        <p:spPr>
          <a:xfrm>
            <a:off x="7258255" y="4665103"/>
            <a:ext cx="882916" cy="423878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FF8F61AC-D643-D222-8E5A-659823030E91}"/>
              </a:ext>
            </a:extLst>
          </p:cNvPr>
          <p:cNvCxnSpPr>
            <a:cxnSpLocks/>
            <a:stCxn id="25" idx="2"/>
            <a:endCxn id="26" idx="0"/>
          </p:cNvCxnSpPr>
          <p:nvPr/>
        </p:nvCxnSpPr>
        <p:spPr>
          <a:xfrm flipH="1">
            <a:off x="7400719" y="5809872"/>
            <a:ext cx="740452" cy="413871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8823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71052-A397-9581-BC6E-6C95D88C1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Pulse height processing and </a:t>
            </a:r>
            <a:br>
              <a:rPr lang="en-US" dirty="0"/>
            </a:br>
            <a:r>
              <a:rPr lang="en-US" dirty="0"/>
              <a:t>event grading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8ACFB6-8C39-C03B-DC11-33489E4748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1" t="3587" r="5273"/>
          <a:stretch/>
        </p:blipFill>
        <p:spPr>
          <a:xfrm>
            <a:off x="92099" y="1143977"/>
            <a:ext cx="3096020" cy="20369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D026E9-5C36-466A-9B35-70FBD295B829}"/>
              </a:ext>
            </a:extLst>
          </p:cNvPr>
          <p:cNvSpPr txBox="1"/>
          <p:nvPr/>
        </p:nvSpPr>
        <p:spPr>
          <a:xfrm>
            <a:off x="3733383" y="1270977"/>
            <a:ext cx="4445000" cy="170929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l"/>
            <a:r>
              <a:rPr lang="en-US" sz="1800" b="1" dirty="0"/>
              <a:t>Want to measure x-ray energy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/>
              <a:t>Use all available information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Optimal estimator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b="1" dirty="0"/>
              <a:t>Signal/noise in all </a:t>
            </a:r>
            <a:r>
              <a:rPr lang="en-US" b="1" dirty="0" err="1"/>
              <a:t>freq</a:t>
            </a:r>
            <a:r>
              <a:rPr lang="en-US" b="1" dirty="0"/>
              <a:t> bins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What do you do with pile-up?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E5BF24-B366-BC93-1FD6-EC8F372B5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0" y="4160479"/>
            <a:ext cx="3600033" cy="20836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9F052D-D5AD-440F-39EA-8798556E7E03}"/>
              </a:ext>
            </a:extLst>
          </p:cNvPr>
          <p:cNvSpPr txBox="1"/>
          <p:nvPr/>
        </p:nvSpPr>
        <p:spPr>
          <a:xfrm>
            <a:off x="3746409" y="4172291"/>
            <a:ext cx="4445000" cy="2338576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92500" lnSpcReduction="10000"/>
          </a:bodyPr>
          <a:lstStyle/>
          <a:p>
            <a:pPr algn="l"/>
            <a:r>
              <a:rPr lang="en-US" sz="1800" b="1" dirty="0"/>
              <a:t>Two kinds of pileup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Only effects the pulse processing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Effects the pulse thermally</a:t>
            </a:r>
          </a:p>
          <a:p>
            <a:pPr algn="l"/>
            <a:endParaRPr lang="en-US" b="1" dirty="0"/>
          </a:p>
          <a:p>
            <a:pPr algn="l"/>
            <a:r>
              <a:rPr lang="en-US" b="1" dirty="0"/>
              <a:t>Event grades: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High Resolution </a:t>
            </a:r>
            <a:r>
              <a:rPr lang="en-US" b="1" dirty="0">
                <a:sym typeface="Wingdings" pitchFamily="2" charset="2"/>
              </a:rPr>
              <a:t> full record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ym typeface="Wingdings" pitchFamily="2" charset="2"/>
              </a:rPr>
              <a:t>Mid Resolution  ¼ record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ym typeface="Wingdings" pitchFamily="2" charset="2"/>
              </a:rPr>
              <a:t>Low Resolution  Simple PH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ym typeface="Wingdings" pitchFamily="2" charset="2"/>
              </a:rPr>
              <a:t>Secondaries (only mid and low) </a:t>
            </a:r>
            <a:endParaRPr lang="en-US" b="1" dirty="0"/>
          </a:p>
          <a:p>
            <a:pPr algn="l"/>
            <a:endParaRPr 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5EC8C5-1E87-FAE0-5E60-F6049EFEBD84}"/>
              </a:ext>
            </a:extLst>
          </p:cNvPr>
          <p:cNvSpPr txBox="1"/>
          <p:nvPr/>
        </p:nvSpPr>
        <p:spPr>
          <a:xfrm>
            <a:off x="397934" y="3520845"/>
            <a:ext cx="1049866" cy="389467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l"/>
            <a:r>
              <a:rPr lang="en-US" sz="1800" b="1" dirty="0"/>
              <a:t>Primary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6081C24-2EC9-6BDA-5125-E0D5986FF0AF}"/>
              </a:ext>
            </a:extLst>
          </p:cNvPr>
          <p:cNvCxnSpPr>
            <a:cxnSpLocks/>
          </p:cNvCxnSpPr>
          <p:nvPr/>
        </p:nvCxnSpPr>
        <p:spPr>
          <a:xfrm flipH="1">
            <a:off x="872067" y="3793067"/>
            <a:ext cx="80524" cy="457167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2A24966-6C94-5638-2289-7EFA0A72E3BB}"/>
              </a:ext>
            </a:extLst>
          </p:cNvPr>
          <p:cNvSpPr txBox="1"/>
          <p:nvPr/>
        </p:nvSpPr>
        <p:spPr>
          <a:xfrm>
            <a:off x="1753027" y="3520845"/>
            <a:ext cx="1435091" cy="457167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l"/>
            <a:r>
              <a:rPr lang="en-US" sz="1800" b="1" dirty="0"/>
              <a:t>Secondary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756BEE9-5BEB-EC8A-F616-B9AB28DEB2AD}"/>
              </a:ext>
            </a:extLst>
          </p:cNvPr>
          <p:cNvCxnSpPr>
            <a:cxnSpLocks/>
          </p:cNvCxnSpPr>
          <p:nvPr/>
        </p:nvCxnSpPr>
        <p:spPr>
          <a:xfrm>
            <a:off x="2307685" y="3793067"/>
            <a:ext cx="283115" cy="457167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382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ED4B2-5D7D-42D1-6401-9CD99325B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 grades</a:t>
            </a:r>
          </a:p>
        </p:txBody>
      </p:sp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3F4315E1-7096-49EE-94C8-5B0DE255B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666" y="1565618"/>
            <a:ext cx="7772400" cy="47510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37E6DE-3069-3200-1F25-FA88C8888BB6}"/>
              </a:ext>
            </a:extLst>
          </p:cNvPr>
          <p:cNvSpPr txBox="1"/>
          <p:nvPr/>
        </p:nvSpPr>
        <p:spPr>
          <a:xfrm>
            <a:off x="262466" y="1007533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l"/>
            <a:r>
              <a:rPr lang="en-US" sz="1800" b="1" dirty="0"/>
              <a:t>Full event grading matrix for Resolve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D17B4C-F6A6-4CA6-73A0-493823BE3D9F}"/>
              </a:ext>
            </a:extLst>
          </p:cNvPr>
          <p:cNvSpPr txBox="1"/>
          <p:nvPr/>
        </p:nvSpPr>
        <p:spPr>
          <a:xfrm>
            <a:off x="6400800" y="6316634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l"/>
            <a:r>
              <a:rPr lang="en-US" sz="1800" b="1" dirty="0" err="1"/>
              <a:t>Ishisaki</a:t>
            </a:r>
            <a:r>
              <a:rPr lang="en-US" b="1" dirty="0"/>
              <a:t> et al. (2018)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4026266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1079A-FA43-A1C0-6653-B12F10E7C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Branching ratio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6063DE-A7F6-DF6C-BD9F-56FF51C5A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166" y="1581148"/>
            <a:ext cx="6869723" cy="48281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A0B81E-DBF0-5CA2-CF7B-1C23EADDAE31}"/>
              </a:ext>
            </a:extLst>
          </p:cNvPr>
          <p:cNvSpPr txBox="1"/>
          <p:nvPr/>
        </p:nvSpPr>
        <p:spPr>
          <a:xfrm>
            <a:off x="1642534" y="1123948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l"/>
            <a:r>
              <a:rPr lang="en-US" sz="1800" b="1" dirty="0"/>
              <a:t>Note: Most celestial sources are &lt; 1 cps/pixel</a:t>
            </a:r>
          </a:p>
        </p:txBody>
      </p:sp>
    </p:spTree>
    <p:extLst>
      <p:ext uri="{BB962C8B-B14F-4D97-AF65-F5344CB8AC3E}">
        <p14:creationId xmlns:p14="http://schemas.microsoft.com/office/powerpoint/2010/main" val="1945125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00EFD-300C-CD06-1CFC-B33497883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Performance for different grades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DB473C-1094-6DE6-235B-834447A81AE9}"/>
              </a:ext>
            </a:extLst>
          </p:cNvPr>
          <p:cNvSpPr txBox="1"/>
          <p:nvPr/>
        </p:nvSpPr>
        <p:spPr>
          <a:xfrm>
            <a:off x="186266" y="924694"/>
            <a:ext cx="7569200" cy="658573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 dirty="0"/>
              <a:t>Both Hp and </a:t>
            </a:r>
            <a:r>
              <a:rPr lang="en-US" sz="1800" b="1" dirty="0" err="1"/>
              <a:t>Mp</a:t>
            </a:r>
            <a:r>
              <a:rPr lang="en-US" sz="1800" b="1" dirty="0"/>
              <a:t> must meet energy resolution requirement of 7eV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/>
              <a:t>Low res and secondaries are degraded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5B429F-E0A7-A7E6-DE40-003A79A26529}"/>
              </a:ext>
            </a:extLst>
          </p:cNvPr>
          <p:cNvSpPr txBox="1"/>
          <p:nvPr/>
        </p:nvSpPr>
        <p:spPr>
          <a:xfrm>
            <a:off x="592668" y="1943335"/>
            <a:ext cx="46143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 dirty="0"/>
              <a:t>Example from in-flight data: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BD12DF-9F5B-E209-FD9F-1D8575191A9E}"/>
              </a:ext>
            </a:extLst>
          </p:cNvPr>
          <p:cNvSpPr txBox="1"/>
          <p:nvPr/>
        </p:nvSpPr>
        <p:spPr>
          <a:xfrm>
            <a:off x="6726766" y="2569633"/>
            <a:ext cx="2057400" cy="1718734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l"/>
            <a:r>
              <a:rPr lang="en-US" sz="1800" b="1" dirty="0"/>
              <a:t>At 6 keV:</a:t>
            </a:r>
          </a:p>
          <a:p>
            <a:pPr algn="l"/>
            <a:r>
              <a:rPr lang="en-US" b="1" dirty="0"/>
              <a:t>Hires: 4.5 eV</a:t>
            </a:r>
          </a:p>
          <a:p>
            <a:pPr algn="l"/>
            <a:r>
              <a:rPr lang="en-US" sz="1800" b="1" dirty="0" err="1"/>
              <a:t>Midres</a:t>
            </a:r>
            <a:r>
              <a:rPr lang="en-US" sz="1800" b="1" dirty="0"/>
              <a:t>: 4.8 eV</a:t>
            </a:r>
          </a:p>
          <a:p>
            <a:pPr algn="l"/>
            <a:r>
              <a:rPr lang="en-US" sz="1800" b="1" dirty="0" err="1"/>
              <a:t>Lowres</a:t>
            </a:r>
            <a:r>
              <a:rPr lang="en-US" sz="1800" b="1" dirty="0"/>
              <a:t>: 15.8 eV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19F5F1-91F6-DE92-1777-91E10CA2E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99" y="2535765"/>
            <a:ext cx="6521749" cy="413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354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EFDAB-CCD5-DB68-C129-7DD46C18B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9B74F-5B40-FFB4-DD33-6627D6B1C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783" y="950118"/>
            <a:ext cx="8532284" cy="5603082"/>
          </a:xfrm>
        </p:spPr>
        <p:txBody>
          <a:bodyPr/>
          <a:lstStyle/>
          <a:p>
            <a:r>
              <a:rPr lang="en-US" dirty="0"/>
              <a:t>Put physical units on instrument data</a:t>
            </a:r>
          </a:p>
          <a:p>
            <a:r>
              <a:rPr lang="en-US" dirty="0"/>
              <a:t>Parameterize model of the instrument response</a:t>
            </a:r>
          </a:p>
          <a:p>
            <a:r>
              <a:rPr lang="en-US" dirty="0"/>
              <a:t>Correct instrument non-linearities</a:t>
            </a:r>
          </a:p>
          <a:p>
            <a:r>
              <a:rPr lang="en-US" dirty="0"/>
              <a:t>Examples:</a:t>
            </a:r>
          </a:p>
          <a:p>
            <a:pPr lvl="1"/>
            <a:r>
              <a:rPr lang="en-US" dirty="0"/>
              <a:t>Line spread function  and redistribution  (inputs to </a:t>
            </a:r>
            <a:r>
              <a:rPr lang="en-US" dirty="0" err="1"/>
              <a:t>rmf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Spectrometer Energy Scale and reconstruction</a:t>
            </a:r>
          </a:p>
          <a:p>
            <a:pPr lvl="1"/>
            <a:r>
              <a:rPr lang="en-US" dirty="0"/>
              <a:t>Throughput (i.e. effective area)</a:t>
            </a:r>
          </a:p>
        </p:txBody>
      </p:sp>
    </p:spTree>
    <p:extLst>
      <p:ext uri="{BB962C8B-B14F-4D97-AF65-F5344CB8AC3E}">
        <p14:creationId xmlns:p14="http://schemas.microsoft.com/office/powerpoint/2010/main" val="14229145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rmAutofit/>
      </a:bodyPr>
      <a:lstStyle>
        <a:defPPr algn="l">
          <a:defRPr sz="1800" b="1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49452</TotalTime>
  <Words>792</Words>
  <Application>Microsoft Macintosh PowerPoint</Application>
  <PresentationFormat>On-screen Show (4:3)</PresentationFormat>
  <Paragraphs>163</Paragraphs>
  <Slides>22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Courier New</vt:lpstr>
      <vt:lpstr>System Font Regular</vt:lpstr>
      <vt:lpstr>Times</vt:lpstr>
      <vt:lpstr>Wingdings</vt:lpstr>
      <vt:lpstr>Office Theme</vt:lpstr>
      <vt:lpstr>Equation</vt:lpstr>
      <vt:lpstr>XRISM/Resolve data (a whirlwind tour)</vt:lpstr>
      <vt:lpstr>PowerPoint Presentation</vt:lpstr>
      <vt:lpstr>Resolve detector system</vt:lpstr>
      <vt:lpstr>X-ray signal path</vt:lpstr>
      <vt:lpstr>Pulse height processing and  event grading</vt:lpstr>
      <vt:lpstr>Event grades</vt:lpstr>
      <vt:lpstr>Branching ratio</vt:lpstr>
      <vt:lpstr> Performance for different grades</vt:lpstr>
      <vt:lpstr>Calibration</vt:lpstr>
      <vt:lpstr>Spectral redistribution</vt:lpstr>
      <vt:lpstr>Core line shape</vt:lpstr>
      <vt:lpstr>Core line shape across the band pass</vt:lpstr>
      <vt:lpstr>Energy Scale measurement</vt:lpstr>
      <vt:lpstr>Low energy measurements with EBIT</vt:lpstr>
      <vt:lpstr>Summary of EBIT results</vt:lpstr>
      <vt:lpstr>Energy scales (cont’d)</vt:lpstr>
      <vt:lpstr>Energy scale reconstruction</vt:lpstr>
      <vt:lpstr>During Gate valve closed observations  FW 55-Fe</vt:lpstr>
      <vt:lpstr>Reconstructed energy scale</vt:lpstr>
      <vt:lpstr>Anti-coincidence detector energy scale</vt:lpstr>
      <vt:lpstr>Resolve non-xray background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Porter, Frederick S {Scott} (GSFC-6620)</cp:lastModifiedBy>
  <cp:revision>184</cp:revision>
  <cp:lastPrinted>2022-10-01T14:00:14Z</cp:lastPrinted>
  <dcterms:created xsi:type="dcterms:W3CDTF">2017-10-03T13:53:47Z</dcterms:created>
  <dcterms:modified xsi:type="dcterms:W3CDTF">2024-01-17T01:39:03Z</dcterms:modified>
</cp:coreProperties>
</file>