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5" r:id="rId12"/>
    <p:sldId id="267" r:id="rId13"/>
    <p:sldId id="269" r:id="rId14"/>
    <p:sldId id="276" r:id="rId15"/>
    <p:sldId id="270" r:id="rId16"/>
    <p:sldId id="271" r:id="rId17"/>
    <p:sldId id="272" r:id="rId18"/>
    <p:sldId id="273" r:id="rId19"/>
    <p:sldId id="274" r:id="rId20"/>
    <p:sldId id="277" r:id="rId21"/>
    <p:sldId id="263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25400" cap="flat">
              <a:solidFill>
                <a:srgbClr val="D6D3CB"/>
              </a:solidFill>
              <a:prstDash val="solid"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15F5C"/>
      </a:tcTxStyle>
      <a:tcStyle>
        <a:tcBdr>
          <a:left>
            <a:ln w="25400" cap="flat">
              <a:solidFill>
                <a:srgbClr val="D6D3CB"/>
              </a:solidFill>
              <a:prstDash val="solid"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/>
    <p:restoredTop sz="94694"/>
  </p:normalViewPr>
  <p:slideViewPr>
    <p:cSldViewPr snapToGrid="0">
      <p:cViewPr varScale="1">
        <p:scale>
          <a:sx n="45" d="100"/>
          <a:sy n="45" d="100"/>
        </p:scale>
        <p:origin x="25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4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6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"/>
          <p:cNvSpPr txBox="1">
            <a:spLocks noGrp="1"/>
          </p:cNvSpPr>
          <p:nvPr>
            <p:ph type="body" sz="quarter" idx="21"/>
          </p:nvPr>
        </p:nvSpPr>
        <p:spPr>
          <a:xfrm>
            <a:off x="692667" y="12417226"/>
            <a:ext cx="22974301" cy="508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73100" y="83058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87600" y="6083300"/>
            <a:ext cx="196215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5300"/>
              </a:spcBef>
              <a:buClrTx/>
              <a:buSzTx/>
              <a:buFontTx/>
              <a:buNone/>
              <a:defRPr sz="4200"/>
            </a:lvl1pPr>
          </a:lstStyle>
          <a:p>
            <a:r>
              <a:t>“Type a quote here.” </a:t>
            </a:r>
          </a:p>
        </p:txBody>
      </p:sp>
      <p:sp>
        <p:nvSpPr>
          <p:cNvPr id="104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87600" y="8953500"/>
            <a:ext cx="196215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sz="42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lack and white photo of three young children smiling"/>
          <p:cNvSpPr>
            <a:spLocks noGrp="1"/>
          </p:cNvSpPr>
          <p:nvPr>
            <p:ph type="pic" idx="21"/>
          </p:nvPr>
        </p:nvSpPr>
        <p:spPr>
          <a:xfrm>
            <a:off x="0" y="-1828800"/>
            <a:ext cx="24384000" cy="17415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"/>
          <p:cNvSpPr/>
          <p:nvPr/>
        </p:nvSpPr>
        <p:spPr>
          <a:xfrm>
            <a:off x="762000" y="121285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Line"/>
          <p:cNvSpPr/>
          <p:nvPr/>
        </p:nvSpPr>
        <p:spPr>
          <a:xfrm>
            <a:off x="762000" y="12192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" name="Date"/>
          <p:cNvSpPr txBox="1">
            <a:spLocks noGrp="1"/>
          </p:cNvSpPr>
          <p:nvPr>
            <p:ph type="body" sz="quarter" idx="21"/>
          </p:nvPr>
        </p:nvSpPr>
        <p:spPr>
          <a:xfrm>
            <a:off x="692667" y="12417226"/>
            <a:ext cx="22974301" cy="5080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26" name="Black and white photo of three young children smiling"/>
          <p:cNvSpPr>
            <a:spLocks noGrp="1"/>
          </p:cNvSpPr>
          <p:nvPr>
            <p:ph type="pic" idx="22"/>
          </p:nvPr>
        </p:nvSpPr>
        <p:spPr>
          <a:xfrm>
            <a:off x="698500" y="-698500"/>
            <a:ext cx="23012400" cy="164362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673100" y="9715500"/>
            <a:ext cx="23050500" cy="1549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3100" y="11252200"/>
            <a:ext cx="23050500" cy="711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"/>
          <p:cNvSpPr/>
          <p:nvPr/>
        </p:nvSpPr>
        <p:spPr>
          <a:xfrm>
            <a:off x="762000" y="68453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7" name="Line"/>
          <p:cNvSpPr/>
          <p:nvPr/>
        </p:nvSpPr>
        <p:spPr>
          <a:xfrm>
            <a:off x="762000" y="6908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673100" y="3695700"/>
            <a:ext cx="23050500" cy="2959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"/>
          <p:cNvGrpSpPr/>
          <p:nvPr/>
        </p:nvGrpSpPr>
        <p:grpSpPr>
          <a:xfrm>
            <a:off x="673100" y="7416800"/>
            <a:ext cx="10909300" cy="63500"/>
            <a:chOff x="0" y="0"/>
            <a:chExt cx="10909299" cy="63500"/>
          </a:xfrm>
        </p:grpSpPr>
        <p:sp>
          <p:nvSpPr>
            <p:cNvPr id="46" name="Line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" name="Line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49" name="Black and white portrait photo of a smiling child looking up and away"/>
          <p:cNvSpPr>
            <a:spLocks noGrp="1"/>
          </p:cNvSpPr>
          <p:nvPr>
            <p:ph type="pic" idx="21"/>
          </p:nvPr>
        </p:nvSpPr>
        <p:spPr>
          <a:xfrm>
            <a:off x="10883900" y="0"/>
            <a:ext cx="162052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673100" y="2717800"/>
            <a:ext cx="10909300" cy="4559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3100" y="7607300"/>
            <a:ext cx="10909300" cy="473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1pPr>
            <a:lvl2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2pPr>
            <a:lvl3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3pPr>
            <a:lvl4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4pPr>
            <a:lvl5pPr marL="0" indent="0">
              <a:spcBef>
                <a:spcPts val="1400"/>
              </a:spcBef>
              <a:buClrTx/>
              <a:buSzTx/>
              <a:buFontTx/>
              <a:buNone/>
              <a:defRPr sz="32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lack and white portrait photo of a smiling parent and their adult child touching foreheads"/>
          <p:cNvSpPr>
            <a:spLocks noGrp="1"/>
          </p:cNvSpPr>
          <p:nvPr>
            <p:ph type="pic" idx="21"/>
          </p:nvPr>
        </p:nvSpPr>
        <p:spPr>
          <a:xfrm>
            <a:off x="11366500" y="-1511300"/>
            <a:ext cx="13093700" cy="167331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673100" y="622300"/>
            <a:ext cx="10909300" cy="2870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673100" y="622300"/>
            <a:ext cx="23050500" cy="12471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lack and white portrait photo of a smiling parent and their adult child touching foreheads"/>
          <p:cNvSpPr>
            <a:spLocks noGrp="1"/>
          </p:cNvSpPr>
          <p:nvPr>
            <p:ph type="pic" sz="half" idx="21"/>
          </p:nvPr>
        </p:nvSpPr>
        <p:spPr>
          <a:xfrm>
            <a:off x="15760700" y="4995231"/>
            <a:ext cx="7404100" cy="94621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Black and white photo of three young children smiling"/>
          <p:cNvSpPr>
            <a:spLocks noGrp="1"/>
          </p:cNvSpPr>
          <p:nvPr>
            <p:ph type="pic" sz="quarter" idx="22"/>
          </p:nvPr>
        </p:nvSpPr>
        <p:spPr>
          <a:xfrm>
            <a:off x="15582900" y="952500"/>
            <a:ext cx="7772400" cy="55499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Black and white portrait photo of a smiling child looking up and away"/>
          <p:cNvSpPr>
            <a:spLocks noGrp="1"/>
          </p:cNvSpPr>
          <p:nvPr>
            <p:ph type="pic" idx="23"/>
          </p:nvPr>
        </p:nvSpPr>
        <p:spPr>
          <a:xfrm>
            <a:off x="1206500" y="488578"/>
            <a:ext cx="14173200" cy="119961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762000" y="36068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762000" y="3683000"/>
            <a:ext cx="2286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73100" y="622300"/>
            <a:ext cx="23050500" cy="287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73100" y="4191000"/>
            <a:ext cx="23050500" cy="889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8300" y="12979400"/>
            <a:ext cx="393700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736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473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2209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946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36830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44196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51562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58928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6629400" marR="0" indent="-736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52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XRISM Community Workshop, Jan 17th, 2024 Mihoko Yukita (GSFC/JHU)"/>
          <p:cNvSpPr txBox="1">
            <a:spLocks noGrp="1"/>
          </p:cNvSpPr>
          <p:nvPr>
            <p:ph type="body" idx="21"/>
          </p:nvPr>
        </p:nvSpPr>
        <p:spPr>
          <a:xfrm>
            <a:off x="704850" y="10395371"/>
            <a:ext cx="22974300" cy="1422401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t>The XRISM Community Workshop, Jan 17th, 2024</a:t>
            </a:r>
            <a:br/>
            <a:r>
              <a:t>Mihoko Yukita (GSFC/JHU)</a:t>
            </a:r>
          </a:p>
        </p:txBody>
      </p:sp>
      <p:sp>
        <p:nvSpPr>
          <p:cNvPr id="130" name="What XRISM response files are provided for the Cycle 1 GO proposers?"/>
          <p:cNvSpPr txBox="1">
            <a:spLocks noGrp="1"/>
          </p:cNvSpPr>
          <p:nvPr>
            <p:ph type="ctrTitle"/>
          </p:nvPr>
        </p:nvSpPr>
        <p:spPr>
          <a:xfrm>
            <a:off x="848903" y="3682157"/>
            <a:ext cx="23050501" cy="2959101"/>
          </a:xfrm>
          <a:prstGeom prst="rect">
            <a:avLst/>
          </a:prstGeom>
        </p:spPr>
        <p:txBody>
          <a:bodyPr/>
          <a:lstStyle>
            <a:lvl1pPr defTabSz="817244">
              <a:defRPr sz="8910" spc="-178"/>
            </a:lvl1pPr>
          </a:lstStyle>
          <a:p>
            <a:r>
              <a:t>What XRISM response files are provided for the Cycle 1 GO proposers?</a:t>
            </a:r>
          </a:p>
        </p:txBody>
      </p:sp>
      <p:sp>
        <p:nvSpPr>
          <p:cNvPr id="131" name="The files available for spectral simulations"/>
          <p:cNvSpPr txBox="1">
            <a:spLocks noGrp="1"/>
          </p:cNvSpPr>
          <p:nvPr>
            <p:ph type="subTitle" sz="half" idx="1"/>
          </p:nvPr>
        </p:nvSpPr>
        <p:spPr>
          <a:xfrm>
            <a:off x="673100" y="7620000"/>
            <a:ext cx="23050500" cy="4343400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r>
              <a:t>The files available for spectral simulations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Resolve RMFs"/>
          <p:cNvSpPr txBox="1">
            <a:spLocks noGrp="1"/>
          </p:cNvSpPr>
          <p:nvPr>
            <p:ph type="title"/>
          </p:nvPr>
        </p:nvSpPr>
        <p:spPr>
          <a:xfrm>
            <a:off x="873519" y="622300"/>
            <a:ext cx="10909301" cy="2870200"/>
          </a:xfrm>
          <a:prstGeom prst="rect">
            <a:avLst/>
          </a:prstGeom>
        </p:spPr>
        <p:txBody>
          <a:bodyPr/>
          <a:lstStyle/>
          <a:p>
            <a:r>
              <a:rPr dirty="0"/>
              <a:t>Resolve RMFs</a:t>
            </a:r>
          </a:p>
        </p:txBody>
      </p:sp>
      <p:pic>
        <p:nvPicPr>
          <p:cNvPr id="416" name="Screenshot 2024-01-14 at 7.14.55 PM.png" descr="Screenshot 2024-01-14 at 7.14.55 PM.png"/>
          <p:cNvPicPr>
            <a:picLocks noChangeAspect="1"/>
          </p:cNvPicPr>
          <p:nvPr/>
        </p:nvPicPr>
        <p:blipFill>
          <a:blip r:embed="rId2"/>
          <a:srcRect t="5255"/>
          <a:stretch>
            <a:fillRect/>
          </a:stretch>
        </p:blipFill>
        <p:spPr>
          <a:xfrm>
            <a:off x="13458273" y="5157479"/>
            <a:ext cx="9367644" cy="7896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Bowl of pappardelle pasta with parsley butter, roasted hazelnuts, and shaved parmesan cheese" descr="Bowl of pappardelle pasta with parsley butter, roasted hazelnuts, and shaved parmesan cheese"/>
          <p:cNvPicPr>
            <a:picLocks noChangeAspect="1"/>
          </p:cNvPicPr>
          <p:nvPr/>
        </p:nvPicPr>
        <p:blipFill>
          <a:blip r:embed="rId3"/>
          <a:srcRect l="9829" r="9829" b="56886"/>
          <a:stretch>
            <a:fillRect/>
          </a:stretch>
        </p:blipFill>
        <p:spPr>
          <a:xfrm>
            <a:off x="13179665" y="187694"/>
            <a:ext cx="10221048" cy="2652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Bowl of pappardelle pasta with parsley butter, roasted hazelnuts, and shaved parmesan cheese" descr="Bowl of pappardelle pasta with parsley butter, roasted hazelnuts, and shaved parmesan cheese"/>
          <p:cNvPicPr>
            <a:picLocks noChangeAspect="1"/>
          </p:cNvPicPr>
          <p:nvPr/>
        </p:nvPicPr>
        <p:blipFill>
          <a:blip r:embed="rId3"/>
          <a:srcRect l="9829" t="84860" r="9829" b="2916"/>
          <a:stretch>
            <a:fillRect/>
          </a:stretch>
        </p:blipFill>
        <p:spPr>
          <a:xfrm>
            <a:off x="13182600" y="3698161"/>
            <a:ext cx="10221047" cy="752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Bowl of pappardelle pasta with parsley butter, roasted hazelnuts, and shaved parmesan cheese" descr="Bowl of pappardelle pasta with parsley butter, roasted hazelnuts, and shaved parmesan cheese"/>
          <p:cNvPicPr>
            <a:picLocks noChangeAspect="1"/>
          </p:cNvPicPr>
          <p:nvPr/>
        </p:nvPicPr>
        <p:blipFill>
          <a:blip r:embed="rId3"/>
          <a:srcRect l="9829" t="56988" r="9829" b="29490"/>
          <a:stretch>
            <a:fillRect/>
          </a:stretch>
        </p:blipFill>
        <p:spPr>
          <a:xfrm>
            <a:off x="13182464" y="2853328"/>
            <a:ext cx="10221046" cy="831961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Pulse Height"/>
          <p:cNvSpPr txBox="1"/>
          <p:nvPr/>
        </p:nvSpPr>
        <p:spPr>
          <a:xfrm rot="16200000">
            <a:off x="12054653" y="2608196"/>
            <a:ext cx="185692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Pulse Height</a:t>
            </a:r>
          </a:p>
        </p:txBody>
      </p:sp>
      <p:sp>
        <p:nvSpPr>
          <p:cNvPr id="421" name="Line"/>
          <p:cNvSpPr/>
          <p:nvPr/>
        </p:nvSpPr>
        <p:spPr>
          <a:xfrm flipV="1">
            <a:off x="13244717" y="2893214"/>
            <a:ext cx="1" cy="752079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422" name="Three event grade cases:"/>
          <p:cNvSpPr txBox="1"/>
          <p:nvPr/>
        </p:nvSpPr>
        <p:spPr>
          <a:xfrm>
            <a:off x="769819" y="2566347"/>
            <a:ext cx="15099540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l">
              <a:spcBef>
                <a:spcPts val="1400"/>
              </a:spcBef>
              <a:defRPr sz="4000">
                <a:solidFill>
                  <a:srgbClr val="5C86B9"/>
                </a:solidFill>
              </a:defRPr>
            </a:lvl1pPr>
          </a:lstStyle>
          <a:p>
            <a:r>
              <a:t>Three event grade cases: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F60167-67B8-6139-A337-0078FB24878E}"/>
              </a:ext>
            </a:extLst>
          </p:cNvPr>
          <p:cNvSpPr/>
          <p:nvPr/>
        </p:nvSpPr>
        <p:spPr>
          <a:xfrm>
            <a:off x="17055344" y="820568"/>
            <a:ext cx="1572898" cy="32774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" name="For faint or moderately bright sources, rsl_Hp_5eV.rmf may be safely used for simulations. For bright sources, see Edmund’s Talk">
            <a:extLst>
              <a:ext uri="{FF2B5EF4-FFF2-40B4-BE49-F238E27FC236}">
                <a16:creationId xmlns:a16="http://schemas.microsoft.com/office/drawing/2014/main" id="{34F71B56-A66F-5144-24D2-2DBFFAB9566E}"/>
              </a:ext>
            </a:extLst>
          </p:cNvPr>
          <p:cNvSpPr txBox="1"/>
          <p:nvPr/>
        </p:nvSpPr>
        <p:spPr>
          <a:xfrm>
            <a:off x="380868" y="9404604"/>
            <a:ext cx="13077405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300" b="1">
                <a:solidFill>
                  <a:srgbClr val="B51700"/>
                </a:solidFill>
              </a:defRPr>
            </a:lvl1pPr>
          </a:lstStyle>
          <a:p>
            <a:pPr algn="l"/>
            <a:r>
              <a:rPr lang="en-US" sz="4400" dirty="0">
                <a:effectLst/>
                <a:latin typeface="Palatino" pitchFamily="2" charset="77"/>
                <a:ea typeface="Palatino" pitchFamily="2" charset="77"/>
              </a:rPr>
              <a:t>The proportion of events in the various event grades depends on the source count rate. At low rates, most events will achieve calorimeter resolution.  </a:t>
            </a:r>
            <a:r>
              <a:rPr sz="4400" dirty="0">
                <a:latin typeface="Palatino" pitchFamily="2" charset="77"/>
                <a:ea typeface="Palatino" pitchFamily="2" charset="77"/>
              </a:rPr>
              <a:t>For faint or moderately bright sources, rsl_Hp_5eV.rmf may be safely used for simulations. </a:t>
            </a:r>
            <a:endParaRPr lang="en-US" sz="4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100% of high-resolution events (Hp) with FWHM of 5 eV: rsl_Hp_5eV.rmf…">
            <a:extLst>
              <a:ext uri="{FF2B5EF4-FFF2-40B4-BE49-F238E27FC236}">
                <a16:creationId xmlns:a16="http://schemas.microsoft.com/office/drawing/2014/main" id="{FF1F7BC6-F99F-25B7-322D-999D8932864C}"/>
              </a:ext>
            </a:extLst>
          </p:cNvPr>
          <p:cNvSpPr txBox="1">
            <a:spLocks/>
          </p:cNvSpPr>
          <p:nvPr/>
        </p:nvSpPr>
        <p:spPr>
          <a:xfrm>
            <a:off x="336402" y="3502429"/>
            <a:ext cx="11855598" cy="615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7366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4732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22098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9464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36830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44196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51562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58928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66294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71499" indent="-571499" hangingPunct="1">
              <a:spcBef>
                <a:spcPts val="5300"/>
              </a:spcBef>
              <a:defRPr sz="4200"/>
            </a:pPr>
            <a:r>
              <a:rPr lang="en-US" sz="4200" dirty="0"/>
              <a:t>100% of high-resolution events (Hp):  </a:t>
            </a:r>
            <a:r>
              <a:rPr lang="en-US" sz="4200" dirty="0">
                <a:solidFill>
                  <a:srgbClr val="0076BA"/>
                </a:solidFill>
              </a:rPr>
              <a:t>rsl_Hp_5eV.rmf -</a:t>
            </a:r>
            <a:r>
              <a:rPr lang="en-US" sz="4200" dirty="0"/>
              <a:t> FWHM of 5 eV</a:t>
            </a:r>
            <a:r>
              <a:rPr lang="en-US" sz="4200" dirty="0">
                <a:solidFill>
                  <a:srgbClr val="0076BA"/>
                </a:solidFill>
              </a:rPr>
              <a:t> </a:t>
            </a:r>
          </a:p>
          <a:p>
            <a:pPr marL="571499" indent="-571499" hangingPunct="1">
              <a:spcBef>
                <a:spcPts val="5300"/>
              </a:spcBef>
              <a:defRPr sz="4200"/>
            </a:pPr>
            <a:r>
              <a:rPr lang="en-US" sz="4200" dirty="0"/>
              <a:t>100% of mid-resolution events (</a:t>
            </a:r>
            <a:r>
              <a:rPr lang="en-US" sz="4200" dirty="0" err="1"/>
              <a:t>Mp</a:t>
            </a:r>
            <a:r>
              <a:rPr lang="en-US" sz="4200" dirty="0"/>
              <a:t>): </a:t>
            </a:r>
            <a:r>
              <a:rPr lang="en-US" sz="4200" dirty="0">
                <a:solidFill>
                  <a:srgbClr val="0076BA"/>
                </a:solidFill>
              </a:rPr>
              <a:t>rsl_Mp_6eV.rmf - </a:t>
            </a:r>
            <a:r>
              <a:rPr lang="en-US" sz="4200" dirty="0"/>
              <a:t>FWHM of 6 eV</a:t>
            </a:r>
            <a:endParaRPr lang="en-US" sz="4200" dirty="0">
              <a:solidFill>
                <a:srgbClr val="0076BA"/>
              </a:solidFill>
            </a:endParaRPr>
          </a:p>
          <a:p>
            <a:pPr marL="571499" indent="-571499" hangingPunct="1">
              <a:spcBef>
                <a:spcPts val="5300"/>
              </a:spcBef>
              <a:defRPr sz="4200"/>
            </a:pPr>
            <a:r>
              <a:rPr lang="en-US" sz="4200" dirty="0"/>
              <a:t>100% of low-resolution events (</a:t>
            </a:r>
            <a:r>
              <a:rPr lang="en-US" sz="4200" dirty="0" err="1"/>
              <a:t>Lp</a:t>
            </a:r>
            <a:r>
              <a:rPr lang="en-US" sz="4200" dirty="0"/>
              <a:t>): </a:t>
            </a:r>
            <a:r>
              <a:rPr lang="en-US" sz="4200" dirty="0">
                <a:solidFill>
                  <a:srgbClr val="0076BA"/>
                </a:solidFill>
              </a:rPr>
              <a:t>rsl_Lp_18eV.rmf</a:t>
            </a:r>
            <a:r>
              <a:rPr lang="en-US" sz="4200" dirty="0"/>
              <a:t> - FWHM of 18 eV</a:t>
            </a:r>
            <a:endParaRPr lang="en-US" sz="4200" dirty="0">
              <a:solidFill>
                <a:srgbClr val="0076BA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Resolve RMFs"/>
          <p:cNvSpPr txBox="1">
            <a:spLocks noGrp="1"/>
          </p:cNvSpPr>
          <p:nvPr>
            <p:ph type="title"/>
          </p:nvPr>
        </p:nvSpPr>
        <p:spPr>
          <a:xfrm>
            <a:off x="873519" y="622300"/>
            <a:ext cx="10909301" cy="2870200"/>
          </a:xfrm>
          <a:prstGeom prst="rect">
            <a:avLst/>
          </a:prstGeom>
        </p:spPr>
        <p:txBody>
          <a:bodyPr/>
          <a:lstStyle/>
          <a:p>
            <a:r>
              <a:t>Resolve RMFs</a:t>
            </a:r>
          </a:p>
        </p:txBody>
      </p:sp>
      <p:pic>
        <p:nvPicPr>
          <p:cNvPr id="416" name="Screenshot 2024-01-14 at 7.14.55 PM.png" descr="Screenshot 2024-01-14 at 7.14.55 PM.png"/>
          <p:cNvPicPr>
            <a:picLocks noChangeAspect="1"/>
          </p:cNvPicPr>
          <p:nvPr/>
        </p:nvPicPr>
        <p:blipFill>
          <a:blip r:embed="rId2"/>
          <a:srcRect t="5255"/>
          <a:stretch>
            <a:fillRect/>
          </a:stretch>
        </p:blipFill>
        <p:spPr>
          <a:xfrm>
            <a:off x="13458273" y="5157479"/>
            <a:ext cx="9367644" cy="7896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Bowl of pappardelle pasta with parsley butter, roasted hazelnuts, and shaved parmesan cheese" descr="Bowl of pappardelle pasta with parsley butter, roasted hazelnuts, and shaved parmesan cheese"/>
          <p:cNvPicPr>
            <a:picLocks noChangeAspect="1"/>
          </p:cNvPicPr>
          <p:nvPr/>
        </p:nvPicPr>
        <p:blipFill>
          <a:blip r:embed="rId3"/>
          <a:srcRect l="9829" r="9829" b="56886"/>
          <a:stretch>
            <a:fillRect/>
          </a:stretch>
        </p:blipFill>
        <p:spPr>
          <a:xfrm>
            <a:off x="13179665" y="187694"/>
            <a:ext cx="10221048" cy="2652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Bowl of pappardelle pasta with parsley butter, roasted hazelnuts, and shaved parmesan cheese" descr="Bowl of pappardelle pasta with parsley butter, roasted hazelnuts, and shaved parmesan cheese"/>
          <p:cNvPicPr>
            <a:picLocks noChangeAspect="1"/>
          </p:cNvPicPr>
          <p:nvPr/>
        </p:nvPicPr>
        <p:blipFill>
          <a:blip r:embed="rId3"/>
          <a:srcRect l="9829" t="84860" r="9829" b="2916"/>
          <a:stretch>
            <a:fillRect/>
          </a:stretch>
        </p:blipFill>
        <p:spPr>
          <a:xfrm>
            <a:off x="13182600" y="3698161"/>
            <a:ext cx="10221047" cy="752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Bowl of pappardelle pasta with parsley butter, roasted hazelnuts, and shaved parmesan cheese" descr="Bowl of pappardelle pasta with parsley butter, roasted hazelnuts, and shaved parmesan cheese"/>
          <p:cNvPicPr>
            <a:picLocks noChangeAspect="1"/>
          </p:cNvPicPr>
          <p:nvPr/>
        </p:nvPicPr>
        <p:blipFill>
          <a:blip r:embed="rId3"/>
          <a:srcRect l="9829" t="56988" r="9829" b="29490"/>
          <a:stretch>
            <a:fillRect/>
          </a:stretch>
        </p:blipFill>
        <p:spPr>
          <a:xfrm>
            <a:off x="13182464" y="2853328"/>
            <a:ext cx="10221046" cy="831961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Pulse Height"/>
          <p:cNvSpPr txBox="1"/>
          <p:nvPr/>
        </p:nvSpPr>
        <p:spPr>
          <a:xfrm rot="16200000">
            <a:off x="12054653" y="2608196"/>
            <a:ext cx="185692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Pulse Height</a:t>
            </a:r>
          </a:p>
        </p:txBody>
      </p:sp>
      <p:sp>
        <p:nvSpPr>
          <p:cNvPr id="421" name="Line"/>
          <p:cNvSpPr/>
          <p:nvPr/>
        </p:nvSpPr>
        <p:spPr>
          <a:xfrm flipV="1">
            <a:off x="13244717" y="2893214"/>
            <a:ext cx="1" cy="752079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422" name="Three event grade cases:"/>
          <p:cNvSpPr txBox="1"/>
          <p:nvPr/>
        </p:nvSpPr>
        <p:spPr>
          <a:xfrm>
            <a:off x="769819" y="2566347"/>
            <a:ext cx="15099540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l">
              <a:spcBef>
                <a:spcPts val="1400"/>
              </a:spcBef>
              <a:defRPr sz="4000">
                <a:solidFill>
                  <a:srgbClr val="5C86B9"/>
                </a:solidFill>
              </a:defRPr>
            </a:lvl1pPr>
          </a:lstStyle>
          <a:p>
            <a:r>
              <a:t>Three event grade cases: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F60167-67B8-6139-A337-0078FB24878E}"/>
              </a:ext>
            </a:extLst>
          </p:cNvPr>
          <p:cNvSpPr/>
          <p:nvPr/>
        </p:nvSpPr>
        <p:spPr>
          <a:xfrm>
            <a:off x="17055344" y="820568"/>
            <a:ext cx="1572898" cy="32774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" name="For faint or moderately bright sources, rsl_Hp_5eV.rmf may be safely used for simulations. For bright sources, see Edmund’s Talk">
            <a:extLst>
              <a:ext uri="{FF2B5EF4-FFF2-40B4-BE49-F238E27FC236}">
                <a16:creationId xmlns:a16="http://schemas.microsoft.com/office/drawing/2014/main" id="{34F71B56-A66F-5144-24D2-2DBFFAB9566E}"/>
              </a:ext>
            </a:extLst>
          </p:cNvPr>
          <p:cNvSpPr txBox="1"/>
          <p:nvPr/>
        </p:nvSpPr>
        <p:spPr>
          <a:xfrm>
            <a:off x="380868" y="10420267"/>
            <a:ext cx="1307740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300" b="1">
                <a:solidFill>
                  <a:srgbClr val="B51700"/>
                </a:solidFill>
              </a:defRPr>
            </a:lvl1pPr>
          </a:lstStyle>
          <a:p>
            <a:pPr algn="l"/>
            <a:r>
              <a:rPr lang="en-US" sz="4400" dirty="0">
                <a:latin typeface="Palatino" pitchFamily="2" charset="77"/>
                <a:ea typeface="Palatino" pitchFamily="2" charset="77"/>
              </a:rPr>
              <a:t>But resolution is degraded for bright sources as mid-res and low-res </a:t>
            </a:r>
            <a:r>
              <a:rPr lang="en-US" sz="4400">
                <a:latin typeface="Palatino" pitchFamily="2" charset="77"/>
                <a:ea typeface="Palatino" pitchFamily="2" charset="77"/>
              </a:rPr>
              <a:t>events contribute more.</a:t>
            </a:r>
            <a:endParaRPr lang="en-US" sz="4400" dirty="0">
              <a:latin typeface="Palatino" pitchFamily="2" charset="77"/>
              <a:ea typeface="Palatino" pitchFamily="2" charset="77"/>
            </a:endParaRPr>
          </a:p>
          <a:p>
            <a:pPr algn="l"/>
            <a:r>
              <a:rPr lang="en-US" sz="4400" dirty="0">
                <a:latin typeface="Palatino" pitchFamily="2" charset="77"/>
                <a:ea typeface="Palatino" pitchFamily="2" charset="77"/>
              </a:rPr>
              <a:t>See Edmund’s talk.</a:t>
            </a:r>
          </a:p>
        </p:txBody>
      </p:sp>
      <p:sp>
        <p:nvSpPr>
          <p:cNvPr id="3" name="100% of high-resolution events (Hp) with FWHM of 5 eV: rsl_Hp_5eV.rmf…">
            <a:extLst>
              <a:ext uri="{FF2B5EF4-FFF2-40B4-BE49-F238E27FC236}">
                <a16:creationId xmlns:a16="http://schemas.microsoft.com/office/drawing/2014/main" id="{0DD2329E-ED7E-0CCC-CA17-37035F0F66EC}"/>
              </a:ext>
            </a:extLst>
          </p:cNvPr>
          <p:cNvSpPr txBox="1">
            <a:spLocks/>
          </p:cNvSpPr>
          <p:nvPr/>
        </p:nvSpPr>
        <p:spPr>
          <a:xfrm>
            <a:off x="336402" y="3502429"/>
            <a:ext cx="11855598" cy="615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7366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4732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22098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9464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36830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44196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51562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58928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66294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71499" indent="-571499" hangingPunct="1">
              <a:spcBef>
                <a:spcPts val="5300"/>
              </a:spcBef>
              <a:defRPr sz="4200"/>
            </a:pPr>
            <a:r>
              <a:rPr lang="en-US" sz="4200" dirty="0"/>
              <a:t>100% of high-resolution events (Hp):  </a:t>
            </a:r>
            <a:r>
              <a:rPr lang="en-US" sz="4200" dirty="0">
                <a:solidFill>
                  <a:srgbClr val="0076BA"/>
                </a:solidFill>
              </a:rPr>
              <a:t>rsl_Hp_5eV.rmf -</a:t>
            </a:r>
            <a:r>
              <a:rPr lang="en-US" sz="4200" dirty="0"/>
              <a:t> FWHM of 5 eV</a:t>
            </a:r>
            <a:r>
              <a:rPr lang="en-US" sz="4200" dirty="0">
                <a:solidFill>
                  <a:srgbClr val="0076BA"/>
                </a:solidFill>
              </a:rPr>
              <a:t> </a:t>
            </a:r>
          </a:p>
          <a:p>
            <a:pPr marL="571499" indent="-571499" hangingPunct="1">
              <a:spcBef>
                <a:spcPts val="5300"/>
              </a:spcBef>
              <a:defRPr sz="4200"/>
            </a:pPr>
            <a:r>
              <a:rPr lang="en-US" sz="4200" dirty="0"/>
              <a:t>100% of mid-resolution events (</a:t>
            </a:r>
            <a:r>
              <a:rPr lang="en-US" sz="4200" dirty="0" err="1"/>
              <a:t>Mp</a:t>
            </a:r>
            <a:r>
              <a:rPr lang="en-US" sz="4200" dirty="0"/>
              <a:t>): </a:t>
            </a:r>
            <a:r>
              <a:rPr lang="en-US" sz="4200" dirty="0">
                <a:solidFill>
                  <a:srgbClr val="0076BA"/>
                </a:solidFill>
              </a:rPr>
              <a:t>rsl_Mp_6eV.rmf - </a:t>
            </a:r>
            <a:r>
              <a:rPr lang="en-US" sz="4200" dirty="0"/>
              <a:t>FWHM of 6 eV</a:t>
            </a:r>
            <a:endParaRPr lang="en-US" sz="4200" dirty="0">
              <a:solidFill>
                <a:srgbClr val="0076BA"/>
              </a:solidFill>
            </a:endParaRPr>
          </a:p>
          <a:p>
            <a:pPr marL="571499" indent="-571499" hangingPunct="1">
              <a:spcBef>
                <a:spcPts val="5300"/>
              </a:spcBef>
              <a:defRPr sz="4200"/>
            </a:pPr>
            <a:r>
              <a:rPr lang="en-US" sz="4200" dirty="0"/>
              <a:t>100% of low-resolution events (</a:t>
            </a:r>
            <a:r>
              <a:rPr lang="en-US" sz="4200" dirty="0" err="1"/>
              <a:t>Lp</a:t>
            </a:r>
            <a:r>
              <a:rPr lang="en-US" sz="4200" dirty="0"/>
              <a:t>): </a:t>
            </a:r>
            <a:r>
              <a:rPr lang="en-US" sz="4200" dirty="0">
                <a:solidFill>
                  <a:srgbClr val="0076BA"/>
                </a:solidFill>
              </a:rPr>
              <a:t>rsl_Lp_18eV.rmf</a:t>
            </a:r>
            <a:r>
              <a:rPr lang="en-US" sz="4200" dirty="0"/>
              <a:t> - FWHM of 18 eV</a:t>
            </a:r>
            <a:endParaRPr lang="en-US" sz="4200" dirty="0">
              <a:solidFill>
                <a:srgbClr val="007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9527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solve RMFs"/>
          <p:cNvSpPr txBox="1">
            <a:spLocks noGrp="1"/>
          </p:cNvSpPr>
          <p:nvPr>
            <p:ph type="title"/>
          </p:nvPr>
        </p:nvSpPr>
        <p:spPr>
          <a:xfrm>
            <a:off x="873519" y="622300"/>
            <a:ext cx="10909301" cy="2870200"/>
          </a:xfrm>
          <a:prstGeom prst="rect">
            <a:avLst/>
          </a:prstGeom>
        </p:spPr>
        <p:txBody>
          <a:bodyPr/>
          <a:lstStyle/>
          <a:p>
            <a:r>
              <a:rPr dirty="0"/>
              <a:t>Resolve RMFs</a:t>
            </a:r>
          </a:p>
        </p:txBody>
      </p:sp>
      <p:pic>
        <p:nvPicPr>
          <p:cNvPr id="427" name="Bowl of pappardelle pasta with parsley butter, roasted hazelnuts, and shaved parmesan cheese" descr="Bowl of pappardelle pasta with parsley butter, roasted hazelnuts, and shaved parmesan cheese"/>
          <p:cNvPicPr>
            <a:picLocks noChangeAspect="1"/>
          </p:cNvPicPr>
          <p:nvPr/>
        </p:nvPicPr>
        <p:blipFill>
          <a:blip r:embed="rId2"/>
          <a:srcRect l="9829" r="9829" b="56886"/>
          <a:stretch>
            <a:fillRect/>
          </a:stretch>
        </p:blipFill>
        <p:spPr>
          <a:xfrm>
            <a:off x="13179665" y="187694"/>
            <a:ext cx="10221048" cy="2652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Bowl of pappardelle pasta with parsley butter, roasted hazelnuts, and shaved parmesan cheese" descr="Bowl of pappardelle pasta with parsley butter, roasted hazelnuts, and shaved parmesan cheese"/>
          <p:cNvPicPr>
            <a:picLocks noChangeAspect="1"/>
          </p:cNvPicPr>
          <p:nvPr/>
        </p:nvPicPr>
        <p:blipFill>
          <a:blip r:embed="rId2"/>
          <a:srcRect l="9829" t="84860" r="9829" b="2916"/>
          <a:stretch>
            <a:fillRect/>
          </a:stretch>
        </p:blipFill>
        <p:spPr>
          <a:xfrm>
            <a:off x="13182600" y="3698161"/>
            <a:ext cx="10221047" cy="752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Bowl of pappardelle pasta with parsley butter, roasted hazelnuts, and shaved parmesan cheese" descr="Bowl of pappardelle pasta with parsley butter, roasted hazelnuts, and shaved parmesan cheese"/>
          <p:cNvPicPr>
            <a:picLocks noChangeAspect="1"/>
          </p:cNvPicPr>
          <p:nvPr/>
        </p:nvPicPr>
        <p:blipFill>
          <a:blip r:embed="rId2"/>
          <a:srcRect l="9829" t="56988" r="9829" b="29490"/>
          <a:stretch>
            <a:fillRect/>
          </a:stretch>
        </p:blipFill>
        <p:spPr>
          <a:xfrm>
            <a:off x="13182464" y="2853328"/>
            <a:ext cx="10221046" cy="831961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Pulse Height"/>
          <p:cNvSpPr txBox="1"/>
          <p:nvPr/>
        </p:nvSpPr>
        <p:spPr>
          <a:xfrm rot="16200000">
            <a:off x="12054653" y="2608196"/>
            <a:ext cx="1856929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Pulse Height</a:t>
            </a:r>
          </a:p>
        </p:txBody>
      </p:sp>
      <p:sp>
        <p:nvSpPr>
          <p:cNvPr id="431" name="Line"/>
          <p:cNvSpPr/>
          <p:nvPr/>
        </p:nvSpPr>
        <p:spPr>
          <a:xfrm flipV="1">
            <a:off x="13244717" y="2893214"/>
            <a:ext cx="1" cy="752079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432" name="Three event grade cases:"/>
          <p:cNvSpPr txBox="1"/>
          <p:nvPr/>
        </p:nvSpPr>
        <p:spPr>
          <a:xfrm>
            <a:off x="769819" y="2566347"/>
            <a:ext cx="15099540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l">
              <a:spcBef>
                <a:spcPts val="1400"/>
              </a:spcBef>
              <a:defRPr sz="4000">
                <a:solidFill>
                  <a:srgbClr val="5C86B9"/>
                </a:solidFill>
              </a:defRPr>
            </a:lvl1pPr>
          </a:lstStyle>
          <a:p>
            <a:r>
              <a:t>Three event grade cases:</a:t>
            </a:r>
          </a:p>
        </p:txBody>
      </p:sp>
      <p:sp>
        <p:nvSpPr>
          <p:cNvPr id="434" name="The electron loss continuum is not included."/>
          <p:cNvSpPr txBox="1"/>
          <p:nvPr/>
        </p:nvSpPr>
        <p:spPr>
          <a:xfrm>
            <a:off x="278249" y="9845543"/>
            <a:ext cx="13469865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500" b="1">
                <a:solidFill>
                  <a:srgbClr val="B51700"/>
                </a:solidFill>
              </a:defRPr>
            </a:lvl1pPr>
          </a:lstStyle>
          <a:p>
            <a:r>
              <a:rPr lang="en-US" sz="4800" dirty="0">
                <a:solidFill>
                  <a:srgbClr val="C00000"/>
                </a:solidFill>
              </a:rPr>
              <a:t>NOTE:</a:t>
            </a:r>
          </a:p>
          <a:p>
            <a:r>
              <a:rPr sz="4800" dirty="0">
                <a:solidFill>
                  <a:srgbClr val="C00000"/>
                </a:solidFill>
              </a:rPr>
              <a:t>The electron loss continuum is not included.</a:t>
            </a:r>
            <a:endParaRPr lang="en-US" sz="4800" dirty="0">
              <a:solidFill>
                <a:srgbClr val="C00000"/>
              </a:solidFill>
            </a:endParaRPr>
          </a:p>
          <a:p>
            <a:r>
              <a:rPr lang="en-US" sz="4800" b="1" dirty="0">
                <a:solidFill>
                  <a:srgbClr val="C00000"/>
                </a:solidFill>
                <a:effectLst/>
                <a:latin typeface="Palatino" pitchFamily="2" charset="77"/>
              </a:rPr>
              <a:t>All 35 pixels have the same FWHM.</a:t>
            </a:r>
            <a:r>
              <a:rPr lang="en-US" sz="4800" b="1" dirty="0">
                <a:solidFill>
                  <a:srgbClr val="C00000"/>
                </a:solidFill>
                <a:latin typeface="Palatino" pitchFamily="2" charset="77"/>
              </a:rPr>
              <a:t>   </a:t>
            </a:r>
            <a:r>
              <a:rPr lang="en-US" sz="4800" dirty="0"/>
              <a:t>See Francois’s talk for creating your own RMFs.</a:t>
            </a:r>
            <a:endParaRPr sz="4800" dirty="0"/>
          </a:p>
        </p:txBody>
      </p:sp>
      <p:pic>
        <p:nvPicPr>
          <p:cNvPr id="435" name="Screenshot 2024-01-15 at 11.31.26 PM.png" descr="Screenshot 2024-01-15 at 11.31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8318" y="5456791"/>
            <a:ext cx="9534516" cy="7438641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Eckart et al. 2018"/>
          <p:cNvSpPr txBox="1"/>
          <p:nvPr/>
        </p:nvSpPr>
        <p:spPr>
          <a:xfrm>
            <a:off x="19995003" y="12724969"/>
            <a:ext cx="375972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b="1">
                <a:solidFill>
                  <a:srgbClr val="000000"/>
                </a:solidFill>
              </a:defRPr>
            </a:lvl1pPr>
          </a:lstStyle>
          <a:p>
            <a:r>
              <a:t>Eckart et al. 2018</a:t>
            </a:r>
          </a:p>
        </p:txBody>
      </p:sp>
      <p:sp>
        <p:nvSpPr>
          <p:cNvPr id="437" name="HITOMI SXS"/>
          <p:cNvSpPr txBox="1"/>
          <p:nvPr/>
        </p:nvSpPr>
        <p:spPr>
          <a:xfrm>
            <a:off x="15144892" y="6171421"/>
            <a:ext cx="313055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b="1">
                <a:solidFill>
                  <a:srgbClr val="000000"/>
                </a:solidFill>
              </a:defRPr>
            </a:lvl1pPr>
          </a:lstStyle>
          <a:p>
            <a:r>
              <a:t>HITOMI SXS</a:t>
            </a:r>
          </a:p>
        </p:txBody>
      </p:sp>
      <p:sp>
        <p:nvSpPr>
          <p:cNvPr id="438" name="Electron loss…"/>
          <p:cNvSpPr txBox="1"/>
          <p:nvPr/>
        </p:nvSpPr>
        <p:spPr>
          <a:xfrm>
            <a:off x="14700006" y="9190494"/>
            <a:ext cx="303582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 b="1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pPr>
            <a:r>
              <a:t>Electron loss </a:t>
            </a:r>
          </a:p>
          <a:p>
            <a:pPr>
              <a:defRPr sz="3800" b="1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pPr>
            <a:r>
              <a:t>continuum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EE0C43-C559-F278-2049-BDB94FB6C807}"/>
              </a:ext>
            </a:extLst>
          </p:cNvPr>
          <p:cNvSpPr/>
          <p:nvPr/>
        </p:nvSpPr>
        <p:spPr>
          <a:xfrm>
            <a:off x="17055344" y="820568"/>
            <a:ext cx="1572898" cy="327748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" name="100% of high-resolution events (Hp) with FWHM of 5 eV: rsl_Hp_5eV.rmf…">
            <a:extLst>
              <a:ext uri="{FF2B5EF4-FFF2-40B4-BE49-F238E27FC236}">
                <a16:creationId xmlns:a16="http://schemas.microsoft.com/office/drawing/2014/main" id="{51F5234F-1C5E-4AC0-E841-074409330EC4}"/>
              </a:ext>
            </a:extLst>
          </p:cNvPr>
          <p:cNvSpPr txBox="1">
            <a:spLocks/>
          </p:cNvSpPr>
          <p:nvPr/>
        </p:nvSpPr>
        <p:spPr>
          <a:xfrm>
            <a:off x="336402" y="3502429"/>
            <a:ext cx="11855598" cy="615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7366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14732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22098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29464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36830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44196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51562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58928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6629400" marR="0" indent="-7366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5C86B9"/>
              </a:buClr>
              <a:buSzPct val="70000"/>
              <a:buFont typeface="Zapf Dingbats"/>
              <a:buChar char="✤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571499" indent="-571499" hangingPunct="1">
              <a:spcBef>
                <a:spcPts val="5300"/>
              </a:spcBef>
              <a:defRPr sz="4200"/>
            </a:pPr>
            <a:r>
              <a:rPr lang="en-US" sz="4200" dirty="0"/>
              <a:t>100% of high-resolution events (Hp):  </a:t>
            </a:r>
            <a:r>
              <a:rPr lang="en-US" sz="4200" dirty="0">
                <a:solidFill>
                  <a:srgbClr val="0076BA"/>
                </a:solidFill>
              </a:rPr>
              <a:t>rsl_Hp_5eV.rmf -</a:t>
            </a:r>
            <a:r>
              <a:rPr lang="en-US" sz="4200" dirty="0"/>
              <a:t> FWHM of 5 eV</a:t>
            </a:r>
            <a:r>
              <a:rPr lang="en-US" sz="4200" dirty="0">
                <a:solidFill>
                  <a:srgbClr val="0076BA"/>
                </a:solidFill>
              </a:rPr>
              <a:t> </a:t>
            </a:r>
          </a:p>
          <a:p>
            <a:pPr marL="571499" indent="-571499" hangingPunct="1">
              <a:spcBef>
                <a:spcPts val="5300"/>
              </a:spcBef>
              <a:defRPr sz="4200"/>
            </a:pPr>
            <a:r>
              <a:rPr lang="en-US" sz="4200" dirty="0"/>
              <a:t>100% of mid-resolution events (</a:t>
            </a:r>
            <a:r>
              <a:rPr lang="en-US" sz="4200" dirty="0" err="1"/>
              <a:t>Mp</a:t>
            </a:r>
            <a:r>
              <a:rPr lang="en-US" sz="4200" dirty="0"/>
              <a:t>): </a:t>
            </a:r>
            <a:r>
              <a:rPr lang="en-US" sz="4200" dirty="0">
                <a:solidFill>
                  <a:srgbClr val="0076BA"/>
                </a:solidFill>
              </a:rPr>
              <a:t>rsl_Mp_6eV.rmf - </a:t>
            </a:r>
            <a:r>
              <a:rPr lang="en-US" sz="4200" dirty="0"/>
              <a:t>FWHM of 6 eV</a:t>
            </a:r>
            <a:endParaRPr lang="en-US" sz="4200" dirty="0">
              <a:solidFill>
                <a:srgbClr val="0076BA"/>
              </a:solidFill>
            </a:endParaRPr>
          </a:p>
          <a:p>
            <a:pPr marL="571499" indent="-571499" hangingPunct="1">
              <a:spcBef>
                <a:spcPts val="5300"/>
              </a:spcBef>
              <a:defRPr sz="4200"/>
            </a:pPr>
            <a:r>
              <a:rPr lang="en-US" sz="4200" dirty="0"/>
              <a:t>100% of low-resolution events (</a:t>
            </a:r>
            <a:r>
              <a:rPr lang="en-US" sz="4200" dirty="0" err="1"/>
              <a:t>Lp</a:t>
            </a:r>
            <a:r>
              <a:rPr lang="en-US" sz="4200" dirty="0"/>
              <a:t>): </a:t>
            </a:r>
            <a:r>
              <a:rPr lang="en-US" sz="4200" dirty="0">
                <a:solidFill>
                  <a:srgbClr val="0076BA"/>
                </a:solidFill>
              </a:rPr>
              <a:t>rsl_Lp_18eV.rmf</a:t>
            </a:r>
            <a:r>
              <a:rPr lang="en-US" sz="4200" dirty="0"/>
              <a:t> - FWHM of 18 eV</a:t>
            </a:r>
            <a:endParaRPr lang="en-US" sz="4200" dirty="0">
              <a:solidFill>
                <a:srgbClr val="0076BA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Screenshot 2024-01-14 at 8.52.53 PM.png" descr="Screenshot 2024-01-14 at 8.52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45" y="2503157"/>
            <a:ext cx="7233032" cy="5345922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Resolve ARFs - Gate Valve Closed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t>Resolve ARFs - Gate Valve Closed </a:t>
            </a:r>
          </a:p>
        </p:txBody>
      </p:sp>
      <p:sp>
        <p:nvSpPr>
          <p:cNvPr id="456" name="Two Source Types - 4 point and 2 extended cases"/>
          <p:cNvSpPr txBox="1"/>
          <p:nvPr/>
        </p:nvSpPr>
        <p:spPr>
          <a:xfrm>
            <a:off x="752239" y="2496025"/>
            <a:ext cx="1509954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l">
              <a:spcBef>
                <a:spcPts val="1400"/>
              </a:spcBef>
              <a:defRPr sz="4000">
                <a:solidFill>
                  <a:srgbClr val="5C86B9"/>
                </a:solidFill>
              </a:defRPr>
            </a:lvl1pPr>
          </a:lstStyle>
          <a:p>
            <a:r>
              <a:t>Two Source Types - 4 point and 2 extended cases </a:t>
            </a:r>
          </a:p>
        </p:txBody>
      </p:sp>
      <p:sp>
        <p:nvSpPr>
          <p:cNvPr id="457" name="A point source at the Resolve aimpoint (but 15arcsec away from the optical axis) with the filter wheel open: rsl_standard_GVclosed.arf…"/>
          <p:cNvSpPr txBox="1">
            <a:spLocks noGrp="1"/>
          </p:cNvSpPr>
          <p:nvPr>
            <p:ph type="body" sz="half" idx="4294967295"/>
          </p:nvPr>
        </p:nvSpPr>
        <p:spPr>
          <a:xfrm>
            <a:off x="673100" y="4191000"/>
            <a:ext cx="13211113" cy="8890000"/>
          </a:xfrm>
          <a:prstGeom prst="rect">
            <a:avLst/>
          </a:prstGeom>
        </p:spPr>
        <p:txBody>
          <a:bodyPr/>
          <a:lstStyle/>
          <a:p>
            <a:pPr marL="589280" indent="-589280" defTabSz="660400">
              <a:spcBef>
                <a:spcPts val="4700"/>
              </a:spcBef>
              <a:defRPr sz="4160"/>
            </a:pPr>
            <a:r>
              <a:t>A point source at the Resolve aimpoint (but 15arcsec away from the optical axis) with the filter wheel open: </a:t>
            </a:r>
            <a:r>
              <a:rPr>
                <a:solidFill>
                  <a:srgbClr val="0076BA"/>
                </a:solidFill>
              </a:rPr>
              <a:t>rsl_standard_GVclosed.arf</a:t>
            </a:r>
          </a:p>
          <a:p>
            <a:pPr marL="589280" indent="-589280" defTabSz="660400">
              <a:spcBef>
                <a:spcPts val="4700"/>
              </a:spcBef>
              <a:defRPr sz="4160"/>
            </a:pPr>
            <a:r>
              <a:t>A point source at the Resolve aimpoint with the Be filter: </a:t>
            </a:r>
            <a:r>
              <a:rPr>
                <a:solidFill>
                  <a:srgbClr val="0076BA"/>
                </a:solidFill>
              </a:rPr>
              <a:t>rsl_pointsource_fwBe_GVclosed.arf</a:t>
            </a:r>
          </a:p>
          <a:p>
            <a:pPr marL="589280" indent="-589280" defTabSz="660400">
              <a:spcBef>
                <a:spcPts val="4700"/>
              </a:spcBef>
              <a:defRPr sz="4160"/>
            </a:pPr>
            <a:r>
              <a:t>A point source at the Resolve aimpoint with the ND filter: </a:t>
            </a:r>
            <a:r>
              <a:rPr>
                <a:solidFill>
                  <a:srgbClr val="0076BA"/>
                </a:solidFill>
              </a:rPr>
              <a:t>rsl_pointsource_fwND_GVclosed.arf</a:t>
            </a:r>
          </a:p>
          <a:p>
            <a:pPr marL="589280" indent="-589280" defTabSz="660400">
              <a:spcBef>
                <a:spcPts val="4700"/>
              </a:spcBef>
              <a:defRPr sz="4160"/>
            </a:pPr>
            <a:r>
              <a:t>A point source at a ~1’ away from the aimpoint with the filter wheel open:  </a:t>
            </a:r>
            <a:r>
              <a:rPr>
                <a:solidFill>
                  <a:srgbClr val="0076BA"/>
                </a:solidFill>
              </a:rPr>
              <a:t>rsl_pointsource_off_GVclosed.arf</a:t>
            </a:r>
          </a:p>
        </p:txBody>
      </p:sp>
      <p:pic>
        <p:nvPicPr>
          <p:cNvPr id="458" name="Screenshot 2024-01-14 at 8.53.41 PM.png" descr="Screenshot 2024-01-14 at 8.53.41 PM.png"/>
          <p:cNvPicPr>
            <a:picLocks noChangeAspect="1"/>
          </p:cNvPicPr>
          <p:nvPr/>
        </p:nvPicPr>
        <p:blipFill>
          <a:blip r:embed="rId3"/>
          <a:srcRect l="5151" t="1798" r="10744" b="1798"/>
          <a:stretch>
            <a:fillRect/>
          </a:stretch>
        </p:blipFill>
        <p:spPr>
          <a:xfrm>
            <a:off x="16467226" y="7925742"/>
            <a:ext cx="7226415" cy="5670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Screenshot 2024-01-14 at 8.52.53 PM.png" descr="Screenshot 2024-01-14 at 8.52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45" y="2503157"/>
            <a:ext cx="7233032" cy="5345922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Resolve ARFs - Gate Valve Closed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t>Resolve ARFs - Gate Valve Closed </a:t>
            </a:r>
          </a:p>
        </p:txBody>
      </p:sp>
      <p:sp>
        <p:nvSpPr>
          <p:cNvPr id="456" name="Two Source Types - 4 point and 2 extended cases"/>
          <p:cNvSpPr txBox="1"/>
          <p:nvPr/>
        </p:nvSpPr>
        <p:spPr>
          <a:xfrm>
            <a:off x="752239" y="2496025"/>
            <a:ext cx="1509954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l">
              <a:spcBef>
                <a:spcPts val="1400"/>
              </a:spcBef>
              <a:defRPr sz="4000">
                <a:solidFill>
                  <a:srgbClr val="5C86B9"/>
                </a:solidFill>
              </a:defRPr>
            </a:lvl1pPr>
          </a:lstStyle>
          <a:p>
            <a:r>
              <a:t>Two Source Types - 4 point and 2 extended cases </a:t>
            </a:r>
          </a:p>
        </p:txBody>
      </p:sp>
      <p:sp>
        <p:nvSpPr>
          <p:cNvPr id="457" name="A point source at the Resolve aimpoint (but 15arcsec away from the optical axis) with the filter wheel open: rsl_standard_GVclosed.arf…"/>
          <p:cNvSpPr txBox="1">
            <a:spLocks noGrp="1"/>
          </p:cNvSpPr>
          <p:nvPr>
            <p:ph type="body" sz="half" idx="4294967295"/>
          </p:nvPr>
        </p:nvSpPr>
        <p:spPr>
          <a:xfrm>
            <a:off x="673100" y="4191000"/>
            <a:ext cx="13211113" cy="8890000"/>
          </a:xfrm>
          <a:prstGeom prst="rect">
            <a:avLst/>
          </a:prstGeom>
        </p:spPr>
        <p:txBody>
          <a:bodyPr/>
          <a:lstStyle/>
          <a:p>
            <a:pPr marL="589280" indent="-589280" defTabSz="660400">
              <a:spcBef>
                <a:spcPts val="4700"/>
              </a:spcBef>
              <a:defRPr sz="4160"/>
            </a:pPr>
            <a:r>
              <a:rPr dirty="0"/>
              <a:t>A point source at the Resolve aimpoint (but 15arcsec away from the optical axis) with the filter wheel open: </a:t>
            </a:r>
            <a:r>
              <a:rPr dirty="0" err="1">
                <a:solidFill>
                  <a:srgbClr val="0076BA"/>
                </a:solidFill>
              </a:rPr>
              <a:t>rsl_standard_GVclosed.arf</a:t>
            </a:r>
            <a:endParaRPr dirty="0">
              <a:solidFill>
                <a:srgbClr val="0076BA"/>
              </a:solidFill>
            </a:endParaRPr>
          </a:p>
          <a:p>
            <a:pPr marL="589280" indent="-589280" defTabSz="660400">
              <a:spcBef>
                <a:spcPts val="4700"/>
              </a:spcBef>
              <a:defRPr sz="4160"/>
            </a:pPr>
            <a:r>
              <a:rPr dirty="0"/>
              <a:t>A point source at the Resolve aimpoint with the Be filter: </a:t>
            </a:r>
            <a:r>
              <a:rPr dirty="0" err="1">
                <a:solidFill>
                  <a:srgbClr val="0076BA"/>
                </a:solidFill>
              </a:rPr>
              <a:t>rsl_pointsource_fwBe_GVclosed.arf</a:t>
            </a:r>
            <a:endParaRPr dirty="0">
              <a:solidFill>
                <a:srgbClr val="0076BA"/>
              </a:solidFill>
            </a:endParaRPr>
          </a:p>
          <a:p>
            <a:pPr marL="589280" indent="-589280" defTabSz="660400">
              <a:spcBef>
                <a:spcPts val="4700"/>
              </a:spcBef>
              <a:defRPr sz="4160"/>
            </a:pPr>
            <a:r>
              <a:rPr dirty="0"/>
              <a:t>A point source at the Resolve aimpoint with the ND filter: </a:t>
            </a:r>
            <a:r>
              <a:rPr dirty="0" err="1">
                <a:solidFill>
                  <a:srgbClr val="0076BA"/>
                </a:solidFill>
              </a:rPr>
              <a:t>rsl_pointsource_fwND_GVclosed.arf</a:t>
            </a:r>
            <a:endParaRPr dirty="0">
              <a:solidFill>
                <a:srgbClr val="0076BA"/>
              </a:solidFill>
            </a:endParaRPr>
          </a:p>
          <a:p>
            <a:pPr marL="589280" indent="-589280" defTabSz="660400">
              <a:spcBef>
                <a:spcPts val="4700"/>
              </a:spcBef>
              <a:defRPr sz="4160"/>
            </a:pPr>
            <a:r>
              <a:rPr dirty="0"/>
              <a:t>A point source at a ~1’ away from the aimpoint with the filter wheel open:  </a:t>
            </a:r>
            <a:r>
              <a:rPr dirty="0" err="1">
                <a:solidFill>
                  <a:srgbClr val="0076BA"/>
                </a:solidFill>
              </a:rPr>
              <a:t>rsl_pointsource_off_GVclosed.arf</a:t>
            </a:r>
            <a:endParaRPr dirty="0">
              <a:solidFill>
                <a:srgbClr val="0076BA"/>
              </a:solidFill>
            </a:endParaRPr>
          </a:p>
        </p:txBody>
      </p:sp>
      <p:pic>
        <p:nvPicPr>
          <p:cNvPr id="458" name="Screenshot 2024-01-14 at 8.53.41 PM.png" descr="Screenshot 2024-01-14 at 8.53.41 PM.png"/>
          <p:cNvPicPr>
            <a:picLocks noChangeAspect="1"/>
          </p:cNvPicPr>
          <p:nvPr/>
        </p:nvPicPr>
        <p:blipFill>
          <a:blip r:embed="rId3"/>
          <a:srcRect l="5151" t="1798" r="10744" b="1798"/>
          <a:stretch>
            <a:fillRect/>
          </a:stretch>
        </p:blipFill>
        <p:spPr>
          <a:xfrm>
            <a:off x="16467226" y="7925742"/>
            <a:ext cx="7226415" cy="567019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4EFCBA-0CB8-8F0B-8AE9-8175AE8C862D}"/>
              </a:ext>
            </a:extLst>
          </p:cNvPr>
          <p:cNvSpPr/>
          <p:nvPr/>
        </p:nvSpPr>
        <p:spPr>
          <a:xfrm>
            <a:off x="582977" y="7086600"/>
            <a:ext cx="13211112" cy="6223000"/>
          </a:xfrm>
          <a:custGeom>
            <a:avLst/>
            <a:gdLst>
              <a:gd name="connsiteX0" fmla="*/ 0 w 13211112"/>
              <a:gd name="connsiteY0" fmla="*/ 0 h 6223000"/>
              <a:gd name="connsiteX1" fmla="*/ 563211 w 13211112"/>
              <a:gd name="connsiteY1" fmla="*/ 0 h 6223000"/>
              <a:gd name="connsiteX2" fmla="*/ 862199 w 13211112"/>
              <a:gd name="connsiteY2" fmla="*/ 0 h 6223000"/>
              <a:gd name="connsiteX3" fmla="*/ 1821743 w 13211112"/>
              <a:gd name="connsiteY3" fmla="*/ 0 h 6223000"/>
              <a:gd name="connsiteX4" fmla="*/ 2384953 w 13211112"/>
              <a:gd name="connsiteY4" fmla="*/ 0 h 6223000"/>
              <a:gd name="connsiteX5" fmla="*/ 2948164 w 13211112"/>
              <a:gd name="connsiteY5" fmla="*/ 0 h 6223000"/>
              <a:gd name="connsiteX6" fmla="*/ 3907708 w 13211112"/>
              <a:gd name="connsiteY6" fmla="*/ 0 h 6223000"/>
              <a:gd name="connsiteX7" fmla="*/ 4338807 w 13211112"/>
              <a:gd name="connsiteY7" fmla="*/ 0 h 6223000"/>
              <a:gd name="connsiteX8" fmla="*/ 5298351 w 13211112"/>
              <a:gd name="connsiteY8" fmla="*/ 0 h 6223000"/>
              <a:gd name="connsiteX9" fmla="*/ 6257895 w 13211112"/>
              <a:gd name="connsiteY9" fmla="*/ 0 h 6223000"/>
              <a:gd name="connsiteX10" fmla="*/ 6953217 w 13211112"/>
              <a:gd name="connsiteY10" fmla="*/ 0 h 6223000"/>
              <a:gd name="connsiteX11" fmla="*/ 7912761 w 13211112"/>
              <a:gd name="connsiteY11" fmla="*/ 0 h 6223000"/>
              <a:gd name="connsiteX12" fmla="*/ 8475971 w 13211112"/>
              <a:gd name="connsiteY12" fmla="*/ 0 h 6223000"/>
              <a:gd name="connsiteX13" fmla="*/ 9039182 w 13211112"/>
              <a:gd name="connsiteY13" fmla="*/ 0 h 6223000"/>
              <a:gd name="connsiteX14" fmla="*/ 9866615 w 13211112"/>
              <a:gd name="connsiteY14" fmla="*/ 0 h 6223000"/>
              <a:gd name="connsiteX15" fmla="*/ 10429825 w 13211112"/>
              <a:gd name="connsiteY15" fmla="*/ 0 h 6223000"/>
              <a:gd name="connsiteX16" fmla="*/ 11389369 w 13211112"/>
              <a:gd name="connsiteY16" fmla="*/ 0 h 6223000"/>
              <a:gd name="connsiteX17" fmla="*/ 12348913 w 13211112"/>
              <a:gd name="connsiteY17" fmla="*/ 0 h 6223000"/>
              <a:gd name="connsiteX18" fmla="*/ 13211112 w 13211112"/>
              <a:gd name="connsiteY18" fmla="*/ 0 h 6223000"/>
              <a:gd name="connsiteX19" fmla="*/ 13211112 w 13211112"/>
              <a:gd name="connsiteY19" fmla="*/ 629214 h 6223000"/>
              <a:gd name="connsiteX20" fmla="*/ 13211112 w 13211112"/>
              <a:gd name="connsiteY20" fmla="*/ 1133969 h 6223000"/>
              <a:gd name="connsiteX21" fmla="*/ 13211112 w 13211112"/>
              <a:gd name="connsiteY21" fmla="*/ 1700953 h 6223000"/>
              <a:gd name="connsiteX22" fmla="*/ 13211112 w 13211112"/>
              <a:gd name="connsiteY22" fmla="*/ 2454628 h 6223000"/>
              <a:gd name="connsiteX23" fmla="*/ 13211112 w 13211112"/>
              <a:gd name="connsiteY23" fmla="*/ 3083842 h 6223000"/>
              <a:gd name="connsiteX24" fmla="*/ 13211112 w 13211112"/>
              <a:gd name="connsiteY24" fmla="*/ 3650827 h 6223000"/>
              <a:gd name="connsiteX25" fmla="*/ 13211112 w 13211112"/>
              <a:gd name="connsiteY25" fmla="*/ 4404501 h 6223000"/>
              <a:gd name="connsiteX26" fmla="*/ 13211112 w 13211112"/>
              <a:gd name="connsiteY26" fmla="*/ 5095946 h 6223000"/>
              <a:gd name="connsiteX27" fmla="*/ 13211112 w 13211112"/>
              <a:gd name="connsiteY27" fmla="*/ 6223000 h 6223000"/>
              <a:gd name="connsiteX28" fmla="*/ 12251568 w 13211112"/>
              <a:gd name="connsiteY28" fmla="*/ 6223000 h 6223000"/>
              <a:gd name="connsiteX29" fmla="*/ 11424135 w 13211112"/>
              <a:gd name="connsiteY29" fmla="*/ 6223000 h 6223000"/>
              <a:gd name="connsiteX30" fmla="*/ 10993036 w 13211112"/>
              <a:gd name="connsiteY30" fmla="*/ 6223000 h 6223000"/>
              <a:gd name="connsiteX31" fmla="*/ 10165603 w 13211112"/>
              <a:gd name="connsiteY31" fmla="*/ 6223000 h 6223000"/>
              <a:gd name="connsiteX32" fmla="*/ 9866615 w 13211112"/>
              <a:gd name="connsiteY32" fmla="*/ 6223000 h 6223000"/>
              <a:gd name="connsiteX33" fmla="*/ 9039182 w 13211112"/>
              <a:gd name="connsiteY33" fmla="*/ 6223000 h 6223000"/>
              <a:gd name="connsiteX34" fmla="*/ 8608082 w 13211112"/>
              <a:gd name="connsiteY34" fmla="*/ 6223000 h 6223000"/>
              <a:gd name="connsiteX35" fmla="*/ 8309094 w 13211112"/>
              <a:gd name="connsiteY35" fmla="*/ 6223000 h 6223000"/>
              <a:gd name="connsiteX36" fmla="*/ 7877995 w 13211112"/>
              <a:gd name="connsiteY36" fmla="*/ 6223000 h 6223000"/>
              <a:gd name="connsiteX37" fmla="*/ 7050562 w 13211112"/>
              <a:gd name="connsiteY37" fmla="*/ 6223000 h 6223000"/>
              <a:gd name="connsiteX38" fmla="*/ 6619462 w 13211112"/>
              <a:gd name="connsiteY38" fmla="*/ 6223000 h 6223000"/>
              <a:gd name="connsiteX39" fmla="*/ 6320474 w 13211112"/>
              <a:gd name="connsiteY39" fmla="*/ 6223000 h 6223000"/>
              <a:gd name="connsiteX40" fmla="*/ 5889375 w 13211112"/>
              <a:gd name="connsiteY40" fmla="*/ 6223000 h 6223000"/>
              <a:gd name="connsiteX41" fmla="*/ 5326164 w 13211112"/>
              <a:gd name="connsiteY41" fmla="*/ 6223000 h 6223000"/>
              <a:gd name="connsiteX42" fmla="*/ 4630842 w 13211112"/>
              <a:gd name="connsiteY42" fmla="*/ 6223000 h 6223000"/>
              <a:gd name="connsiteX43" fmla="*/ 4199743 w 13211112"/>
              <a:gd name="connsiteY43" fmla="*/ 6223000 h 6223000"/>
              <a:gd name="connsiteX44" fmla="*/ 3240199 w 13211112"/>
              <a:gd name="connsiteY44" fmla="*/ 6223000 h 6223000"/>
              <a:gd name="connsiteX45" fmla="*/ 2544877 w 13211112"/>
              <a:gd name="connsiteY45" fmla="*/ 6223000 h 6223000"/>
              <a:gd name="connsiteX46" fmla="*/ 1585333 w 13211112"/>
              <a:gd name="connsiteY46" fmla="*/ 6223000 h 6223000"/>
              <a:gd name="connsiteX47" fmla="*/ 757901 w 13211112"/>
              <a:gd name="connsiteY47" fmla="*/ 6223000 h 6223000"/>
              <a:gd name="connsiteX48" fmla="*/ 0 w 13211112"/>
              <a:gd name="connsiteY48" fmla="*/ 6223000 h 6223000"/>
              <a:gd name="connsiteX49" fmla="*/ 0 w 13211112"/>
              <a:gd name="connsiteY49" fmla="*/ 5469326 h 6223000"/>
              <a:gd name="connsiteX50" fmla="*/ 0 w 13211112"/>
              <a:gd name="connsiteY50" fmla="*/ 4715651 h 6223000"/>
              <a:gd name="connsiteX51" fmla="*/ 0 w 13211112"/>
              <a:gd name="connsiteY51" fmla="*/ 4024207 h 6223000"/>
              <a:gd name="connsiteX52" fmla="*/ 0 w 13211112"/>
              <a:gd name="connsiteY52" fmla="*/ 3208302 h 6223000"/>
              <a:gd name="connsiteX53" fmla="*/ 0 w 13211112"/>
              <a:gd name="connsiteY53" fmla="*/ 2392398 h 6223000"/>
              <a:gd name="connsiteX54" fmla="*/ 0 w 13211112"/>
              <a:gd name="connsiteY54" fmla="*/ 1638723 h 6223000"/>
              <a:gd name="connsiteX55" fmla="*/ 0 w 13211112"/>
              <a:gd name="connsiteY55" fmla="*/ 885049 h 6223000"/>
              <a:gd name="connsiteX56" fmla="*/ 0 w 13211112"/>
              <a:gd name="connsiteY56" fmla="*/ 0 h 622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3211112" h="6223000" extrusionOk="0">
                <a:moveTo>
                  <a:pt x="0" y="0"/>
                </a:moveTo>
                <a:cubicBezTo>
                  <a:pt x="228896" y="17904"/>
                  <a:pt x="287552" y="-15060"/>
                  <a:pt x="563211" y="0"/>
                </a:cubicBezTo>
                <a:cubicBezTo>
                  <a:pt x="838870" y="15060"/>
                  <a:pt x="724529" y="6335"/>
                  <a:pt x="862199" y="0"/>
                </a:cubicBezTo>
                <a:cubicBezTo>
                  <a:pt x="999869" y="-6335"/>
                  <a:pt x="1483420" y="45772"/>
                  <a:pt x="1821743" y="0"/>
                </a:cubicBezTo>
                <a:cubicBezTo>
                  <a:pt x="2160066" y="-45772"/>
                  <a:pt x="2268205" y="16984"/>
                  <a:pt x="2384953" y="0"/>
                </a:cubicBezTo>
                <a:cubicBezTo>
                  <a:pt x="2501701" y="-16984"/>
                  <a:pt x="2823849" y="-528"/>
                  <a:pt x="2948164" y="0"/>
                </a:cubicBezTo>
                <a:cubicBezTo>
                  <a:pt x="3072479" y="528"/>
                  <a:pt x="3541860" y="34424"/>
                  <a:pt x="3907708" y="0"/>
                </a:cubicBezTo>
                <a:cubicBezTo>
                  <a:pt x="4273556" y="-34424"/>
                  <a:pt x="4149977" y="12911"/>
                  <a:pt x="4338807" y="0"/>
                </a:cubicBezTo>
                <a:cubicBezTo>
                  <a:pt x="4527637" y="-12911"/>
                  <a:pt x="4883235" y="-53"/>
                  <a:pt x="5298351" y="0"/>
                </a:cubicBezTo>
                <a:cubicBezTo>
                  <a:pt x="5713467" y="53"/>
                  <a:pt x="5784274" y="-18516"/>
                  <a:pt x="6257895" y="0"/>
                </a:cubicBezTo>
                <a:cubicBezTo>
                  <a:pt x="6731516" y="18516"/>
                  <a:pt x="6765094" y="34524"/>
                  <a:pt x="6953217" y="0"/>
                </a:cubicBezTo>
                <a:cubicBezTo>
                  <a:pt x="7141340" y="-34524"/>
                  <a:pt x="7476400" y="-35090"/>
                  <a:pt x="7912761" y="0"/>
                </a:cubicBezTo>
                <a:cubicBezTo>
                  <a:pt x="8349122" y="35090"/>
                  <a:pt x="8248205" y="-7775"/>
                  <a:pt x="8475971" y="0"/>
                </a:cubicBezTo>
                <a:cubicBezTo>
                  <a:pt x="8703737" y="7775"/>
                  <a:pt x="8785343" y="3194"/>
                  <a:pt x="9039182" y="0"/>
                </a:cubicBezTo>
                <a:cubicBezTo>
                  <a:pt x="9293021" y="-3194"/>
                  <a:pt x="9480991" y="-19155"/>
                  <a:pt x="9866615" y="0"/>
                </a:cubicBezTo>
                <a:cubicBezTo>
                  <a:pt x="10252239" y="19155"/>
                  <a:pt x="10220607" y="22184"/>
                  <a:pt x="10429825" y="0"/>
                </a:cubicBezTo>
                <a:cubicBezTo>
                  <a:pt x="10639043" y="-22184"/>
                  <a:pt x="11134622" y="6574"/>
                  <a:pt x="11389369" y="0"/>
                </a:cubicBezTo>
                <a:cubicBezTo>
                  <a:pt x="11644116" y="-6574"/>
                  <a:pt x="11989281" y="-39110"/>
                  <a:pt x="12348913" y="0"/>
                </a:cubicBezTo>
                <a:cubicBezTo>
                  <a:pt x="12708545" y="39110"/>
                  <a:pt x="12963205" y="-39964"/>
                  <a:pt x="13211112" y="0"/>
                </a:cubicBezTo>
                <a:cubicBezTo>
                  <a:pt x="13232795" y="243521"/>
                  <a:pt x="13237258" y="401025"/>
                  <a:pt x="13211112" y="629214"/>
                </a:cubicBezTo>
                <a:cubicBezTo>
                  <a:pt x="13184966" y="857403"/>
                  <a:pt x="13234107" y="942962"/>
                  <a:pt x="13211112" y="1133969"/>
                </a:cubicBezTo>
                <a:cubicBezTo>
                  <a:pt x="13188117" y="1324976"/>
                  <a:pt x="13188903" y="1505395"/>
                  <a:pt x="13211112" y="1700953"/>
                </a:cubicBezTo>
                <a:cubicBezTo>
                  <a:pt x="13233321" y="1896511"/>
                  <a:pt x="13203731" y="2236332"/>
                  <a:pt x="13211112" y="2454628"/>
                </a:cubicBezTo>
                <a:cubicBezTo>
                  <a:pt x="13218493" y="2672924"/>
                  <a:pt x="13179797" y="2819123"/>
                  <a:pt x="13211112" y="3083842"/>
                </a:cubicBezTo>
                <a:cubicBezTo>
                  <a:pt x="13242427" y="3348561"/>
                  <a:pt x="13231027" y="3427109"/>
                  <a:pt x="13211112" y="3650827"/>
                </a:cubicBezTo>
                <a:cubicBezTo>
                  <a:pt x="13191197" y="3874545"/>
                  <a:pt x="13180174" y="4110590"/>
                  <a:pt x="13211112" y="4404501"/>
                </a:cubicBezTo>
                <a:cubicBezTo>
                  <a:pt x="13242050" y="4698412"/>
                  <a:pt x="13210020" y="4798916"/>
                  <a:pt x="13211112" y="5095946"/>
                </a:cubicBezTo>
                <a:cubicBezTo>
                  <a:pt x="13212204" y="5392976"/>
                  <a:pt x="13189279" y="5854734"/>
                  <a:pt x="13211112" y="6223000"/>
                </a:cubicBezTo>
                <a:cubicBezTo>
                  <a:pt x="12761332" y="6205235"/>
                  <a:pt x="12535748" y="6181365"/>
                  <a:pt x="12251568" y="6223000"/>
                </a:cubicBezTo>
                <a:cubicBezTo>
                  <a:pt x="11967388" y="6264635"/>
                  <a:pt x="11642242" y="6231824"/>
                  <a:pt x="11424135" y="6223000"/>
                </a:cubicBezTo>
                <a:cubicBezTo>
                  <a:pt x="11206028" y="6214176"/>
                  <a:pt x="11134009" y="6214967"/>
                  <a:pt x="10993036" y="6223000"/>
                </a:cubicBezTo>
                <a:cubicBezTo>
                  <a:pt x="10852063" y="6231033"/>
                  <a:pt x="10578897" y="6218631"/>
                  <a:pt x="10165603" y="6223000"/>
                </a:cubicBezTo>
                <a:cubicBezTo>
                  <a:pt x="9752309" y="6227369"/>
                  <a:pt x="9977417" y="6216129"/>
                  <a:pt x="9866615" y="6223000"/>
                </a:cubicBezTo>
                <a:cubicBezTo>
                  <a:pt x="9755813" y="6229871"/>
                  <a:pt x="9353768" y="6225982"/>
                  <a:pt x="9039182" y="6223000"/>
                </a:cubicBezTo>
                <a:cubicBezTo>
                  <a:pt x="8724596" y="6220018"/>
                  <a:pt x="8728099" y="6211287"/>
                  <a:pt x="8608082" y="6223000"/>
                </a:cubicBezTo>
                <a:cubicBezTo>
                  <a:pt x="8488065" y="6234713"/>
                  <a:pt x="8424017" y="6227030"/>
                  <a:pt x="8309094" y="6223000"/>
                </a:cubicBezTo>
                <a:cubicBezTo>
                  <a:pt x="8194171" y="6218970"/>
                  <a:pt x="7982718" y="6230470"/>
                  <a:pt x="7877995" y="6223000"/>
                </a:cubicBezTo>
                <a:cubicBezTo>
                  <a:pt x="7773272" y="6215530"/>
                  <a:pt x="7387706" y="6237631"/>
                  <a:pt x="7050562" y="6223000"/>
                </a:cubicBezTo>
                <a:cubicBezTo>
                  <a:pt x="6713418" y="6208369"/>
                  <a:pt x="6748660" y="6213696"/>
                  <a:pt x="6619462" y="6223000"/>
                </a:cubicBezTo>
                <a:cubicBezTo>
                  <a:pt x="6490264" y="6232304"/>
                  <a:pt x="6436878" y="6228359"/>
                  <a:pt x="6320474" y="6223000"/>
                </a:cubicBezTo>
                <a:cubicBezTo>
                  <a:pt x="6204070" y="6217641"/>
                  <a:pt x="6018466" y="6202848"/>
                  <a:pt x="5889375" y="6223000"/>
                </a:cubicBezTo>
                <a:cubicBezTo>
                  <a:pt x="5760284" y="6243152"/>
                  <a:pt x="5571296" y="6217516"/>
                  <a:pt x="5326164" y="6223000"/>
                </a:cubicBezTo>
                <a:cubicBezTo>
                  <a:pt x="5081032" y="6228484"/>
                  <a:pt x="4941243" y="6245783"/>
                  <a:pt x="4630842" y="6223000"/>
                </a:cubicBezTo>
                <a:cubicBezTo>
                  <a:pt x="4320441" y="6200217"/>
                  <a:pt x="4330325" y="6216347"/>
                  <a:pt x="4199743" y="6223000"/>
                </a:cubicBezTo>
                <a:cubicBezTo>
                  <a:pt x="4069161" y="6229653"/>
                  <a:pt x="3682571" y="6228413"/>
                  <a:pt x="3240199" y="6223000"/>
                </a:cubicBezTo>
                <a:cubicBezTo>
                  <a:pt x="2797827" y="6217587"/>
                  <a:pt x="2772819" y="6252854"/>
                  <a:pt x="2544877" y="6223000"/>
                </a:cubicBezTo>
                <a:cubicBezTo>
                  <a:pt x="2316935" y="6193146"/>
                  <a:pt x="1950124" y="6225869"/>
                  <a:pt x="1585333" y="6223000"/>
                </a:cubicBezTo>
                <a:cubicBezTo>
                  <a:pt x="1220542" y="6220131"/>
                  <a:pt x="1113651" y="6197735"/>
                  <a:pt x="757901" y="6223000"/>
                </a:cubicBezTo>
                <a:cubicBezTo>
                  <a:pt x="402151" y="6248265"/>
                  <a:pt x="330701" y="6243431"/>
                  <a:pt x="0" y="6223000"/>
                </a:cubicBezTo>
                <a:cubicBezTo>
                  <a:pt x="6041" y="5981155"/>
                  <a:pt x="9718" y="5742396"/>
                  <a:pt x="0" y="5469326"/>
                </a:cubicBezTo>
                <a:cubicBezTo>
                  <a:pt x="-9718" y="5196256"/>
                  <a:pt x="-4829" y="5058759"/>
                  <a:pt x="0" y="4715651"/>
                </a:cubicBezTo>
                <a:cubicBezTo>
                  <a:pt x="4829" y="4372544"/>
                  <a:pt x="2125" y="4278338"/>
                  <a:pt x="0" y="4024207"/>
                </a:cubicBezTo>
                <a:cubicBezTo>
                  <a:pt x="-2125" y="3770076"/>
                  <a:pt x="-28778" y="3544227"/>
                  <a:pt x="0" y="3208302"/>
                </a:cubicBezTo>
                <a:cubicBezTo>
                  <a:pt x="28778" y="2872377"/>
                  <a:pt x="-1117" y="2677711"/>
                  <a:pt x="0" y="2392398"/>
                </a:cubicBezTo>
                <a:cubicBezTo>
                  <a:pt x="1117" y="2107085"/>
                  <a:pt x="23424" y="1921575"/>
                  <a:pt x="0" y="1638723"/>
                </a:cubicBezTo>
                <a:cubicBezTo>
                  <a:pt x="-23424" y="1355871"/>
                  <a:pt x="2027" y="1193398"/>
                  <a:pt x="0" y="885049"/>
                </a:cubicBezTo>
                <a:cubicBezTo>
                  <a:pt x="-2027" y="576700"/>
                  <a:pt x="34611" y="231949"/>
                  <a:pt x="0" y="0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miter lim="4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Energy (keV)">
            <a:extLst>
              <a:ext uri="{FF2B5EF4-FFF2-40B4-BE49-F238E27FC236}">
                <a16:creationId xmlns:a16="http://schemas.microsoft.com/office/drawing/2014/main" id="{3369BB35-B061-4D4C-49F0-2F874316BA2B}"/>
              </a:ext>
            </a:extLst>
          </p:cNvPr>
          <p:cNvSpPr txBox="1"/>
          <p:nvPr/>
        </p:nvSpPr>
        <p:spPr>
          <a:xfrm>
            <a:off x="428733" y="6498927"/>
            <a:ext cx="444993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For bright sources:</a:t>
            </a:r>
            <a:endParaRPr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820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creenshot 2024-01-14 at 8.52.53 PM.png" descr="Screenshot 2024-01-14 at 8.52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45" y="2503157"/>
            <a:ext cx="7233032" cy="5345922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Resolve ARFs - Gate Valve Closed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t>Resolve ARFs - Gate Valve Closed </a:t>
            </a:r>
          </a:p>
        </p:txBody>
      </p:sp>
      <p:sp>
        <p:nvSpPr>
          <p:cNvPr id="462" name="Two Source Types - 4 point and 2 extended cases"/>
          <p:cNvSpPr txBox="1"/>
          <p:nvPr/>
        </p:nvSpPr>
        <p:spPr>
          <a:xfrm>
            <a:off x="752239" y="2496025"/>
            <a:ext cx="1509954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l">
              <a:spcBef>
                <a:spcPts val="1400"/>
              </a:spcBef>
              <a:defRPr sz="4000">
                <a:solidFill>
                  <a:srgbClr val="5C86B9"/>
                </a:solidFill>
              </a:defRPr>
            </a:lvl1pPr>
          </a:lstStyle>
          <a:p>
            <a:r>
              <a:t>Two Source Types - 4 point and 2 extended cases </a:t>
            </a:r>
          </a:p>
        </p:txBody>
      </p:sp>
      <p:pic>
        <p:nvPicPr>
          <p:cNvPr id="463" name="Screenshot 2024-01-14 at 8.53.41 PM.png" descr="Screenshot 2024-01-14 at 8.53.41 PM.png"/>
          <p:cNvPicPr>
            <a:picLocks noChangeAspect="1"/>
          </p:cNvPicPr>
          <p:nvPr/>
        </p:nvPicPr>
        <p:blipFill>
          <a:blip r:embed="rId3"/>
          <a:srcRect l="5151" t="1798" r="10744" b="1798"/>
          <a:stretch>
            <a:fillRect/>
          </a:stretch>
        </p:blipFill>
        <p:spPr>
          <a:xfrm>
            <a:off x="16467226" y="7925742"/>
            <a:ext cx="7226415" cy="5670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resolve_point.pdf" descr="resolve_point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23733" y="1190236"/>
            <a:ext cx="11196086" cy="14489053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Energy (keV)"/>
          <p:cNvSpPr txBox="1"/>
          <p:nvPr/>
        </p:nvSpPr>
        <p:spPr>
          <a:xfrm>
            <a:off x="7550862" y="13003733"/>
            <a:ext cx="26405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000000"/>
                </a:solidFill>
              </a:defRPr>
            </a:lvl1pPr>
          </a:lstStyle>
          <a:p>
            <a:r>
              <a:rPr dirty="0"/>
              <a:t>Energy (keV)</a:t>
            </a:r>
          </a:p>
        </p:txBody>
      </p:sp>
      <p:sp>
        <p:nvSpPr>
          <p:cNvPr id="466" name="Effective Area (cm2)"/>
          <p:cNvSpPr txBox="1"/>
          <p:nvPr/>
        </p:nvSpPr>
        <p:spPr>
          <a:xfrm rot="16200000">
            <a:off x="-354041" y="8243384"/>
            <a:ext cx="390168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 b="1">
                <a:solidFill>
                  <a:srgbClr val="000000"/>
                </a:solidFill>
              </a:defRPr>
            </a:pPr>
            <a:r>
              <a:t>Effective Area (cm</a:t>
            </a:r>
            <a:r>
              <a:rPr baseline="31999"/>
              <a:t>2</a:t>
            </a:r>
            <a:r>
              <a:t>)</a:t>
            </a:r>
          </a:p>
        </p:txBody>
      </p:sp>
      <p:sp>
        <p:nvSpPr>
          <p:cNvPr id="467" name="ND Filter"/>
          <p:cNvSpPr txBox="1"/>
          <p:nvPr/>
        </p:nvSpPr>
        <p:spPr>
          <a:xfrm>
            <a:off x="7350364" y="10600571"/>
            <a:ext cx="235103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3E3CE6"/>
                </a:solidFill>
              </a:defRPr>
            </a:lvl1pPr>
          </a:lstStyle>
          <a:p>
            <a:r>
              <a:t>ND Filter</a:t>
            </a:r>
          </a:p>
        </p:txBody>
      </p:sp>
      <p:sp>
        <p:nvSpPr>
          <p:cNvPr id="468" name="1’ offset"/>
          <p:cNvSpPr txBox="1"/>
          <p:nvPr/>
        </p:nvSpPr>
        <p:spPr>
          <a:xfrm>
            <a:off x="7548306" y="6328537"/>
            <a:ext cx="195515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62431"/>
                </a:solidFill>
              </a:defRPr>
            </a:lvl1pPr>
          </a:lstStyle>
          <a:p>
            <a:r>
              <a:t>1’ offset</a:t>
            </a:r>
          </a:p>
        </p:txBody>
      </p:sp>
      <p:sp>
        <p:nvSpPr>
          <p:cNvPr id="469" name="Standard"/>
          <p:cNvSpPr txBox="1"/>
          <p:nvPr/>
        </p:nvSpPr>
        <p:spPr>
          <a:xfrm>
            <a:off x="9419021" y="5207329"/>
            <a:ext cx="226509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Standard</a:t>
            </a:r>
          </a:p>
        </p:txBody>
      </p:sp>
      <p:sp>
        <p:nvSpPr>
          <p:cNvPr id="470" name="Be Filter"/>
          <p:cNvSpPr txBox="1"/>
          <p:nvPr/>
        </p:nvSpPr>
        <p:spPr>
          <a:xfrm>
            <a:off x="10871061" y="7549458"/>
            <a:ext cx="207626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6DE01"/>
                </a:solidFill>
              </a:defRPr>
            </a:lvl1pPr>
          </a:lstStyle>
          <a:p>
            <a:r>
              <a:t>Be Filter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solve ARFs - Gate Valve Closed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t>Resolve ARFs - Gate Valve Closed </a:t>
            </a:r>
          </a:p>
        </p:txBody>
      </p:sp>
      <p:sp>
        <p:nvSpPr>
          <p:cNvPr id="473" name="Two Source Types - 4 point and 2 extended cases"/>
          <p:cNvSpPr txBox="1"/>
          <p:nvPr/>
        </p:nvSpPr>
        <p:spPr>
          <a:xfrm>
            <a:off x="696668" y="2460864"/>
            <a:ext cx="1509954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l">
              <a:spcBef>
                <a:spcPts val="1400"/>
              </a:spcBef>
              <a:defRPr sz="4300">
                <a:solidFill>
                  <a:srgbClr val="5C86B9"/>
                </a:solidFill>
              </a:defRPr>
            </a:lvl1pPr>
          </a:lstStyle>
          <a:p>
            <a:r>
              <a:t>Two Source Types - 4 point and 2 extended cases </a:t>
            </a:r>
          </a:p>
        </p:txBody>
      </p:sp>
      <p:sp>
        <p:nvSpPr>
          <p:cNvPr id="474" name="A 5’ radius source with flat distribution: rsl_extflat_GVclosed.arf…"/>
          <p:cNvSpPr txBox="1">
            <a:spLocks noGrp="1"/>
          </p:cNvSpPr>
          <p:nvPr>
            <p:ph type="body" sz="half" idx="4294967295"/>
          </p:nvPr>
        </p:nvSpPr>
        <p:spPr>
          <a:xfrm>
            <a:off x="761001" y="3170582"/>
            <a:ext cx="12378587" cy="6464662"/>
          </a:xfrm>
          <a:prstGeom prst="rect">
            <a:avLst/>
          </a:prstGeom>
        </p:spPr>
        <p:txBody>
          <a:bodyPr/>
          <a:lstStyle/>
          <a:p>
            <a:pPr>
              <a:defRPr sz="4200"/>
            </a:pPr>
            <a:r>
              <a:t>A 5’ radius source with flat distribution: </a:t>
            </a:r>
            <a:r>
              <a:rPr>
                <a:solidFill>
                  <a:srgbClr val="0076BA"/>
                </a:solidFill>
              </a:rPr>
              <a:t>rsl_extflat_GVclosed.arf</a:t>
            </a:r>
          </a:p>
          <a:p>
            <a:pPr>
              <a:defRPr sz="4200"/>
            </a:pPr>
            <a:r>
              <a:t>A 5.7’ radius source using a beta-model (r</a:t>
            </a:r>
            <a:r>
              <a:rPr baseline="-5999"/>
              <a:t>c</a:t>
            </a:r>
            <a:r>
              <a:t> = 1.26’ and β = 0.53).  </a:t>
            </a:r>
            <a:r>
              <a:rPr>
                <a:solidFill>
                  <a:srgbClr val="0076BA"/>
                </a:solidFill>
              </a:rPr>
              <a:t>rsl_extbeta_GVclosed.arf</a:t>
            </a:r>
          </a:p>
        </p:txBody>
      </p:sp>
      <p:sp>
        <p:nvSpPr>
          <p:cNvPr id="475" name="NOTE: At the aimpoint with the filter wheel open"/>
          <p:cNvSpPr txBox="1"/>
          <p:nvPr/>
        </p:nvSpPr>
        <p:spPr>
          <a:xfrm>
            <a:off x="608585" y="9260650"/>
            <a:ext cx="12230180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 b="1">
                <a:solidFill>
                  <a:srgbClr val="970E53"/>
                </a:solidFill>
              </a:defRPr>
            </a:lvl1pPr>
          </a:lstStyle>
          <a:p>
            <a:r>
              <a:rPr dirty="0"/>
              <a:t>NOTE: At the aimpoint with the filter wheel open</a:t>
            </a:r>
          </a:p>
        </p:txBody>
      </p:sp>
      <p:sp>
        <p:nvSpPr>
          <p:cNvPr id="476" name="See Francois’s talks and demos for complicated extended source simulations"/>
          <p:cNvSpPr txBox="1"/>
          <p:nvPr/>
        </p:nvSpPr>
        <p:spPr>
          <a:xfrm>
            <a:off x="184973" y="11432615"/>
            <a:ext cx="13077405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 b="1">
                <a:solidFill>
                  <a:srgbClr val="B51700"/>
                </a:solidFill>
              </a:defRPr>
            </a:lvl1pPr>
          </a:lstStyle>
          <a:p>
            <a:r>
              <a:rPr dirty="0"/>
              <a:t>See Francois’s talks and demos </a:t>
            </a:r>
            <a:r>
              <a:rPr lang="en-US" dirty="0"/>
              <a:t>for creating your own </a:t>
            </a:r>
            <a:r>
              <a:rPr lang="en-US" dirty="0" err="1"/>
              <a:t>arfs</a:t>
            </a:r>
            <a:r>
              <a:rPr lang="en-US" dirty="0"/>
              <a:t>. </a:t>
            </a:r>
            <a:endParaRPr dirty="0"/>
          </a:p>
        </p:txBody>
      </p:sp>
      <p:graphicFrame>
        <p:nvGraphicFramePr>
          <p:cNvPr id="477" name="Table"/>
          <p:cNvGraphicFramePr/>
          <p:nvPr/>
        </p:nvGraphicFramePr>
        <p:xfrm>
          <a:off x="14227579" y="4314181"/>
          <a:ext cx="9250860" cy="7292068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18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3017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7695B6"/>
                      </a:solidFill>
                      <a:miter lim="400000"/>
                    </a:lnL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6F4EF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The fraction of simulated photons on Resolve FoV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7695B6"/>
                      </a:solidFill>
                      <a:miter lim="400000"/>
                    </a:lnR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017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6F4EF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Point source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6477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615F5C"/>
                          </a:solidFill>
                        </a:rPr>
                        <a:t>0.910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017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6F4EF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Flat circle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6477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615F5C"/>
                          </a:solidFill>
                        </a:rPr>
                        <a:t>0.232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3017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F6F4EF"/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Beta model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7695B6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6477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615F5C"/>
                          </a:solidFill>
                        </a:rPr>
                        <a:t>0.467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Resolve ARFs - Gate Valve Closed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t>Resolve ARFs - Gate Valve Closed </a:t>
            </a:r>
          </a:p>
        </p:txBody>
      </p:sp>
      <p:sp>
        <p:nvSpPr>
          <p:cNvPr id="480" name="Two Source Types - 4 point and 2 extended cases"/>
          <p:cNvSpPr txBox="1"/>
          <p:nvPr/>
        </p:nvSpPr>
        <p:spPr>
          <a:xfrm>
            <a:off x="696668" y="2460864"/>
            <a:ext cx="1509954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l">
              <a:spcBef>
                <a:spcPts val="1400"/>
              </a:spcBef>
              <a:defRPr sz="4300">
                <a:solidFill>
                  <a:srgbClr val="5C86B9"/>
                </a:solidFill>
              </a:defRPr>
            </a:lvl1pPr>
          </a:lstStyle>
          <a:p>
            <a:r>
              <a:t>Two Source Types - 4 point and 2 extended cases </a:t>
            </a:r>
          </a:p>
        </p:txBody>
      </p:sp>
      <p:sp>
        <p:nvSpPr>
          <p:cNvPr id="481" name="At the aimpoint with the wheel filter open"/>
          <p:cNvSpPr txBox="1"/>
          <p:nvPr/>
        </p:nvSpPr>
        <p:spPr>
          <a:xfrm>
            <a:off x="16518838" y="5660426"/>
            <a:ext cx="7855959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 b="1">
                <a:solidFill>
                  <a:srgbClr val="970E53"/>
                </a:solidFill>
              </a:defRPr>
            </a:lvl1pPr>
          </a:lstStyle>
          <a:p>
            <a:r>
              <a:t>At the aimpoint with the wheel filter open</a:t>
            </a:r>
          </a:p>
        </p:txBody>
      </p:sp>
      <p:pic>
        <p:nvPicPr>
          <p:cNvPr id="482" name="resolve_ext.pdf" descr="resolve_ex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35999" y="719263"/>
            <a:ext cx="11465715" cy="14837983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Energy (keV)"/>
          <p:cNvSpPr txBox="1"/>
          <p:nvPr/>
        </p:nvSpPr>
        <p:spPr>
          <a:xfrm>
            <a:off x="9168258" y="12827929"/>
            <a:ext cx="26405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000000"/>
                </a:solidFill>
              </a:defRPr>
            </a:lvl1pPr>
          </a:lstStyle>
          <a:p>
            <a:r>
              <a:t>Energy (keV)</a:t>
            </a:r>
          </a:p>
        </p:txBody>
      </p:sp>
      <p:sp>
        <p:nvSpPr>
          <p:cNvPr id="484" name="Effective Area (cm2)"/>
          <p:cNvSpPr txBox="1"/>
          <p:nvPr/>
        </p:nvSpPr>
        <p:spPr>
          <a:xfrm rot="16200000">
            <a:off x="1702864" y="8014839"/>
            <a:ext cx="390168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 b="1">
                <a:solidFill>
                  <a:srgbClr val="000000"/>
                </a:solidFill>
              </a:defRPr>
            </a:pPr>
            <a:r>
              <a:t>Effective Area (cm</a:t>
            </a:r>
            <a:r>
              <a:rPr baseline="31999"/>
              <a:t>2</a:t>
            </a:r>
            <a:r>
              <a:t>)</a:t>
            </a:r>
          </a:p>
        </p:txBody>
      </p:sp>
      <p:sp>
        <p:nvSpPr>
          <p:cNvPr id="485" name="Flat"/>
          <p:cNvSpPr txBox="1"/>
          <p:nvPr/>
        </p:nvSpPr>
        <p:spPr>
          <a:xfrm>
            <a:off x="10165426" y="9496944"/>
            <a:ext cx="100686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Flat</a:t>
            </a:r>
          </a:p>
        </p:txBody>
      </p:sp>
      <p:sp>
        <p:nvSpPr>
          <p:cNvPr id="486" name="Beta"/>
          <p:cNvSpPr txBox="1"/>
          <p:nvPr/>
        </p:nvSpPr>
        <p:spPr>
          <a:xfrm>
            <a:off x="8713689" y="6016026"/>
            <a:ext cx="113630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62431"/>
                </a:solidFill>
              </a:defRPr>
            </a:lvl1pPr>
          </a:lstStyle>
          <a:p>
            <a:r>
              <a:t>Beta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Xtend ARFs and RMFs"/>
          <p:cNvSpPr txBox="1">
            <a:spLocks noGrp="1"/>
          </p:cNvSpPr>
          <p:nvPr>
            <p:ph type="title" idx="4294967295"/>
          </p:nvPr>
        </p:nvSpPr>
        <p:spPr>
          <a:xfrm>
            <a:off x="514876" y="798103"/>
            <a:ext cx="23050501" cy="28702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rPr dirty="0" err="1"/>
              <a:t>Xtend</a:t>
            </a:r>
            <a:r>
              <a:rPr dirty="0"/>
              <a:t> ARFs and RMF</a:t>
            </a:r>
          </a:p>
        </p:txBody>
      </p:sp>
      <p:sp>
        <p:nvSpPr>
          <p:cNvPr id="489" name="For both point and extended sources:"/>
          <p:cNvSpPr txBox="1"/>
          <p:nvPr/>
        </p:nvSpPr>
        <p:spPr>
          <a:xfrm>
            <a:off x="766990" y="2665062"/>
            <a:ext cx="97790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l">
              <a:spcBef>
                <a:spcPts val="1400"/>
              </a:spcBef>
              <a:defRPr sz="4000">
                <a:solidFill>
                  <a:srgbClr val="5C86B9"/>
                </a:solidFill>
              </a:defRPr>
            </a:lvl1pPr>
          </a:lstStyle>
          <a:p>
            <a:r>
              <a:t>For both point and extended sources:</a:t>
            </a:r>
          </a:p>
        </p:txBody>
      </p:sp>
      <p:sp>
        <p:nvSpPr>
          <p:cNvPr id="490" name="Xtend RMF - xtd_standard.rmf…"/>
          <p:cNvSpPr txBox="1">
            <a:spLocks noGrp="1"/>
          </p:cNvSpPr>
          <p:nvPr>
            <p:ph type="body" sz="half" idx="4294967295"/>
          </p:nvPr>
        </p:nvSpPr>
        <p:spPr>
          <a:xfrm>
            <a:off x="206955" y="3276819"/>
            <a:ext cx="14525412" cy="8890001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defRPr sz="4200"/>
            </a:pPr>
            <a:r>
              <a:rPr dirty="0" err="1"/>
              <a:t>Xtend</a:t>
            </a:r>
            <a:r>
              <a:rPr dirty="0"/>
              <a:t> RMF - </a:t>
            </a:r>
            <a:r>
              <a:rPr dirty="0" err="1">
                <a:solidFill>
                  <a:srgbClr val="0076BA"/>
                </a:solidFill>
              </a:rPr>
              <a:t>xtd_standard.rmf</a:t>
            </a:r>
            <a:endParaRPr dirty="0">
              <a:solidFill>
                <a:srgbClr val="0076BA"/>
              </a:solidFill>
            </a:endParaRPr>
          </a:p>
          <a:p>
            <a:pPr>
              <a:buClr>
                <a:srgbClr val="000000"/>
              </a:buClr>
              <a:defRPr sz="4200"/>
            </a:pPr>
            <a:r>
              <a:rPr dirty="0"/>
              <a:t>2 </a:t>
            </a:r>
            <a:r>
              <a:rPr dirty="0" err="1"/>
              <a:t>Xtend</a:t>
            </a:r>
            <a:r>
              <a:rPr dirty="0"/>
              <a:t> ARFs</a:t>
            </a:r>
          </a:p>
          <a:p>
            <a:pPr marL="1331546" lvl="1" indent="-594946">
              <a:buClr>
                <a:srgbClr val="000000"/>
              </a:buClr>
              <a:defRPr sz="4200"/>
            </a:pPr>
            <a:r>
              <a:rPr dirty="0"/>
              <a:t>A point source located at the aimpoint - </a:t>
            </a:r>
            <a:r>
              <a:rPr dirty="0" err="1">
                <a:solidFill>
                  <a:srgbClr val="0076BA"/>
                </a:solidFill>
              </a:rPr>
              <a:t>xtd_standard.arf</a:t>
            </a:r>
            <a:r>
              <a:rPr dirty="0">
                <a:solidFill>
                  <a:srgbClr val="0076BA"/>
                </a:solidFill>
              </a:rPr>
              <a:t> </a:t>
            </a:r>
          </a:p>
          <a:p>
            <a:pPr marL="1331546" lvl="1" indent="-594946">
              <a:buClr>
                <a:srgbClr val="000000"/>
              </a:buClr>
              <a:defRPr sz="4200"/>
            </a:pPr>
            <a:r>
              <a:rPr dirty="0"/>
              <a:t>Flat circular distribution with a</a:t>
            </a:r>
            <a:r>
              <a:rPr dirty="0">
                <a:solidFill>
                  <a:srgbClr val="0076BA"/>
                </a:solidFill>
              </a:rPr>
              <a:t> </a:t>
            </a:r>
            <a:r>
              <a:rPr dirty="0"/>
              <a:t>5’ radius centered at the aimpoint - </a:t>
            </a:r>
            <a:r>
              <a:rPr dirty="0" err="1">
                <a:solidFill>
                  <a:srgbClr val="0076BA"/>
                </a:solidFill>
              </a:rPr>
              <a:t>xtd_extflat.arf</a:t>
            </a:r>
            <a:endParaRPr dirty="0">
              <a:solidFill>
                <a:srgbClr val="0076BA"/>
              </a:solidFill>
            </a:endParaRPr>
          </a:p>
        </p:txBody>
      </p:sp>
      <p:pic>
        <p:nvPicPr>
          <p:cNvPr id="491" name="xtd_arfs.pdf" descr="xtd_arf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004319" y="3201977"/>
            <a:ext cx="9008113" cy="11657558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This Xtend extended ARF does not reproduce the spatial / spectral complexity of any known extended source."/>
          <p:cNvSpPr txBox="1"/>
          <p:nvPr/>
        </p:nvSpPr>
        <p:spPr>
          <a:xfrm>
            <a:off x="1993919" y="11256575"/>
            <a:ext cx="11883772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300" b="1">
                <a:solidFill>
                  <a:srgbClr val="B51700"/>
                </a:solidFill>
              </a:defRPr>
            </a:lvl1pPr>
          </a:lstStyle>
          <a:p>
            <a:r>
              <a:t>This Xtend extended ARF does not reproduce the spatial / spectral complexity of any known extended source. </a:t>
            </a:r>
          </a:p>
        </p:txBody>
      </p:sp>
      <p:sp>
        <p:nvSpPr>
          <p:cNvPr id="493" name="Point source"/>
          <p:cNvSpPr txBox="1"/>
          <p:nvPr/>
        </p:nvSpPr>
        <p:spPr>
          <a:xfrm>
            <a:off x="19345092" y="8876279"/>
            <a:ext cx="24770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000000"/>
                </a:solidFill>
              </a:defRPr>
            </a:lvl1pPr>
          </a:lstStyle>
          <a:p>
            <a:r>
              <a:t>Point source</a:t>
            </a:r>
          </a:p>
        </p:txBody>
      </p:sp>
      <p:sp>
        <p:nvSpPr>
          <p:cNvPr id="494" name="Xtend ARFs"/>
          <p:cNvSpPr txBox="1"/>
          <p:nvPr/>
        </p:nvSpPr>
        <p:spPr>
          <a:xfrm>
            <a:off x="16838401" y="4824498"/>
            <a:ext cx="303289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Xtend ARFs</a:t>
            </a:r>
          </a:p>
        </p:txBody>
      </p:sp>
      <p:sp>
        <p:nvSpPr>
          <p:cNvPr id="495" name="5’ radius source"/>
          <p:cNvSpPr txBox="1"/>
          <p:nvPr/>
        </p:nvSpPr>
        <p:spPr>
          <a:xfrm>
            <a:off x="18694649" y="11446953"/>
            <a:ext cx="307092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EE220C"/>
                </a:solidFill>
              </a:defRPr>
            </a:lvl1pPr>
          </a:lstStyle>
          <a:p>
            <a:r>
              <a:t>5’ radius source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hese XRISM response files are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These XRISM response files are:</a:t>
            </a:r>
          </a:p>
        </p:txBody>
      </p:sp>
      <p:sp>
        <p:nvSpPr>
          <p:cNvPr id="498" name="available at the HEASARC XRISM web page: https://heasarc.gsfc.nasa.gov/docs/xrism/proposals/xrism_tools.html…"/>
          <p:cNvSpPr txBox="1">
            <a:spLocks noGrp="1"/>
          </p:cNvSpPr>
          <p:nvPr>
            <p:ph type="body" sz="half" idx="1"/>
          </p:nvPr>
        </p:nvSpPr>
        <p:spPr>
          <a:xfrm>
            <a:off x="1112609" y="3030694"/>
            <a:ext cx="23050501" cy="3715666"/>
          </a:xfrm>
          <a:prstGeom prst="rect">
            <a:avLst/>
          </a:prstGeom>
        </p:spPr>
        <p:txBody>
          <a:bodyPr/>
          <a:lstStyle/>
          <a:p>
            <a:pPr marL="754565" indent="-754565">
              <a:spcBef>
                <a:spcPts val="5300"/>
              </a:spcBef>
              <a:defRPr sz="4200"/>
            </a:pPr>
            <a:r>
              <a:t>available at the HEASARC XRISM web page: https://heasarc.gsfc.nasa.gov/docs/xrism/proposals/xrism_tools.html</a:t>
            </a:r>
          </a:p>
          <a:p>
            <a:pPr marL="754565" indent="-754565">
              <a:spcBef>
                <a:spcPts val="5300"/>
              </a:spcBef>
              <a:defRPr sz="4200"/>
            </a:pPr>
            <a:r>
              <a:t>adequate for spectral simulations for the Cycle 1 proposal preparations </a:t>
            </a:r>
            <a:br/>
            <a:r>
              <a:t> (not for the data analysis)</a:t>
            </a:r>
          </a:p>
        </p:txBody>
      </p:sp>
      <p:sp>
        <p:nvSpPr>
          <p:cNvPr id="499" name="Caveats:"/>
          <p:cNvSpPr txBox="1"/>
          <p:nvPr/>
        </p:nvSpPr>
        <p:spPr>
          <a:xfrm>
            <a:off x="483652" y="6129897"/>
            <a:ext cx="23050501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9000" spc="-18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r>
              <a:t>Caveats:</a:t>
            </a:r>
          </a:p>
        </p:txBody>
      </p:sp>
      <p:sp>
        <p:nvSpPr>
          <p:cNvPr id="500" name="Some adjustments may be needed for the sources with spatial and spectral complexity.…"/>
          <p:cNvSpPr txBox="1"/>
          <p:nvPr/>
        </p:nvSpPr>
        <p:spPr>
          <a:xfrm>
            <a:off x="1112609" y="8291236"/>
            <a:ext cx="23050501" cy="441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736600" indent="-736600" algn="l">
              <a:spcBef>
                <a:spcPts val="5900"/>
              </a:spcBef>
              <a:buClr>
                <a:srgbClr val="5C86B9"/>
              </a:buClr>
              <a:buSzPct val="70000"/>
              <a:buFont typeface="Zapf Dingbats"/>
              <a:buChar char="✤"/>
              <a:defRPr>
                <a:solidFill>
                  <a:srgbClr val="000000"/>
                </a:solidFill>
              </a:defRPr>
            </a:pPr>
            <a:r>
              <a:t>Some adjustments may be needed for the sources with spatial and spectral complexity.</a:t>
            </a:r>
          </a:p>
          <a:p>
            <a:pPr marL="736600" indent="-736600" algn="l">
              <a:spcBef>
                <a:spcPts val="5900"/>
              </a:spcBef>
              <a:buClr>
                <a:srgbClr val="5C86B9"/>
              </a:buClr>
              <a:buSzPct val="70000"/>
              <a:buFont typeface="Zapf Dingbats"/>
              <a:buChar char="✤"/>
              <a:defRPr>
                <a:solidFill>
                  <a:srgbClr val="000000"/>
                </a:solidFill>
              </a:defRPr>
            </a:pPr>
            <a:r>
              <a:t>HEASIM may need extra files (e.x. PSFs and vignetting), which will be eventually available but not by Feb 2024.   HEASIM may need to use the HITOMI setup/files.   </a:t>
            </a:r>
          </a:p>
          <a:p>
            <a:pPr marL="736600" indent="-736600" algn="l">
              <a:spcBef>
                <a:spcPts val="5300"/>
              </a:spcBef>
              <a:buClr>
                <a:srgbClr val="5C86B9"/>
              </a:buClr>
              <a:buSzPct val="70000"/>
              <a:buFont typeface="Zapf Dingbats"/>
              <a:buChar char="✤"/>
              <a:defRPr>
                <a:solidFill>
                  <a:srgbClr val="000000"/>
                </a:solidFill>
              </a:defRPr>
            </a:pPr>
            <a:r>
              <a:t>Resolve ARFs with GVO shall be available, </a:t>
            </a:r>
            <a:r>
              <a:rPr b="1"/>
              <a:t>if the gate valve is open and the NRA is revised.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hat Are Response Fil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Response Files?</a:t>
            </a:r>
          </a:p>
        </p:txBody>
      </p:sp>
      <p:sp>
        <p:nvSpPr>
          <p:cNvPr id="134" name="Text"/>
          <p:cNvSpPr txBox="1"/>
          <p:nvPr/>
        </p:nvSpPr>
        <p:spPr>
          <a:xfrm>
            <a:off x="6667103" y="3176190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135" name="Line Line" descr="Line Lin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46" y="10994702"/>
            <a:ext cx="3690549" cy="457905"/>
          </a:xfrm>
          <a:prstGeom prst="rect">
            <a:avLst/>
          </a:prstGeom>
        </p:spPr>
      </p:pic>
      <p:sp>
        <p:nvSpPr>
          <p:cNvPr id="139" name="E"/>
          <p:cNvSpPr txBox="1"/>
          <p:nvPr/>
        </p:nvSpPr>
        <p:spPr>
          <a:xfrm>
            <a:off x="3596607" y="11290143"/>
            <a:ext cx="44012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</a:t>
            </a:r>
          </a:p>
        </p:txBody>
      </p:sp>
      <p:sp>
        <p:nvSpPr>
          <p:cNvPr id="140" name="Flux"/>
          <p:cNvSpPr txBox="1"/>
          <p:nvPr/>
        </p:nvSpPr>
        <p:spPr>
          <a:xfrm rot="16200000">
            <a:off x="812948" y="9588783"/>
            <a:ext cx="116313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Flux</a:t>
            </a:r>
          </a:p>
        </p:txBody>
      </p:sp>
      <p:sp>
        <p:nvSpPr>
          <p:cNvPr id="141" name="Line"/>
          <p:cNvSpPr/>
          <p:nvPr/>
        </p:nvSpPr>
        <p:spPr>
          <a:xfrm flipV="1">
            <a:off x="2875381" y="8365362"/>
            <a:ext cx="1" cy="566676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43" name="Line"/>
          <p:cNvSpPr/>
          <p:nvPr/>
        </p:nvSpPr>
        <p:spPr>
          <a:xfrm flipV="1">
            <a:off x="3539466" y="9162380"/>
            <a:ext cx="1" cy="283426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44" name="Line"/>
          <p:cNvSpPr/>
          <p:nvPr/>
        </p:nvSpPr>
        <p:spPr>
          <a:xfrm flipV="1">
            <a:off x="4550704" y="9794077"/>
            <a:ext cx="1" cy="266649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45" name="Line"/>
          <p:cNvSpPr/>
          <p:nvPr/>
        </p:nvSpPr>
        <p:spPr>
          <a:xfrm flipV="1">
            <a:off x="3628366" y="9200480"/>
            <a:ext cx="1" cy="283426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46" name="Line"/>
          <p:cNvSpPr/>
          <p:nvPr/>
        </p:nvSpPr>
        <p:spPr>
          <a:xfrm flipV="1">
            <a:off x="4663600" y="9284029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57" name="Connection Line"/>
          <p:cNvSpPr/>
          <p:nvPr/>
        </p:nvSpPr>
        <p:spPr>
          <a:xfrm>
            <a:off x="2375307" y="8528780"/>
            <a:ext cx="3347875" cy="1815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65" extrusionOk="0">
                <a:moveTo>
                  <a:pt x="21600" y="20438"/>
                </a:moveTo>
                <a:cubicBezTo>
                  <a:pt x="17137" y="21600"/>
                  <a:pt x="9937" y="14787"/>
                  <a:pt x="0" y="0"/>
                </a:cubicBezTo>
              </a:path>
            </a:pathLst>
          </a:cu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48" name="Line"/>
          <p:cNvSpPr/>
          <p:nvPr/>
        </p:nvSpPr>
        <p:spPr>
          <a:xfrm flipV="1">
            <a:off x="2724987" y="8381999"/>
            <a:ext cx="1" cy="457202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49" name="Line"/>
          <p:cNvSpPr/>
          <p:nvPr/>
        </p:nvSpPr>
        <p:spPr>
          <a:xfrm flipV="1">
            <a:off x="3755367" y="9385826"/>
            <a:ext cx="1" cy="225080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50" name="Line"/>
          <p:cNvSpPr/>
          <p:nvPr/>
        </p:nvSpPr>
        <p:spPr>
          <a:xfrm flipV="1">
            <a:off x="4776738" y="9698801"/>
            <a:ext cx="1" cy="4572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51" name="Line"/>
          <p:cNvSpPr/>
          <p:nvPr/>
        </p:nvSpPr>
        <p:spPr>
          <a:xfrm flipV="1">
            <a:off x="4951971" y="9648346"/>
            <a:ext cx="1" cy="566675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52" name="S(E) = Source photon flux"/>
          <p:cNvSpPr txBox="1"/>
          <p:nvPr/>
        </p:nvSpPr>
        <p:spPr>
          <a:xfrm>
            <a:off x="161316" y="12360035"/>
            <a:ext cx="718810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/>
            </a:lvl1pPr>
          </a:lstStyle>
          <a:p>
            <a:r>
              <a:t>S(E) = Source photon flux</a:t>
            </a:r>
          </a:p>
        </p:txBody>
      </p:sp>
      <p:grpSp>
        <p:nvGrpSpPr>
          <p:cNvPr id="156" name="Group"/>
          <p:cNvGrpSpPr/>
          <p:nvPr/>
        </p:nvGrpSpPr>
        <p:grpSpPr>
          <a:xfrm>
            <a:off x="3091054" y="3595921"/>
            <a:ext cx="2525231" cy="2445423"/>
            <a:chOff x="34187" y="0"/>
            <a:chExt cx="2525230" cy="2445421"/>
          </a:xfrm>
        </p:grpSpPr>
        <p:sp>
          <p:nvSpPr>
            <p:cNvPr id="153" name="Star"/>
            <p:cNvSpPr/>
            <p:nvPr/>
          </p:nvSpPr>
          <p:spPr>
            <a:xfrm>
              <a:off x="34187" y="0"/>
              <a:ext cx="1328626" cy="1263599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4">
                <a:satOff val="8299"/>
                <a:lumOff val="-1181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" name="Star"/>
            <p:cNvSpPr/>
            <p:nvPr/>
          </p:nvSpPr>
          <p:spPr>
            <a:xfrm>
              <a:off x="318536" y="1181823"/>
              <a:ext cx="1328627" cy="1263599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4">
                <a:satOff val="8299"/>
                <a:lumOff val="-1181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Star"/>
            <p:cNvSpPr/>
            <p:nvPr/>
          </p:nvSpPr>
          <p:spPr>
            <a:xfrm>
              <a:off x="1230791" y="341901"/>
              <a:ext cx="1328627" cy="1263599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4">
                <a:satOff val="8299"/>
                <a:lumOff val="-1181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" name="Line Line" descr="Line Line">
            <a:extLst>
              <a:ext uri="{FF2B5EF4-FFF2-40B4-BE49-F238E27FC236}">
                <a16:creationId xmlns:a16="http://schemas.microsoft.com/office/drawing/2014/main" id="{6864F245-C793-1A3B-4512-2B012AA7226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11402" y="9422634"/>
            <a:ext cx="3248246" cy="479404"/>
          </a:xfrm>
          <a:prstGeom prst="rect">
            <a:avLst/>
          </a:prstGeom>
        </p:spPr>
      </p:pic>
      <p:sp>
        <p:nvSpPr>
          <p:cNvPr id="3" name="Line">
            <a:extLst>
              <a:ext uri="{FF2B5EF4-FFF2-40B4-BE49-F238E27FC236}">
                <a16:creationId xmlns:a16="http://schemas.microsoft.com/office/drawing/2014/main" id="{024F3F4D-488E-097F-6EFA-9967417687FB}"/>
              </a:ext>
            </a:extLst>
          </p:cNvPr>
          <p:cNvSpPr/>
          <p:nvPr/>
        </p:nvSpPr>
        <p:spPr>
          <a:xfrm flipV="1">
            <a:off x="3025776" y="8614536"/>
            <a:ext cx="1" cy="4572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0442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Xtend RMF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t>Xtend RMF</a:t>
            </a:r>
          </a:p>
        </p:txBody>
      </p:sp>
      <p:grpSp>
        <p:nvGrpSpPr>
          <p:cNvPr id="387" name="Group"/>
          <p:cNvGrpSpPr/>
          <p:nvPr/>
        </p:nvGrpSpPr>
        <p:grpSpPr>
          <a:xfrm>
            <a:off x="1672465" y="3225200"/>
            <a:ext cx="10452077" cy="10150824"/>
            <a:chOff x="0" y="0"/>
            <a:chExt cx="10452074" cy="10150823"/>
          </a:xfrm>
        </p:grpSpPr>
        <p:pic>
          <p:nvPicPr>
            <p:cNvPr id="380" name="ds9.pdf" descr="ds9.pdf"/>
            <p:cNvPicPr>
              <a:picLocks noChangeAspect="1"/>
            </p:cNvPicPr>
            <p:nvPr/>
          </p:nvPicPr>
          <p:blipFill>
            <a:blip r:embed="rId2"/>
            <a:srcRect l="10647" t="8412" b="4389"/>
            <a:stretch>
              <a:fillRect/>
            </a:stretch>
          </p:blipFill>
          <p:spPr>
            <a:xfrm>
              <a:off x="509873" y="0"/>
              <a:ext cx="9942202" cy="10150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1" name="1"/>
            <p:cNvSpPr txBox="1"/>
            <p:nvPr/>
          </p:nvSpPr>
          <p:spPr>
            <a:xfrm>
              <a:off x="118764" y="8711481"/>
              <a:ext cx="381001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</a:t>
              </a:r>
            </a:p>
          </p:txBody>
        </p:sp>
        <p:sp>
          <p:nvSpPr>
            <p:cNvPr id="382" name="3"/>
            <p:cNvSpPr txBox="1"/>
            <p:nvPr/>
          </p:nvSpPr>
          <p:spPr>
            <a:xfrm>
              <a:off x="118764" y="6711253"/>
              <a:ext cx="381001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3</a:t>
              </a:r>
            </a:p>
          </p:txBody>
        </p:sp>
        <p:sp>
          <p:nvSpPr>
            <p:cNvPr id="383" name="5"/>
            <p:cNvSpPr txBox="1"/>
            <p:nvPr/>
          </p:nvSpPr>
          <p:spPr>
            <a:xfrm>
              <a:off x="118764" y="4974732"/>
              <a:ext cx="381001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5</a:t>
              </a:r>
            </a:p>
          </p:txBody>
        </p:sp>
        <p:sp>
          <p:nvSpPr>
            <p:cNvPr id="384" name="7"/>
            <p:cNvSpPr txBox="1"/>
            <p:nvPr/>
          </p:nvSpPr>
          <p:spPr>
            <a:xfrm>
              <a:off x="118764" y="3238210"/>
              <a:ext cx="381001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7</a:t>
              </a:r>
            </a:p>
          </p:txBody>
        </p:sp>
        <p:sp>
          <p:nvSpPr>
            <p:cNvPr id="385" name="9"/>
            <p:cNvSpPr txBox="1"/>
            <p:nvPr/>
          </p:nvSpPr>
          <p:spPr>
            <a:xfrm>
              <a:off x="118764" y="1642332"/>
              <a:ext cx="381001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9</a:t>
              </a:r>
            </a:p>
          </p:txBody>
        </p:sp>
        <p:sp>
          <p:nvSpPr>
            <p:cNvPr id="386" name="11"/>
            <p:cNvSpPr txBox="1"/>
            <p:nvPr/>
          </p:nvSpPr>
          <p:spPr>
            <a:xfrm>
              <a:off x="-1" y="46453"/>
              <a:ext cx="618531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11</a:t>
              </a:r>
            </a:p>
          </p:txBody>
        </p:sp>
      </p:grpSp>
      <p:pic>
        <p:nvPicPr>
          <p:cNvPr id="388" name="xtnd_2_4keV.pdf" descr="xtnd_2_4keV.pdf"/>
          <p:cNvPicPr>
            <a:picLocks noChangeAspect="1"/>
          </p:cNvPicPr>
          <p:nvPr/>
        </p:nvPicPr>
        <p:blipFill>
          <a:blip r:embed="rId3"/>
          <a:srcRect r="7327" b="3181"/>
          <a:stretch>
            <a:fillRect/>
          </a:stretch>
        </p:blipFill>
        <p:spPr>
          <a:xfrm rot="5400000">
            <a:off x="14150000" y="1062961"/>
            <a:ext cx="8572415" cy="11589991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Xtend RMF"/>
          <p:cNvSpPr txBox="1"/>
          <p:nvPr/>
        </p:nvSpPr>
        <p:spPr>
          <a:xfrm>
            <a:off x="13451768" y="3084040"/>
            <a:ext cx="291465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Xtend RMF</a:t>
            </a:r>
          </a:p>
        </p:txBody>
      </p:sp>
      <p:sp>
        <p:nvSpPr>
          <p:cNvPr id="390" name="Energy (keV)"/>
          <p:cNvSpPr txBox="1"/>
          <p:nvPr/>
        </p:nvSpPr>
        <p:spPr>
          <a:xfrm>
            <a:off x="17518943" y="11192953"/>
            <a:ext cx="26405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000000"/>
                </a:solidFill>
              </a:defRPr>
            </a:lvl1pPr>
          </a:lstStyle>
          <a:p>
            <a:r>
              <a:t>Energy (keV)</a:t>
            </a:r>
          </a:p>
        </p:txBody>
      </p:sp>
      <p:sp>
        <p:nvSpPr>
          <p:cNvPr id="391" name="Counts/bin"/>
          <p:cNvSpPr txBox="1"/>
          <p:nvPr/>
        </p:nvSpPr>
        <p:spPr>
          <a:xfrm rot="16200000">
            <a:off x="10939235" y="7676458"/>
            <a:ext cx="2849278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Counts/bin</a:t>
            </a:r>
          </a:p>
        </p:txBody>
      </p:sp>
      <p:sp>
        <p:nvSpPr>
          <p:cNvPr id="392" name="Photon energy (keV)"/>
          <p:cNvSpPr txBox="1"/>
          <p:nvPr/>
        </p:nvSpPr>
        <p:spPr>
          <a:xfrm rot="16200000">
            <a:off x="-1306244" y="7416689"/>
            <a:ext cx="515217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Photon energy (keV)</a:t>
            </a:r>
          </a:p>
        </p:txBody>
      </p:sp>
      <p:sp>
        <p:nvSpPr>
          <p:cNvPr id="393" name="Channel"/>
          <p:cNvSpPr txBox="1"/>
          <p:nvPr/>
        </p:nvSpPr>
        <p:spPr>
          <a:xfrm>
            <a:off x="5665073" y="13007671"/>
            <a:ext cx="17436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000000"/>
                </a:solidFill>
              </a:defRPr>
            </a:lvl1pPr>
          </a:lstStyle>
          <a:p>
            <a:r>
              <a:t>Channel</a:t>
            </a:r>
          </a:p>
        </p:txBody>
      </p:sp>
      <p:sp>
        <p:nvSpPr>
          <p:cNvPr id="394" name="Photopeak"/>
          <p:cNvSpPr txBox="1"/>
          <p:nvPr/>
        </p:nvSpPr>
        <p:spPr>
          <a:xfrm rot="17340000">
            <a:off x="3434124" y="5990875"/>
            <a:ext cx="264274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Photopeak</a:t>
            </a:r>
          </a:p>
        </p:txBody>
      </p:sp>
      <p:sp>
        <p:nvSpPr>
          <p:cNvPr id="395" name="Photopeak"/>
          <p:cNvSpPr txBox="1"/>
          <p:nvPr/>
        </p:nvSpPr>
        <p:spPr>
          <a:xfrm>
            <a:off x="17114861" y="4404542"/>
            <a:ext cx="264274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Photopeak</a:t>
            </a:r>
          </a:p>
        </p:txBody>
      </p:sp>
      <p:sp>
        <p:nvSpPr>
          <p:cNvPr id="396" name="2 keV"/>
          <p:cNvSpPr txBox="1"/>
          <p:nvPr/>
        </p:nvSpPr>
        <p:spPr>
          <a:xfrm>
            <a:off x="17260575" y="7714558"/>
            <a:ext cx="138772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b="1">
                <a:solidFill>
                  <a:srgbClr val="000000"/>
                </a:solidFill>
              </a:defRPr>
            </a:lvl1pPr>
          </a:lstStyle>
          <a:p>
            <a:r>
              <a:t>2 keV</a:t>
            </a:r>
          </a:p>
        </p:txBody>
      </p:sp>
      <p:sp>
        <p:nvSpPr>
          <p:cNvPr id="397" name="4 keV"/>
          <p:cNvSpPr txBox="1"/>
          <p:nvPr/>
        </p:nvSpPr>
        <p:spPr>
          <a:xfrm>
            <a:off x="21335288" y="8765444"/>
            <a:ext cx="138772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b="1">
                <a:solidFill>
                  <a:srgbClr val="EE220C"/>
                </a:solidFill>
              </a:defRPr>
            </a:lvl1pPr>
          </a:lstStyle>
          <a:p>
            <a:r>
              <a:t>4 keV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 (1).png" descr="image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98" y="2087603"/>
            <a:ext cx="8715951" cy="692135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What Are Response Fil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Response Files?</a:t>
            </a:r>
          </a:p>
        </p:txBody>
      </p:sp>
      <p:sp>
        <p:nvSpPr>
          <p:cNvPr id="161" name="Text"/>
          <p:cNvSpPr txBox="1"/>
          <p:nvPr/>
        </p:nvSpPr>
        <p:spPr>
          <a:xfrm>
            <a:off x="6667103" y="3176190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162" name="Line Line" descr="Line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46" y="10994702"/>
            <a:ext cx="3690549" cy="457905"/>
          </a:xfrm>
          <a:prstGeom prst="rect">
            <a:avLst/>
          </a:prstGeom>
        </p:spPr>
      </p:pic>
      <p:sp>
        <p:nvSpPr>
          <p:cNvPr id="166" name="E"/>
          <p:cNvSpPr txBox="1"/>
          <p:nvPr/>
        </p:nvSpPr>
        <p:spPr>
          <a:xfrm>
            <a:off x="3596607" y="11290144"/>
            <a:ext cx="44012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</a:t>
            </a:r>
          </a:p>
        </p:txBody>
      </p:sp>
      <p:sp>
        <p:nvSpPr>
          <p:cNvPr id="167" name="Flux"/>
          <p:cNvSpPr txBox="1"/>
          <p:nvPr/>
        </p:nvSpPr>
        <p:spPr>
          <a:xfrm rot="16200000">
            <a:off x="812948" y="9588783"/>
            <a:ext cx="116313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Flux</a:t>
            </a:r>
          </a:p>
        </p:txBody>
      </p:sp>
      <p:sp>
        <p:nvSpPr>
          <p:cNvPr id="168" name="Line"/>
          <p:cNvSpPr/>
          <p:nvPr/>
        </p:nvSpPr>
        <p:spPr>
          <a:xfrm flipV="1">
            <a:off x="2875381" y="8365362"/>
            <a:ext cx="1" cy="566676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69" name="Line"/>
          <p:cNvSpPr/>
          <p:nvPr/>
        </p:nvSpPr>
        <p:spPr>
          <a:xfrm flipV="1">
            <a:off x="3025776" y="8614536"/>
            <a:ext cx="1" cy="4572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70" name="Line"/>
          <p:cNvSpPr/>
          <p:nvPr/>
        </p:nvSpPr>
        <p:spPr>
          <a:xfrm flipV="1">
            <a:off x="3539466" y="9162380"/>
            <a:ext cx="1" cy="283426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71" name="Line"/>
          <p:cNvSpPr/>
          <p:nvPr/>
        </p:nvSpPr>
        <p:spPr>
          <a:xfrm flipV="1">
            <a:off x="4550704" y="9794077"/>
            <a:ext cx="1" cy="266648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72" name="Line"/>
          <p:cNvSpPr/>
          <p:nvPr/>
        </p:nvSpPr>
        <p:spPr>
          <a:xfrm flipV="1">
            <a:off x="3628367" y="9200480"/>
            <a:ext cx="1" cy="283426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73" name="Line"/>
          <p:cNvSpPr/>
          <p:nvPr/>
        </p:nvSpPr>
        <p:spPr>
          <a:xfrm flipV="1">
            <a:off x="4663600" y="9284029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04" name="Connection Line"/>
          <p:cNvSpPr/>
          <p:nvPr/>
        </p:nvSpPr>
        <p:spPr>
          <a:xfrm>
            <a:off x="2375307" y="8528780"/>
            <a:ext cx="3347875" cy="1815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65" extrusionOk="0">
                <a:moveTo>
                  <a:pt x="21600" y="20438"/>
                </a:moveTo>
                <a:cubicBezTo>
                  <a:pt x="17137" y="21600"/>
                  <a:pt x="9937" y="14787"/>
                  <a:pt x="0" y="0"/>
                </a:cubicBezTo>
              </a:path>
            </a:pathLst>
          </a:cu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5" name="Line"/>
          <p:cNvSpPr/>
          <p:nvPr/>
        </p:nvSpPr>
        <p:spPr>
          <a:xfrm flipV="1">
            <a:off x="2724987" y="8381999"/>
            <a:ext cx="1" cy="4572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76" name="Line"/>
          <p:cNvSpPr/>
          <p:nvPr/>
        </p:nvSpPr>
        <p:spPr>
          <a:xfrm flipV="1">
            <a:off x="3755367" y="9385826"/>
            <a:ext cx="1" cy="225080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77" name="Line"/>
          <p:cNvSpPr/>
          <p:nvPr/>
        </p:nvSpPr>
        <p:spPr>
          <a:xfrm flipV="1">
            <a:off x="4776738" y="9698801"/>
            <a:ext cx="1" cy="4572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78" name="Line"/>
          <p:cNvSpPr/>
          <p:nvPr/>
        </p:nvSpPr>
        <p:spPr>
          <a:xfrm flipV="1">
            <a:off x="4951971" y="9648346"/>
            <a:ext cx="1" cy="566675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pic>
        <p:nvPicPr>
          <p:cNvPr id="179" name="Line Line" descr="Line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890598" y="11117764"/>
            <a:ext cx="3690551" cy="457904"/>
          </a:xfrm>
          <a:prstGeom prst="rect">
            <a:avLst/>
          </a:prstGeom>
          <a:effectLst/>
        </p:spPr>
      </p:pic>
      <p:sp>
        <p:nvSpPr>
          <p:cNvPr id="183" name="E"/>
          <p:cNvSpPr txBox="1"/>
          <p:nvPr/>
        </p:nvSpPr>
        <p:spPr>
          <a:xfrm>
            <a:off x="10488060" y="11413206"/>
            <a:ext cx="440123" cy="812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E</a:t>
            </a:r>
          </a:p>
        </p:txBody>
      </p:sp>
      <p:sp>
        <p:nvSpPr>
          <p:cNvPr id="184" name="cm2"/>
          <p:cNvSpPr txBox="1"/>
          <p:nvPr/>
        </p:nvSpPr>
        <p:spPr>
          <a:xfrm rot="16200000">
            <a:off x="7786093" y="9711845"/>
            <a:ext cx="999743" cy="812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cm</a:t>
            </a:r>
            <a:r>
              <a:rPr baseline="31999"/>
              <a:t>2</a:t>
            </a:r>
          </a:p>
        </p:txBody>
      </p:sp>
      <p:sp>
        <p:nvSpPr>
          <p:cNvPr id="205" name="Connection Line"/>
          <p:cNvSpPr/>
          <p:nvPr/>
        </p:nvSpPr>
        <p:spPr>
          <a:xfrm>
            <a:off x="9387824" y="8580006"/>
            <a:ext cx="1182444" cy="240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893" extrusionOk="0">
                <a:moveTo>
                  <a:pt x="0" y="17893"/>
                </a:moveTo>
                <a:cubicBezTo>
                  <a:pt x="2312" y="1374"/>
                  <a:pt x="9512" y="-3707"/>
                  <a:pt x="21600" y="2650"/>
                </a:cubicBezTo>
              </a:path>
            </a:pathLst>
          </a:custGeom>
          <a:noFill/>
          <a:ln w="76200" cap="flat">
            <a:solidFill>
              <a:schemeClr val="accent1">
                <a:hueOff val="54750"/>
                <a:satOff val="-1697"/>
                <a:lumOff val="-18038"/>
              </a:schemeClr>
            </a:solidFill>
            <a:prstDash val="solid"/>
            <a:miter lim="400000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206" name="Connection Line"/>
          <p:cNvSpPr/>
          <p:nvPr/>
        </p:nvSpPr>
        <p:spPr>
          <a:xfrm>
            <a:off x="10505696" y="8860455"/>
            <a:ext cx="1719607" cy="2063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8716" y="5880"/>
                  <a:pt x="15916" y="13080"/>
                  <a:pt x="21600" y="21600"/>
                </a:cubicBezTo>
              </a:path>
            </a:pathLst>
          </a:custGeom>
          <a:noFill/>
          <a:ln w="76200" cap="flat">
            <a:solidFill>
              <a:schemeClr val="accent1">
                <a:hueOff val="54750"/>
                <a:satOff val="-1697"/>
                <a:lumOff val="-18038"/>
              </a:schemeClr>
            </a:solidFill>
            <a:prstDash val="solid"/>
            <a:miter lim="400000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188" name="A(E) = Effective area"/>
          <p:cNvSpPr txBox="1"/>
          <p:nvPr/>
        </p:nvSpPr>
        <p:spPr>
          <a:xfrm>
            <a:off x="7178701" y="11797463"/>
            <a:ext cx="5806382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/>
            </a:lvl1pPr>
          </a:lstStyle>
          <a:p>
            <a:r>
              <a:t>A(E) = Effective area</a:t>
            </a:r>
          </a:p>
        </p:txBody>
      </p:sp>
      <p:sp>
        <p:nvSpPr>
          <p:cNvPr id="189" name="R(E, h) = Detector redistribution from energy E to channel h"/>
          <p:cNvSpPr txBox="1"/>
          <p:nvPr/>
        </p:nvSpPr>
        <p:spPr>
          <a:xfrm>
            <a:off x="6706489" y="12688412"/>
            <a:ext cx="16721139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1"/>
            </a:pPr>
            <a:r>
              <a:t>R(E, h) = Detector redistribution from energy </a:t>
            </a:r>
            <a:r>
              <a:rPr i="1"/>
              <a:t>E </a:t>
            </a:r>
            <a:r>
              <a:t>to channel </a:t>
            </a:r>
            <a:r>
              <a:rPr i="1"/>
              <a:t>h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193" name="Group"/>
          <p:cNvGrpSpPr/>
          <p:nvPr/>
        </p:nvGrpSpPr>
        <p:grpSpPr>
          <a:xfrm>
            <a:off x="3091054" y="3595921"/>
            <a:ext cx="2525231" cy="2445423"/>
            <a:chOff x="34187" y="0"/>
            <a:chExt cx="2525230" cy="2445421"/>
          </a:xfrm>
        </p:grpSpPr>
        <p:sp>
          <p:nvSpPr>
            <p:cNvPr id="190" name="Star"/>
            <p:cNvSpPr/>
            <p:nvPr/>
          </p:nvSpPr>
          <p:spPr>
            <a:xfrm>
              <a:off x="34187" y="0"/>
              <a:ext cx="1328626" cy="1263599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4">
                <a:satOff val="8299"/>
                <a:lumOff val="-1181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Star"/>
            <p:cNvSpPr/>
            <p:nvPr/>
          </p:nvSpPr>
          <p:spPr>
            <a:xfrm>
              <a:off x="318536" y="1181823"/>
              <a:ext cx="1328627" cy="1263599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4">
                <a:satOff val="8299"/>
                <a:lumOff val="-1181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Star"/>
            <p:cNvSpPr/>
            <p:nvPr/>
          </p:nvSpPr>
          <p:spPr>
            <a:xfrm>
              <a:off x="1230791" y="341901"/>
              <a:ext cx="1328627" cy="1263599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4">
                <a:satOff val="8299"/>
                <a:lumOff val="-1181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02" name="Group"/>
          <p:cNvGrpSpPr/>
          <p:nvPr/>
        </p:nvGrpSpPr>
        <p:grpSpPr>
          <a:xfrm>
            <a:off x="13211436" y="9103176"/>
            <a:ext cx="3690549" cy="3122831"/>
            <a:chOff x="-50800" y="0"/>
            <a:chExt cx="3690547" cy="3122829"/>
          </a:xfrm>
        </p:grpSpPr>
        <p:pic>
          <p:nvPicPr>
            <p:cNvPr id="194" name="Line Line" descr="Line Lin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0800" y="2014588"/>
              <a:ext cx="3690548" cy="457904"/>
            </a:xfrm>
            <a:prstGeom prst="rect">
              <a:avLst/>
            </a:prstGeom>
            <a:effectLst/>
          </p:spPr>
        </p:pic>
        <p:sp>
          <p:nvSpPr>
            <p:cNvPr id="196" name="E"/>
            <p:cNvSpPr txBox="1"/>
            <p:nvPr/>
          </p:nvSpPr>
          <p:spPr>
            <a:xfrm>
              <a:off x="1546660" y="2310029"/>
              <a:ext cx="440123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E</a:t>
              </a:r>
            </a:p>
          </p:txBody>
        </p:sp>
        <p:sp>
          <p:nvSpPr>
            <p:cNvPr id="197" name="Line"/>
            <p:cNvSpPr/>
            <p:nvPr/>
          </p:nvSpPr>
          <p:spPr>
            <a:xfrm flipV="1">
              <a:off x="1671540" y="0"/>
              <a:ext cx="1" cy="2215814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</a:defRPr>
              </a:pPr>
              <a:endParaRPr/>
            </a:p>
          </p:txBody>
        </p:sp>
        <p:sp>
          <p:nvSpPr>
            <p:cNvPr id="198" name="Line"/>
            <p:cNvSpPr/>
            <p:nvPr/>
          </p:nvSpPr>
          <p:spPr>
            <a:xfrm>
              <a:off x="1332882" y="1706480"/>
              <a:ext cx="67731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</a:defRPr>
              </a:pPr>
              <a:endParaRPr/>
            </a:p>
          </p:txBody>
        </p:sp>
        <p:sp>
          <p:nvSpPr>
            <p:cNvPr id="199" name="Line"/>
            <p:cNvSpPr/>
            <p:nvPr/>
          </p:nvSpPr>
          <p:spPr>
            <a:xfrm>
              <a:off x="1449466" y="1260411"/>
              <a:ext cx="444151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202020"/>
                  </a:solidFill>
                </a:defRPr>
              </a:pPr>
              <a:endParaRPr/>
            </a:p>
          </p:txBody>
        </p:sp>
        <p:sp>
          <p:nvSpPr>
            <p:cNvPr id="207" name="Connection Line"/>
            <p:cNvSpPr/>
            <p:nvPr/>
          </p:nvSpPr>
          <p:spPr>
            <a:xfrm>
              <a:off x="784989" y="1787506"/>
              <a:ext cx="583432" cy="227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4" h="20565" extrusionOk="0">
                  <a:moveTo>
                    <a:pt x="19878" y="0"/>
                  </a:moveTo>
                  <a:cubicBezTo>
                    <a:pt x="21600" y="14787"/>
                    <a:pt x="14974" y="21600"/>
                    <a:pt x="0" y="20439"/>
                  </a:cubicBezTo>
                </a:path>
              </a:pathLst>
            </a:custGeom>
            <a:noFill/>
            <a:ln w="76200" cap="flat">
              <a:solidFill>
                <a:schemeClr val="accent1">
                  <a:hueOff val="54750"/>
                  <a:satOff val="-1697"/>
                  <a:lumOff val="-18038"/>
                </a:schemeClr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sp>
          <p:nvSpPr>
            <p:cNvPr id="208" name="Connection Line"/>
            <p:cNvSpPr/>
            <p:nvPr/>
          </p:nvSpPr>
          <p:spPr>
            <a:xfrm>
              <a:off x="1953389" y="1762106"/>
              <a:ext cx="583432" cy="227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4" h="20565" extrusionOk="0">
                  <a:moveTo>
                    <a:pt x="266" y="0"/>
                  </a:moveTo>
                  <a:cubicBezTo>
                    <a:pt x="-1456" y="14787"/>
                    <a:pt x="5170" y="21600"/>
                    <a:pt x="20144" y="20439"/>
                  </a:cubicBezTo>
                </a:path>
              </a:pathLst>
            </a:custGeom>
            <a:noFill/>
            <a:ln w="76200" cap="flat">
              <a:solidFill>
                <a:schemeClr val="accent1">
                  <a:hueOff val="54750"/>
                  <a:satOff val="-1697"/>
                  <a:lumOff val="-18038"/>
                </a:schemeClr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209" name="Connection Line"/>
          <p:cNvSpPr/>
          <p:nvPr/>
        </p:nvSpPr>
        <p:spPr>
          <a:xfrm>
            <a:off x="14635534" y="9066235"/>
            <a:ext cx="575713" cy="1845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16200"/>
                </a:moveTo>
                <a:cubicBezTo>
                  <a:pt x="6786" y="-5393"/>
                  <a:pt x="13986" y="-5400"/>
                  <a:pt x="21600" y="16178"/>
                </a:cubicBezTo>
              </a:path>
            </a:pathLst>
          </a:cu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/>
          <a:lstStyle/>
          <a:p>
            <a:endParaRPr/>
          </a:p>
        </p:txBody>
      </p:sp>
      <p:pic>
        <p:nvPicPr>
          <p:cNvPr id="3" name="Line Line" descr="Line Line">
            <a:extLst>
              <a:ext uri="{FF2B5EF4-FFF2-40B4-BE49-F238E27FC236}">
                <a16:creationId xmlns:a16="http://schemas.microsoft.com/office/drawing/2014/main" id="{DA720259-AD7E-0A92-6E14-7CDDB7C3A75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1402" y="9422634"/>
            <a:ext cx="3248246" cy="479404"/>
          </a:xfrm>
          <a:prstGeom prst="rect">
            <a:avLst/>
          </a:prstGeom>
        </p:spPr>
      </p:pic>
      <p:pic>
        <p:nvPicPr>
          <p:cNvPr id="4" name="Line Line" descr="Line Line">
            <a:extLst>
              <a:ext uri="{FF2B5EF4-FFF2-40B4-BE49-F238E27FC236}">
                <a16:creationId xmlns:a16="http://schemas.microsoft.com/office/drawing/2014/main" id="{8EF4DEF4-4500-E7B4-EFE0-7AC9754FFD5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83575" y="9575034"/>
            <a:ext cx="3248246" cy="4794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 (1).png" descr="image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99" y="2087603"/>
            <a:ext cx="8715951" cy="692135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What Are Response Fil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Response Files?</a:t>
            </a:r>
          </a:p>
        </p:txBody>
      </p:sp>
      <p:sp>
        <p:nvSpPr>
          <p:cNvPr id="213" name="Text"/>
          <p:cNvSpPr txBox="1"/>
          <p:nvPr/>
        </p:nvSpPr>
        <p:spPr>
          <a:xfrm>
            <a:off x="6667103" y="3176190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214" name="Line Line" descr="Line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46" y="10994702"/>
            <a:ext cx="3690549" cy="457905"/>
          </a:xfrm>
          <a:prstGeom prst="rect">
            <a:avLst/>
          </a:prstGeom>
        </p:spPr>
      </p:pic>
      <p:sp>
        <p:nvSpPr>
          <p:cNvPr id="218" name="E"/>
          <p:cNvSpPr txBox="1"/>
          <p:nvPr/>
        </p:nvSpPr>
        <p:spPr>
          <a:xfrm>
            <a:off x="3596607" y="11290144"/>
            <a:ext cx="44012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</a:t>
            </a:r>
          </a:p>
        </p:txBody>
      </p:sp>
      <p:sp>
        <p:nvSpPr>
          <p:cNvPr id="219" name="Flux"/>
          <p:cNvSpPr txBox="1"/>
          <p:nvPr/>
        </p:nvSpPr>
        <p:spPr>
          <a:xfrm rot="16200000">
            <a:off x="812948" y="9588783"/>
            <a:ext cx="116313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Flux</a:t>
            </a:r>
          </a:p>
        </p:txBody>
      </p:sp>
      <p:sp>
        <p:nvSpPr>
          <p:cNvPr id="220" name="Line"/>
          <p:cNvSpPr/>
          <p:nvPr/>
        </p:nvSpPr>
        <p:spPr>
          <a:xfrm flipV="1">
            <a:off x="2875381" y="8365362"/>
            <a:ext cx="1" cy="566676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21" name="Line"/>
          <p:cNvSpPr/>
          <p:nvPr/>
        </p:nvSpPr>
        <p:spPr>
          <a:xfrm flipV="1">
            <a:off x="3025776" y="8614536"/>
            <a:ext cx="1" cy="4572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22" name="Line"/>
          <p:cNvSpPr/>
          <p:nvPr/>
        </p:nvSpPr>
        <p:spPr>
          <a:xfrm flipV="1">
            <a:off x="3539466" y="9162380"/>
            <a:ext cx="1" cy="283426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23" name="Line"/>
          <p:cNvSpPr/>
          <p:nvPr/>
        </p:nvSpPr>
        <p:spPr>
          <a:xfrm flipV="1">
            <a:off x="4550704" y="9794077"/>
            <a:ext cx="1" cy="266648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24" name="Line"/>
          <p:cNvSpPr/>
          <p:nvPr/>
        </p:nvSpPr>
        <p:spPr>
          <a:xfrm flipV="1">
            <a:off x="3628367" y="9200480"/>
            <a:ext cx="1" cy="283426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25" name="Line"/>
          <p:cNvSpPr/>
          <p:nvPr/>
        </p:nvSpPr>
        <p:spPr>
          <a:xfrm flipV="1">
            <a:off x="4663600" y="9284029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77" name="Connection Line"/>
          <p:cNvSpPr/>
          <p:nvPr/>
        </p:nvSpPr>
        <p:spPr>
          <a:xfrm>
            <a:off x="2375307" y="8528780"/>
            <a:ext cx="3347875" cy="1815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65" extrusionOk="0">
                <a:moveTo>
                  <a:pt x="21600" y="20438"/>
                </a:moveTo>
                <a:cubicBezTo>
                  <a:pt x="17137" y="21600"/>
                  <a:pt x="9937" y="14787"/>
                  <a:pt x="0" y="0"/>
                </a:cubicBezTo>
              </a:path>
            </a:pathLst>
          </a:cu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227" name="Line"/>
          <p:cNvSpPr/>
          <p:nvPr/>
        </p:nvSpPr>
        <p:spPr>
          <a:xfrm flipV="1">
            <a:off x="2724987" y="8381999"/>
            <a:ext cx="1" cy="4572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28" name="Line"/>
          <p:cNvSpPr/>
          <p:nvPr/>
        </p:nvSpPr>
        <p:spPr>
          <a:xfrm flipV="1">
            <a:off x="3755367" y="9385826"/>
            <a:ext cx="1" cy="225080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29" name="Line"/>
          <p:cNvSpPr/>
          <p:nvPr/>
        </p:nvSpPr>
        <p:spPr>
          <a:xfrm flipV="1">
            <a:off x="4776738" y="9698801"/>
            <a:ext cx="1" cy="4572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30" name="Line"/>
          <p:cNvSpPr/>
          <p:nvPr/>
        </p:nvSpPr>
        <p:spPr>
          <a:xfrm flipV="1">
            <a:off x="4951971" y="9648346"/>
            <a:ext cx="1" cy="566675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pic>
        <p:nvPicPr>
          <p:cNvPr id="231" name="Line Line" descr="Line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890598" y="11117764"/>
            <a:ext cx="3690551" cy="457904"/>
          </a:xfrm>
          <a:prstGeom prst="rect">
            <a:avLst/>
          </a:prstGeom>
          <a:effectLst/>
        </p:spPr>
      </p:pic>
      <p:sp>
        <p:nvSpPr>
          <p:cNvPr id="235" name="E"/>
          <p:cNvSpPr txBox="1"/>
          <p:nvPr/>
        </p:nvSpPr>
        <p:spPr>
          <a:xfrm>
            <a:off x="10488060" y="11413206"/>
            <a:ext cx="440123" cy="812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E</a:t>
            </a:r>
          </a:p>
        </p:txBody>
      </p:sp>
      <p:sp>
        <p:nvSpPr>
          <p:cNvPr id="236" name="cm2"/>
          <p:cNvSpPr txBox="1"/>
          <p:nvPr/>
        </p:nvSpPr>
        <p:spPr>
          <a:xfrm rot="16200000">
            <a:off x="7786093" y="9711845"/>
            <a:ext cx="999743" cy="812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cm</a:t>
            </a:r>
            <a:r>
              <a:rPr baseline="31999"/>
              <a:t>2</a:t>
            </a:r>
          </a:p>
        </p:txBody>
      </p:sp>
      <p:sp>
        <p:nvSpPr>
          <p:cNvPr id="278" name="Connection Line"/>
          <p:cNvSpPr/>
          <p:nvPr/>
        </p:nvSpPr>
        <p:spPr>
          <a:xfrm>
            <a:off x="9387824" y="8580006"/>
            <a:ext cx="1182444" cy="240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893" extrusionOk="0">
                <a:moveTo>
                  <a:pt x="0" y="17893"/>
                </a:moveTo>
                <a:cubicBezTo>
                  <a:pt x="2312" y="1374"/>
                  <a:pt x="9512" y="-3707"/>
                  <a:pt x="21600" y="2650"/>
                </a:cubicBezTo>
              </a:path>
            </a:pathLst>
          </a:custGeom>
          <a:noFill/>
          <a:ln w="76200" cap="flat">
            <a:solidFill>
              <a:schemeClr val="accent1">
                <a:hueOff val="54750"/>
                <a:satOff val="-1697"/>
                <a:lumOff val="-18038"/>
              </a:schemeClr>
            </a:solidFill>
            <a:prstDash val="solid"/>
            <a:miter lim="400000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279" name="Connection Line"/>
          <p:cNvSpPr/>
          <p:nvPr/>
        </p:nvSpPr>
        <p:spPr>
          <a:xfrm>
            <a:off x="10505696" y="8860455"/>
            <a:ext cx="1719607" cy="2063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8716" y="5880"/>
                  <a:pt x="15916" y="13080"/>
                  <a:pt x="21600" y="21600"/>
                </a:cubicBezTo>
              </a:path>
            </a:pathLst>
          </a:custGeom>
          <a:noFill/>
          <a:ln w="76200" cap="flat">
            <a:solidFill>
              <a:schemeClr val="accent1">
                <a:hueOff val="54750"/>
                <a:satOff val="-1697"/>
                <a:lumOff val="-18038"/>
              </a:schemeClr>
            </a:solidFill>
            <a:prstDash val="solid"/>
            <a:miter lim="400000"/>
          </a:ln>
          <a:effectLst/>
        </p:spPr>
        <p:txBody>
          <a:bodyPr/>
          <a:lstStyle/>
          <a:p>
            <a:endParaRPr/>
          </a:p>
        </p:txBody>
      </p:sp>
      <p:grpSp>
        <p:nvGrpSpPr>
          <p:cNvPr id="243" name="Group"/>
          <p:cNvGrpSpPr/>
          <p:nvPr/>
        </p:nvGrpSpPr>
        <p:grpSpPr>
          <a:xfrm>
            <a:off x="3091054" y="3595921"/>
            <a:ext cx="2525231" cy="2445423"/>
            <a:chOff x="34187" y="0"/>
            <a:chExt cx="2525230" cy="2445421"/>
          </a:xfrm>
        </p:grpSpPr>
        <p:sp>
          <p:nvSpPr>
            <p:cNvPr id="240" name="Star"/>
            <p:cNvSpPr/>
            <p:nvPr/>
          </p:nvSpPr>
          <p:spPr>
            <a:xfrm>
              <a:off x="34187" y="0"/>
              <a:ext cx="1328626" cy="1263599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4">
                <a:satOff val="8299"/>
                <a:lumOff val="-1181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Star"/>
            <p:cNvSpPr/>
            <p:nvPr/>
          </p:nvSpPr>
          <p:spPr>
            <a:xfrm>
              <a:off x="318536" y="1181823"/>
              <a:ext cx="1328627" cy="1263599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4">
                <a:satOff val="8299"/>
                <a:lumOff val="-1181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Star"/>
            <p:cNvSpPr/>
            <p:nvPr/>
          </p:nvSpPr>
          <p:spPr>
            <a:xfrm>
              <a:off x="1230791" y="341901"/>
              <a:ext cx="1328627" cy="1263599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solidFill>
              <a:schemeClr val="accent4">
                <a:satOff val="8299"/>
                <a:lumOff val="-1181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44" name="Line Line" descr="Line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858740" y="10871639"/>
            <a:ext cx="3690548" cy="457905"/>
          </a:xfrm>
          <a:prstGeom prst="rect">
            <a:avLst/>
          </a:prstGeom>
        </p:spPr>
      </p:pic>
      <p:sp>
        <p:nvSpPr>
          <p:cNvPr id="248" name="Channel"/>
          <p:cNvSpPr txBox="1"/>
          <p:nvPr/>
        </p:nvSpPr>
        <p:spPr>
          <a:xfrm>
            <a:off x="19625628" y="11167081"/>
            <a:ext cx="2101268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Channel</a:t>
            </a:r>
          </a:p>
        </p:txBody>
      </p:sp>
      <p:sp>
        <p:nvSpPr>
          <p:cNvPr id="249" name="CTS/S"/>
          <p:cNvSpPr txBox="1"/>
          <p:nvPr/>
        </p:nvSpPr>
        <p:spPr>
          <a:xfrm rot="16200000">
            <a:off x="17402846" y="9465720"/>
            <a:ext cx="170252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CTS/S</a:t>
            </a:r>
          </a:p>
        </p:txBody>
      </p:sp>
      <p:sp>
        <p:nvSpPr>
          <p:cNvPr id="250" name="Line"/>
          <p:cNvSpPr/>
          <p:nvPr/>
        </p:nvSpPr>
        <p:spPr>
          <a:xfrm flipV="1">
            <a:off x="19734975" y="8441430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51" name="Line"/>
          <p:cNvSpPr/>
          <p:nvPr/>
        </p:nvSpPr>
        <p:spPr>
          <a:xfrm flipH="1">
            <a:off x="19506023" y="8847830"/>
            <a:ext cx="457904" cy="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52" name="Line"/>
          <p:cNvSpPr/>
          <p:nvPr/>
        </p:nvSpPr>
        <p:spPr>
          <a:xfrm flipV="1">
            <a:off x="20248743" y="8128920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53" name="Line"/>
          <p:cNvSpPr/>
          <p:nvPr/>
        </p:nvSpPr>
        <p:spPr>
          <a:xfrm flipH="1">
            <a:off x="20019791" y="8535320"/>
            <a:ext cx="457905" cy="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54" name="Line"/>
          <p:cNvSpPr/>
          <p:nvPr/>
        </p:nvSpPr>
        <p:spPr>
          <a:xfrm flipV="1">
            <a:off x="20762512" y="8861550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55" name="Line"/>
          <p:cNvSpPr/>
          <p:nvPr/>
        </p:nvSpPr>
        <p:spPr>
          <a:xfrm flipH="1">
            <a:off x="20533560" y="9267950"/>
            <a:ext cx="457905" cy="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56" name="Line"/>
          <p:cNvSpPr/>
          <p:nvPr/>
        </p:nvSpPr>
        <p:spPr>
          <a:xfrm flipV="1">
            <a:off x="21339976" y="9283086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57" name="Line"/>
          <p:cNvSpPr/>
          <p:nvPr/>
        </p:nvSpPr>
        <p:spPr>
          <a:xfrm flipH="1">
            <a:off x="21111024" y="9689486"/>
            <a:ext cx="457905" cy="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58" name="Line"/>
          <p:cNvSpPr/>
          <p:nvPr/>
        </p:nvSpPr>
        <p:spPr>
          <a:xfrm flipV="1">
            <a:off x="19458144" y="9095842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 flipH="1">
            <a:off x="19229192" y="9502242"/>
            <a:ext cx="457904" cy="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60" name="Line"/>
          <p:cNvSpPr/>
          <p:nvPr/>
        </p:nvSpPr>
        <p:spPr>
          <a:xfrm flipV="1">
            <a:off x="21917442" y="9693575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61" name="Line"/>
          <p:cNvSpPr/>
          <p:nvPr/>
        </p:nvSpPr>
        <p:spPr>
          <a:xfrm flipH="1">
            <a:off x="21688490" y="10099975"/>
            <a:ext cx="457904" cy="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62" name="C(h) = Counts in detector channel h"/>
          <p:cNvSpPr txBox="1"/>
          <p:nvPr/>
        </p:nvSpPr>
        <p:spPr>
          <a:xfrm>
            <a:off x="14261369" y="12473597"/>
            <a:ext cx="996374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1"/>
            </a:pPr>
            <a:r>
              <a:t>C(h) = Counts in detector channel </a:t>
            </a:r>
            <a:r>
              <a:rPr i="1"/>
              <a:t>h</a:t>
            </a:r>
          </a:p>
        </p:txBody>
      </p:sp>
      <p:sp>
        <p:nvSpPr>
          <p:cNvPr id="264" name="HEASARC"/>
          <p:cNvSpPr txBox="1"/>
          <p:nvPr/>
        </p:nvSpPr>
        <p:spPr>
          <a:xfrm>
            <a:off x="19001812" y="5103782"/>
            <a:ext cx="2804370" cy="88900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chemeClr val="accent6">
                    <a:satOff val="8228"/>
                    <a:lumOff val="-14402"/>
                  </a:schemeClr>
                </a:solidFill>
              </a:defRPr>
            </a:lvl1pPr>
          </a:lstStyle>
          <a:p>
            <a:r>
              <a:t>HEASARC</a:t>
            </a:r>
          </a:p>
        </p:txBody>
      </p:sp>
      <p:pic>
        <p:nvPicPr>
          <p:cNvPr id="263" name="HEASARC HEASARC" descr="HEASARC HEASARC"/>
          <p:cNvPicPr>
            <a:picLocks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63712" y="5065682"/>
            <a:ext cx="2880570" cy="965201"/>
          </a:xfrm>
          <a:prstGeom prst="rect">
            <a:avLst/>
          </a:prstGeom>
          <a:effectLst/>
        </p:spPr>
      </p:pic>
      <p:grpSp>
        <p:nvGrpSpPr>
          <p:cNvPr id="276" name="Group"/>
          <p:cNvGrpSpPr/>
          <p:nvPr/>
        </p:nvGrpSpPr>
        <p:grpSpPr>
          <a:xfrm>
            <a:off x="13211436" y="9066235"/>
            <a:ext cx="3690549" cy="3159772"/>
            <a:chOff x="-50800" y="0"/>
            <a:chExt cx="3690547" cy="3159770"/>
          </a:xfrm>
        </p:grpSpPr>
        <p:sp>
          <p:nvSpPr>
            <p:cNvPr id="280" name="Connection Line"/>
            <p:cNvSpPr/>
            <p:nvPr/>
          </p:nvSpPr>
          <p:spPr>
            <a:xfrm>
              <a:off x="1373297" y="0"/>
              <a:ext cx="575713" cy="184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16200"/>
                  </a:moveTo>
                  <a:cubicBezTo>
                    <a:pt x="6786" y="-5393"/>
                    <a:pt x="13986" y="-5400"/>
                    <a:pt x="21600" y="16178"/>
                  </a:cubicBezTo>
                </a:path>
              </a:pathLst>
            </a:custGeom>
            <a:noFill/>
            <a:ln w="76200" cap="flat">
              <a:solidFill>
                <a:schemeClr val="accent1">
                  <a:hueOff val="54750"/>
                  <a:satOff val="-1697"/>
                  <a:lumOff val="-18038"/>
                </a:schemeClr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275" name="Group"/>
            <p:cNvGrpSpPr/>
            <p:nvPr/>
          </p:nvGrpSpPr>
          <p:grpSpPr>
            <a:xfrm>
              <a:off x="-50801" y="36941"/>
              <a:ext cx="3690549" cy="3122830"/>
              <a:chOff x="-50800" y="0"/>
              <a:chExt cx="3690547" cy="3122829"/>
            </a:xfrm>
          </p:grpSpPr>
          <p:pic>
            <p:nvPicPr>
              <p:cNvPr id="267" name="Line Line" descr="Line Line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0800" y="2014588"/>
                <a:ext cx="3690548" cy="457904"/>
              </a:xfrm>
              <a:prstGeom prst="rect">
                <a:avLst/>
              </a:prstGeom>
              <a:effectLst/>
            </p:spPr>
          </p:pic>
          <p:sp>
            <p:nvSpPr>
              <p:cNvPr id="269" name="E"/>
              <p:cNvSpPr txBox="1"/>
              <p:nvPr/>
            </p:nvSpPr>
            <p:spPr>
              <a:xfrm>
                <a:off x="1546660" y="2310029"/>
                <a:ext cx="440123" cy="812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E</a:t>
                </a:r>
              </a:p>
            </p:txBody>
          </p:sp>
          <p:sp>
            <p:nvSpPr>
              <p:cNvPr id="270" name="Line"/>
              <p:cNvSpPr/>
              <p:nvPr/>
            </p:nvSpPr>
            <p:spPr>
              <a:xfrm flipV="1">
                <a:off x="1671540" y="0"/>
                <a:ext cx="1" cy="221581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202020"/>
                    </a:solidFill>
                  </a:defRPr>
                </a:pPr>
                <a:endParaRPr/>
              </a:p>
            </p:txBody>
          </p:sp>
          <p:sp>
            <p:nvSpPr>
              <p:cNvPr id="271" name="Line"/>
              <p:cNvSpPr/>
              <p:nvPr/>
            </p:nvSpPr>
            <p:spPr>
              <a:xfrm>
                <a:off x="1332882" y="1706480"/>
                <a:ext cx="677318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ysDot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202020"/>
                    </a:solidFill>
                  </a:defRPr>
                </a:pPr>
                <a:endParaRPr/>
              </a:p>
            </p:txBody>
          </p:sp>
          <p:sp>
            <p:nvSpPr>
              <p:cNvPr id="272" name="Line"/>
              <p:cNvSpPr/>
              <p:nvPr/>
            </p:nvSpPr>
            <p:spPr>
              <a:xfrm>
                <a:off x="1449466" y="1260411"/>
                <a:ext cx="444151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ysDot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202020"/>
                    </a:solidFill>
                  </a:defRPr>
                </a:pPr>
                <a:endParaRPr/>
              </a:p>
            </p:txBody>
          </p:sp>
          <p:sp>
            <p:nvSpPr>
              <p:cNvPr id="281" name="Connection Line"/>
              <p:cNvSpPr/>
              <p:nvPr/>
            </p:nvSpPr>
            <p:spPr>
              <a:xfrm>
                <a:off x="784989" y="1787506"/>
                <a:ext cx="583432" cy="227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4" h="20565" extrusionOk="0">
                    <a:moveTo>
                      <a:pt x="19878" y="0"/>
                    </a:moveTo>
                    <a:cubicBezTo>
                      <a:pt x="21600" y="14787"/>
                      <a:pt x="14974" y="21600"/>
                      <a:pt x="0" y="20439"/>
                    </a:cubicBezTo>
                  </a:path>
                </a:pathLst>
              </a:custGeom>
              <a:noFill/>
              <a:ln w="76200" cap="flat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282" name="Connection Line"/>
              <p:cNvSpPr/>
              <p:nvPr/>
            </p:nvSpPr>
            <p:spPr>
              <a:xfrm>
                <a:off x="1953389" y="1762106"/>
                <a:ext cx="583432" cy="227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4" h="20565" extrusionOk="0">
                    <a:moveTo>
                      <a:pt x="266" y="0"/>
                    </a:moveTo>
                    <a:cubicBezTo>
                      <a:pt x="-1456" y="14787"/>
                      <a:pt x="5170" y="21600"/>
                      <a:pt x="20144" y="20439"/>
                    </a:cubicBezTo>
                  </a:path>
                </a:pathLst>
              </a:custGeom>
              <a:noFill/>
              <a:ln w="76200" cap="flat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</p:grpSp>
      <p:pic>
        <p:nvPicPr>
          <p:cNvPr id="2" name="Line Line" descr="Line Line">
            <a:extLst>
              <a:ext uri="{FF2B5EF4-FFF2-40B4-BE49-F238E27FC236}">
                <a16:creationId xmlns:a16="http://schemas.microsoft.com/office/drawing/2014/main" id="{08BC2612-52C0-6963-55E0-3B9038CAE32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1402" y="9422634"/>
            <a:ext cx="3248246" cy="479404"/>
          </a:xfrm>
          <a:prstGeom prst="rect">
            <a:avLst/>
          </a:prstGeom>
        </p:spPr>
      </p:pic>
      <p:pic>
        <p:nvPicPr>
          <p:cNvPr id="3" name="Line Line" descr="Line Line">
            <a:extLst>
              <a:ext uri="{FF2B5EF4-FFF2-40B4-BE49-F238E27FC236}">
                <a16:creationId xmlns:a16="http://schemas.microsoft.com/office/drawing/2014/main" id="{85559BFB-6951-0221-EB53-F4B957FC6E5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83575" y="9575034"/>
            <a:ext cx="3248246" cy="479404"/>
          </a:xfrm>
          <a:prstGeom prst="rect">
            <a:avLst/>
          </a:prstGeom>
        </p:spPr>
      </p:pic>
      <p:pic>
        <p:nvPicPr>
          <p:cNvPr id="4" name="Line Line" descr="Line Line">
            <a:extLst>
              <a:ext uri="{FF2B5EF4-FFF2-40B4-BE49-F238E27FC236}">
                <a16:creationId xmlns:a16="http://schemas.microsoft.com/office/drawing/2014/main" id="{30EA620F-B26F-0786-CF0B-BF06E47B8A0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7365775" y="9327384"/>
            <a:ext cx="3248246" cy="4794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 (1).png" descr="image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99" y="2087603"/>
            <a:ext cx="8715951" cy="6921358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What Are Response Fil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Response Files?</a:t>
            </a:r>
          </a:p>
        </p:txBody>
      </p:sp>
      <p:sp>
        <p:nvSpPr>
          <p:cNvPr id="286" name="Text"/>
          <p:cNvSpPr txBox="1"/>
          <p:nvPr/>
        </p:nvSpPr>
        <p:spPr>
          <a:xfrm>
            <a:off x="6667103" y="3176190"/>
            <a:ext cx="1524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  <p:pic>
        <p:nvPicPr>
          <p:cNvPr id="287" name="Line Line" descr="Line Line"/>
          <p:cNvPicPr>
            <a:picLocks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999146" y="10994702"/>
            <a:ext cx="3690549" cy="457905"/>
          </a:xfrm>
          <a:prstGeom prst="rect">
            <a:avLst/>
          </a:prstGeom>
        </p:spPr>
      </p:pic>
      <p:sp>
        <p:nvSpPr>
          <p:cNvPr id="291" name="E"/>
          <p:cNvSpPr txBox="1"/>
          <p:nvPr/>
        </p:nvSpPr>
        <p:spPr>
          <a:xfrm>
            <a:off x="3601064" y="11322083"/>
            <a:ext cx="43120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solidFill>
                  <a:srgbClr val="324863">
                    <a:alpha val="71000"/>
                  </a:srgbClr>
                </a:solidFill>
              </a:rPr>
              <a:t>E</a:t>
            </a:r>
          </a:p>
        </p:txBody>
      </p:sp>
      <p:sp>
        <p:nvSpPr>
          <p:cNvPr id="292" name="Flux"/>
          <p:cNvSpPr txBox="1"/>
          <p:nvPr/>
        </p:nvSpPr>
        <p:spPr>
          <a:xfrm rot="16200000">
            <a:off x="813424" y="9620722"/>
            <a:ext cx="1162177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solidFill>
                  <a:srgbClr val="324863">
                    <a:alpha val="63441"/>
                  </a:srgbClr>
                </a:solidFill>
              </a:rPr>
              <a:t>Flux</a:t>
            </a:r>
          </a:p>
        </p:txBody>
      </p:sp>
      <p:sp>
        <p:nvSpPr>
          <p:cNvPr id="293" name="Line"/>
          <p:cNvSpPr/>
          <p:nvPr/>
        </p:nvSpPr>
        <p:spPr>
          <a:xfrm flipV="1">
            <a:off x="2875381" y="8365362"/>
            <a:ext cx="1" cy="566676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94" name="Line"/>
          <p:cNvSpPr/>
          <p:nvPr/>
        </p:nvSpPr>
        <p:spPr>
          <a:xfrm flipV="1">
            <a:off x="3025776" y="8614536"/>
            <a:ext cx="1" cy="4572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95" name="Line"/>
          <p:cNvSpPr/>
          <p:nvPr/>
        </p:nvSpPr>
        <p:spPr>
          <a:xfrm flipV="1">
            <a:off x="3539466" y="9162380"/>
            <a:ext cx="1" cy="283426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96" name="Line"/>
          <p:cNvSpPr/>
          <p:nvPr/>
        </p:nvSpPr>
        <p:spPr>
          <a:xfrm flipV="1">
            <a:off x="4550704" y="9794077"/>
            <a:ext cx="1" cy="266648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97" name="Line"/>
          <p:cNvSpPr/>
          <p:nvPr/>
        </p:nvSpPr>
        <p:spPr>
          <a:xfrm flipV="1">
            <a:off x="3628367" y="9200480"/>
            <a:ext cx="1" cy="283426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98" name="Line"/>
          <p:cNvSpPr/>
          <p:nvPr/>
        </p:nvSpPr>
        <p:spPr>
          <a:xfrm flipV="1">
            <a:off x="4663600" y="9284029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50" name="Connection Line"/>
          <p:cNvSpPr/>
          <p:nvPr/>
        </p:nvSpPr>
        <p:spPr>
          <a:xfrm>
            <a:off x="2375307" y="8528780"/>
            <a:ext cx="3347875" cy="1815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65" extrusionOk="0">
                <a:moveTo>
                  <a:pt x="21600" y="20438"/>
                </a:moveTo>
                <a:cubicBezTo>
                  <a:pt x="17137" y="21600"/>
                  <a:pt x="9937" y="14787"/>
                  <a:pt x="0" y="0"/>
                </a:cubicBezTo>
              </a:path>
            </a:pathLst>
          </a:cu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300" name="Line"/>
          <p:cNvSpPr/>
          <p:nvPr/>
        </p:nvSpPr>
        <p:spPr>
          <a:xfrm flipV="1">
            <a:off x="2724987" y="8381999"/>
            <a:ext cx="1" cy="4572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01" name="Line"/>
          <p:cNvSpPr/>
          <p:nvPr/>
        </p:nvSpPr>
        <p:spPr>
          <a:xfrm flipV="1">
            <a:off x="3755367" y="9385826"/>
            <a:ext cx="1" cy="225080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02" name="Line"/>
          <p:cNvSpPr/>
          <p:nvPr/>
        </p:nvSpPr>
        <p:spPr>
          <a:xfrm flipV="1">
            <a:off x="4776738" y="9698801"/>
            <a:ext cx="1" cy="4572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03" name="Line"/>
          <p:cNvSpPr/>
          <p:nvPr/>
        </p:nvSpPr>
        <p:spPr>
          <a:xfrm flipV="1">
            <a:off x="4951971" y="9648346"/>
            <a:ext cx="1" cy="566675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pic>
        <p:nvPicPr>
          <p:cNvPr id="304" name="Line Line" descr="Line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890598" y="11117764"/>
            <a:ext cx="3690551" cy="457904"/>
          </a:xfrm>
          <a:prstGeom prst="rect">
            <a:avLst/>
          </a:prstGeom>
          <a:effectLst/>
        </p:spPr>
      </p:pic>
      <p:sp>
        <p:nvSpPr>
          <p:cNvPr id="308" name="E"/>
          <p:cNvSpPr txBox="1"/>
          <p:nvPr/>
        </p:nvSpPr>
        <p:spPr>
          <a:xfrm>
            <a:off x="10488060" y="11413206"/>
            <a:ext cx="440123" cy="812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E</a:t>
            </a:r>
          </a:p>
        </p:txBody>
      </p:sp>
      <p:sp>
        <p:nvSpPr>
          <p:cNvPr id="309" name="cm2"/>
          <p:cNvSpPr txBox="1"/>
          <p:nvPr/>
        </p:nvSpPr>
        <p:spPr>
          <a:xfrm rot="16200000">
            <a:off x="7786093" y="9711845"/>
            <a:ext cx="999743" cy="812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r>
              <a:t>cm</a:t>
            </a:r>
            <a:r>
              <a:rPr baseline="31999"/>
              <a:t>2</a:t>
            </a:r>
          </a:p>
        </p:txBody>
      </p:sp>
      <p:sp>
        <p:nvSpPr>
          <p:cNvPr id="351" name="Connection Line"/>
          <p:cNvSpPr/>
          <p:nvPr/>
        </p:nvSpPr>
        <p:spPr>
          <a:xfrm>
            <a:off x="9387824" y="8580006"/>
            <a:ext cx="1182444" cy="240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893" extrusionOk="0">
                <a:moveTo>
                  <a:pt x="0" y="17893"/>
                </a:moveTo>
                <a:cubicBezTo>
                  <a:pt x="2312" y="1374"/>
                  <a:pt x="9512" y="-3707"/>
                  <a:pt x="21600" y="2650"/>
                </a:cubicBezTo>
              </a:path>
            </a:pathLst>
          </a:custGeom>
          <a:noFill/>
          <a:ln w="76200" cap="flat">
            <a:solidFill>
              <a:schemeClr val="accent1">
                <a:hueOff val="54750"/>
                <a:satOff val="-1697"/>
                <a:lumOff val="-18038"/>
              </a:schemeClr>
            </a:solidFill>
            <a:prstDash val="solid"/>
            <a:miter lim="400000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52" name="Connection Line"/>
          <p:cNvSpPr/>
          <p:nvPr/>
        </p:nvSpPr>
        <p:spPr>
          <a:xfrm>
            <a:off x="10505696" y="8860455"/>
            <a:ext cx="1719607" cy="2063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8716" y="5880"/>
                  <a:pt x="15916" y="13080"/>
                  <a:pt x="21600" y="21600"/>
                </a:cubicBezTo>
              </a:path>
            </a:pathLst>
          </a:custGeom>
          <a:noFill/>
          <a:ln w="76200" cap="flat">
            <a:solidFill>
              <a:schemeClr val="accent1">
                <a:hueOff val="54750"/>
                <a:satOff val="-1697"/>
                <a:lumOff val="-18038"/>
              </a:schemeClr>
            </a:solidFill>
            <a:prstDash val="solid"/>
            <a:miter lim="400000"/>
          </a:ln>
          <a:effectLst/>
        </p:spPr>
        <p:txBody>
          <a:bodyPr/>
          <a:lstStyle/>
          <a:p>
            <a:endParaRPr/>
          </a:p>
        </p:txBody>
      </p:sp>
      <p:sp>
        <p:nvSpPr>
          <p:cNvPr id="313" name="Star"/>
          <p:cNvSpPr/>
          <p:nvPr/>
        </p:nvSpPr>
        <p:spPr>
          <a:xfrm>
            <a:off x="3091054" y="3595921"/>
            <a:ext cx="1328627" cy="12636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>
              <a:satOff val="8299"/>
              <a:lumOff val="-11818"/>
              <a:alpha val="4988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Star"/>
          <p:cNvSpPr/>
          <p:nvPr/>
        </p:nvSpPr>
        <p:spPr>
          <a:xfrm>
            <a:off x="3375404" y="4777745"/>
            <a:ext cx="1328626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>
              <a:satOff val="8299"/>
              <a:lumOff val="-11818"/>
              <a:alpha val="4988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5" name="Star"/>
          <p:cNvSpPr/>
          <p:nvPr/>
        </p:nvSpPr>
        <p:spPr>
          <a:xfrm>
            <a:off x="4287658" y="3937823"/>
            <a:ext cx="1328627" cy="12636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4">
              <a:satOff val="8299"/>
              <a:lumOff val="-11818"/>
              <a:alpha val="4988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6" name="Line Line" descr="Line Line"/>
          <p:cNvPicPr>
            <a:picLocks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8858740" y="10871639"/>
            <a:ext cx="3690548" cy="457905"/>
          </a:xfrm>
          <a:prstGeom prst="rect">
            <a:avLst/>
          </a:prstGeom>
        </p:spPr>
      </p:pic>
      <p:sp>
        <p:nvSpPr>
          <p:cNvPr id="320" name="Channel"/>
          <p:cNvSpPr txBox="1"/>
          <p:nvPr/>
        </p:nvSpPr>
        <p:spPr>
          <a:xfrm>
            <a:off x="19620685" y="11199020"/>
            <a:ext cx="211115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solidFill>
                  <a:srgbClr val="324863">
                    <a:alpha val="70000"/>
                  </a:srgbClr>
                </a:solidFill>
              </a:rPr>
              <a:t>Channel</a:t>
            </a:r>
          </a:p>
        </p:txBody>
      </p:sp>
      <p:sp>
        <p:nvSpPr>
          <p:cNvPr id="321" name="CTS/S"/>
          <p:cNvSpPr txBox="1"/>
          <p:nvPr/>
        </p:nvSpPr>
        <p:spPr>
          <a:xfrm rot="16200000">
            <a:off x="17401309" y="9497659"/>
            <a:ext cx="1705595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>
                <a:solidFill>
                  <a:srgbClr val="324863">
                    <a:alpha val="48776"/>
                  </a:srgbClr>
                </a:solidFill>
              </a:rPr>
              <a:t>CTS/S</a:t>
            </a:r>
          </a:p>
        </p:txBody>
      </p:sp>
      <p:sp>
        <p:nvSpPr>
          <p:cNvPr id="322" name="Line"/>
          <p:cNvSpPr/>
          <p:nvPr/>
        </p:nvSpPr>
        <p:spPr>
          <a:xfrm flipV="1">
            <a:off x="19734975" y="8441430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23" name="Line"/>
          <p:cNvSpPr/>
          <p:nvPr/>
        </p:nvSpPr>
        <p:spPr>
          <a:xfrm flipH="1">
            <a:off x="19506023" y="8847830"/>
            <a:ext cx="457904" cy="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24" name="Line"/>
          <p:cNvSpPr/>
          <p:nvPr/>
        </p:nvSpPr>
        <p:spPr>
          <a:xfrm flipV="1">
            <a:off x="20248743" y="8128920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25" name="Line"/>
          <p:cNvSpPr/>
          <p:nvPr/>
        </p:nvSpPr>
        <p:spPr>
          <a:xfrm flipH="1">
            <a:off x="20019791" y="8535320"/>
            <a:ext cx="457905" cy="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26" name="Line"/>
          <p:cNvSpPr/>
          <p:nvPr/>
        </p:nvSpPr>
        <p:spPr>
          <a:xfrm flipV="1">
            <a:off x="20762512" y="8861550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27" name="Line"/>
          <p:cNvSpPr/>
          <p:nvPr/>
        </p:nvSpPr>
        <p:spPr>
          <a:xfrm flipH="1">
            <a:off x="20533560" y="9267950"/>
            <a:ext cx="457905" cy="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28" name="Line"/>
          <p:cNvSpPr/>
          <p:nvPr/>
        </p:nvSpPr>
        <p:spPr>
          <a:xfrm flipV="1">
            <a:off x="21339976" y="9283086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29" name="Line"/>
          <p:cNvSpPr/>
          <p:nvPr/>
        </p:nvSpPr>
        <p:spPr>
          <a:xfrm flipH="1">
            <a:off x="21111024" y="9689486"/>
            <a:ext cx="457905" cy="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30" name="Line"/>
          <p:cNvSpPr/>
          <p:nvPr/>
        </p:nvSpPr>
        <p:spPr>
          <a:xfrm flipV="1">
            <a:off x="19458144" y="9095842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31" name="Line"/>
          <p:cNvSpPr/>
          <p:nvPr/>
        </p:nvSpPr>
        <p:spPr>
          <a:xfrm flipH="1">
            <a:off x="19229192" y="9502242"/>
            <a:ext cx="457904" cy="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32" name="Line"/>
          <p:cNvSpPr/>
          <p:nvPr/>
        </p:nvSpPr>
        <p:spPr>
          <a:xfrm flipV="1">
            <a:off x="21917442" y="9693575"/>
            <a:ext cx="1" cy="81280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33" name="Line"/>
          <p:cNvSpPr/>
          <p:nvPr/>
        </p:nvSpPr>
        <p:spPr>
          <a:xfrm flipH="1">
            <a:off x="21688490" y="10099975"/>
            <a:ext cx="457904" cy="1"/>
          </a:xfrm>
          <a:prstGeom prst="line">
            <a:avLst/>
          </a:prstGeom>
          <a:ln w="76200">
            <a:solidFill>
              <a:schemeClr val="accent1">
                <a:hueOff val="54750"/>
                <a:satOff val="-1697"/>
                <a:lumOff val="-18038"/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335" name="HEASARC"/>
          <p:cNvSpPr txBox="1"/>
          <p:nvPr/>
        </p:nvSpPr>
        <p:spPr>
          <a:xfrm>
            <a:off x="19034230" y="5173821"/>
            <a:ext cx="2739533" cy="74892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>
                <a:solidFill>
                  <a:schemeClr val="accent6">
                    <a:satOff val="8228"/>
                    <a:lumOff val="-14402"/>
                  </a:schemeClr>
                </a:solidFill>
              </a:defRPr>
            </a:lvl1pPr>
          </a:lstStyle>
          <a:p>
            <a:r>
              <a:rPr>
                <a:solidFill>
                  <a:schemeClr val="accent6">
                    <a:satOff val="8228"/>
                    <a:lumOff val="-14402"/>
                    <a:alpha val="50789"/>
                  </a:schemeClr>
                </a:solidFill>
              </a:rPr>
              <a:t>HEASARC</a:t>
            </a:r>
          </a:p>
        </p:txBody>
      </p:sp>
      <p:pic>
        <p:nvPicPr>
          <p:cNvPr id="334" name="HEASARC HEASARC" descr="HEASARC HEASARC"/>
          <p:cNvPicPr>
            <a:picLocks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8963712" y="5065682"/>
            <a:ext cx="2880570" cy="965201"/>
          </a:xfrm>
          <a:prstGeom prst="rect">
            <a:avLst/>
          </a:prstGeom>
          <a:effectLst/>
        </p:spPr>
      </p:pic>
      <p:sp>
        <p:nvSpPr>
          <p:cNvPr id="337" name="A(E) = Effective area"/>
          <p:cNvSpPr txBox="1"/>
          <p:nvPr/>
        </p:nvSpPr>
        <p:spPr>
          <a:xfrm>
            <a:off x="3799725" y="11821334"/>
            <a:ext cx="1256433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/>
            </a:lvl1pPr>
          </a:lstStyle>
          <a:p>
            <a:r>
              <a:rPr lang="en-US" dirty="0"/>
              <a:t>Ancillary response file: </a:t>
            </a:r>
            <a:r>
              <a:rPr dirty="0"/>
              <a:t>A(E) = Effective area</a:t>
            </a:r>
          </a:p>
        </p:txBody>
      </p:sp>
      <p:sp>
        <p:nvSpPr>
          <p:cNvPr id="338" name="R(E) = Detector redistribution from energy E to channel h"/>
          <p:cNvSpPr txBox="1"/>
          <p:nvPr/>
        </p:nvSpPr>
        <p:spPr>
          <a:xfrm>
            <a:off x="317244" y="12735734"/>
            <a:ext cx="2371803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1"/>
            </a:pPr>
            <a:r>
              <a:rPr lang="en-US" dirty="0"/>
              <a:t>Redistribution matrix file: </a:t>
            </a:r>
            <a:r>
              <a:rPr dirty="0"/>
              <a:t>R(E) = Detector redistribution from energy </a:t>
            </a:r>
            <a:r>
              <a:rPr i="1" dirty="0"/>
              <a:t>E </a:t>
            </a:r>
            <a:r>
              <a:rPr dirty="0"/>
              <a:t>to channel </a:t>
            </a:r>
            <a:r>
              <a:rPr i="1" dirty="0"/>
              <a:t>h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grpSp>
        <p:nvGrpSpPr>
          <p:cNvPr id="349" name="Group"/>
          <p:cNvGrpSpPr/>
          <p:nvPr/>
        </p:nvGrpSpPr>
        <p:grpSpPr>
          <a:xfrm>
            <a:off x="13211436" y="9066235"/>
            <a:ext cx="3690549" cy="3159772"/>
            <a:chOff x="-50800" y="0"/>
            <a:chExt cx="3690547" cy="3159770"/>
          </a:xfrm>
        </p:grpSpPr>
        <p:sp>
          <p:nvSpPr>
            <p:cNvPr id="353" name="Connection Line"/>
            <p:cNvSpPr/>
            <p:nvPr/>
          </p:nvSpPr>
          <p:spPr>
            <a:xfrm>
              <a:off x="1373297" y="0"/>
              <a:ext cx="575713" cy="184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16200"/>
                  </a:moveTo>
                  <a:cubicBezTo>
                    <a:pt x="6786" y="-5393"/>
                    <a:pt x="13986" y="-5400"/>
                    <a:pt x="21600" y="16178"/>
                  </a:cubicBezTo>
                </a:path>
              </a:pathLst>
            </a:custGeom>
            <a:noFill/>
            <a:ln w="76200" cap="flat">
              <a:solidFill>
                <a:schemeClr val="accent1">
                  <a:hueOff val="54750"/>
                  <a:satOff val="-1697"/>
                  <a:lumOff val="-18038"/>
                </a:schemeClr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348" name="Group"/>
            <p:cNvGrpSpPr/>
            <p:nvPr/>
          </p:nvGrpSpPr>
          <p:grpSpPr>
            <a:xfrm>
              <a:off x="-50801" y="36941"/>
              <a:ext cx="3690549" cy="3122830"/>
              <a:chOff x="-50800" y="0"/>
              <a:chExt cx="3690547" cy="3122829"/>
            </a:xfrm>
          </p:grpSpPr>
          <p:pic>
            <p:nvPicPr>
              <p:cNvPr id="340" name="Line Line" descr="Line Line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0800" y="2014588"/>
                <a:ext cx="3690548" cy="457904"/>
              </a:xfrm>
              <a:prstGeom prst="rect">
                <a:avLst/>
              </a:prstGeom>
              <a:effectLst/>
            </p:spPr>
          </p:pic>
          <p:sp>
            <p:nvSpPr>
              <p:cNvPr id="342" name="E"/>
              <p:cNvSpPr txBox="1"/>
              <p:nvPr/>
            </p:nvSpPr>
            <p:spPr>
              <a:xfrm>
                <a:off x="1546660" y="2310029"/>
                <a:ext cx="440123" cy="812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E</a:t>
                </a:r>
              </a:p>
            </p:txBody>
          </p:sp>
          <p:sp>
            <p:nvSpPr>
              <p:cNvPr id="343" name="Line"/>
              <p:cNvSpPr/>
              <p:nvPr/>
            </p:nvSpPr>
            <p:spPr>
              <a:xfrm flipV="1">
                <a:off x="1671540" y="0"/>
                <a:ext cx="1" cy="2215814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202020"/>
                    </a:solidFill>
                  </a:defRPr>
                </a:pPr>
                <a:endParaRPr/>
              </a:p>
            </p:txBody>
          </p:sp>
          <p:sp>
            <p:nvSpPr>
              <p:cNvPr id="344" name="Line"/>
              <p:cNvSpPr/>
              <p:nvPr/>
            </p:nvSpPr>
            <p:spPr>
              <a:xfrm>
                <a:off x="1332882" y="1706480"/>
                <a:ext cx="677318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ysDot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202020"/>
                    </a:solidFill>
                  </a:defRPr>
                </a:pPr>
                <a:endParaRPr/>
              </a:p>
            </p:txBody>
          </p:sp>
          <p:sp>
            <p:nvSpPr>
              <p:cNvPr id="345" name="Line"/>
              <p:cNvSpPr/>
              <p:nvPr/>
            </p:nvSpPr>
            <p:spPr>
              <a:xfrm>
                <a:off x="1449466" y="1260411"/>
                <a:ext cx="444151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ysDot"/>
                <a:miter lim="400000"/>
                <a:headEnd type="triangle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>
                    <a:solidFill>
                      <a:srgbClr val="202020"/>
                    </a:solidFill>
                  </a:defRPr>
                </a:pPr>
                <a:endParaRPr/>
              </a:p>
            </p:txBody>
          </p:sp>
          <p:sp>
            <p:nvSpPr>
              <p:cNvPr id="354" name="Connection Line"/>
              <p:cNvSpPr/>
              <p:nvPr/>
            </p:nvSpPr>
            <p:spPr>
              <a:xfrm>
                <a:off x="784989" y="1787506"/>
                <a:ext cx="583432" cy="227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4" h="20565" extrusionOk="0">
                    <a:moveTo>
                      <a:pt x="19878" y="0"/>
                    </a:moveTo>
                    <a:cubicBezTo>
                      <a:pt x="21600" y="14787"/>
                      <a:pt x="14974" y="21600"/>
                      <a:pt x="0" y="20439"/>
                    </a:cubicBezTo>
                  </a:path>
                </a:pathLst>
              </a:custGeom>
              <a:noFill/>
              <a:ln w="76200" cap="flat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55" name="Connection Line"/>
              <p:cNvSpPr/>
              <p:nvPr/>
            </p:nvSpPr>
            <p:spPr>
              <a:xfrm>
                <a:off x="1953389" y="1762106"/>
                <a:ext cx="583432" cy="227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4" h="20565" extrusionOk="0">
                    <a:moveTo>
                      <a:pt x="266" y="0"/>
                    </a:moveTo>
                    <a:cubicBezTo>
                      <a:pt x="-1456" y="14787"/>
                      <a:pt x="5170" y="21600"/>
                      <a:pt x="20144" y="20439"/>
                    </a:cubicBezTo>
                  </a:path>
                </a:pathLst>
              </a:custGeom>
              <a:noFill/>
              <a:ln w="76200" cap="flat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endParaRPr/>
              </a:p>
            </p:txBody>
          </p:sp>
        </p:grpSp>
      </p:grpSp>
      <p:pic>
        <p:nvPicPr>
          <p:cNvPr id="2" name="Line Line" descr="Line Line">
            <a:extLst>
              <a:ext uri="{FF2B5EF4-FFF2-40B4-BE49-F238E27FC236}">
                <a16:creationId xmlns:a16="http://schemas.microsoft.com/office/drawing/2014/main" id="{01205800-3B66-B27B-7F20-5EED4DD19411}"/>
              </a:ext>
            </a:extLst>
          </p:cNvPr>
          <p:cNvPicPr>
            <a:picLocks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16200000">
            <a:off x="511402" y="9422634"/>
            <a:ext cx="3248246" cy="479404"/>
          </a:xfrm>
          <a:prstGeom prst="rect">
            <a:avLst/>
          </a:prstGeom>
        </p:spPr>
      </p:pic>
      <p:pic>
        <p:nvPicPr>
          <p:cNvPr id="3" name="Line Line" descr="Line Line">
            <a:extLst>
              <a:ext uri="{FF2B5EF4-FFF2-40B4-BE49-F238E27FC236}">
                <a16:creationId xmlns:a16="http://schemas.microsoft.com/office/drawing/2014/main" id="{93AB7C50-52CA-57C3-9846-15C502663E8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83575" y="9575034"/>
            <a:ext cx="3248246" cy="479404"/>
          </a:xfrm>
          <a:prstGeom prst="rect">
            <a:avLst/>
          </a:prstGeom>
        </p:spPr>
      </p:pic>
      <p:pic>
        <p:nvPicPr>
          <p:cNvPr id="4" name="Line Line" descr="Line Line">
            <a:extLst>
              <a:ext uri="{FF2B5EF4-FFF2-40B4-BE49-F238E27FC236}">
                <a16:creationId xmlns:a16="http://schemas.microsoft.com/office/drawing/2014/main" id="{7CBDC700-1069-5E7D-3538-DC366F33D18A}"/>
              </a:ext>
            </a:extLst>
          </p:cNvPr>
          <p:cNvPicPr>
            <a:picLocks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16200000">
            <a:off x="17365775" y="9327384"/>
            <a:ext cx="3248246" cy="47940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he ancillary response file (ARF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rPr dirty="0"/>
              <a:t>The ancillary response file (ARF)</a:t>
            </a:r>
          </a:p>
        </p:txBody>
      </p:sp>
      <p:sp>
        <p:nvSpPr>
          <p:cNvPr id="358" name="The ARF contains the effective area as a function of energy.  The ARF includes the geometric collecting area of the instrument multiplied by the energy-dependent efficiencies of:…"/>
          <p:cNvSpPr txBox="1">
            <a:spLocks noGrp="1"/>
          </p:cNvSpPr>
          <p:nvPr>
            <p:ph type="body" sz="half" idx="4294967295"/>
          </p:nvPr>
        </p:nvSpPr>
        <p:spPr>
          <a:xfrm>
            <a:off x="673100" y="4191000"/>
            <a:ext cx="12490112" cy="8890000"/>
          </a:xfrm>
          <a:prstGeom prst="rect">
            <a:avLst/>
          </a:prstGeom>
        </p:spPr>
        <p:txBody>
          <a:bodyPr/>
          <a:lstStyle/>
          <a:p>
            <a:pPr marL="0" indent="0" defTabSz="775969">
              <a:spcBef>
                <a:spcPts val="5500"/>
              </a:spcBef>
              <a:buClrTx/>
              <a:buSzTx/>
              <a:buFontTx/>
              <a:buNone/>
              <a:defRPr sz="4888"/>
            </a:pPr>
            <a:r>
              <a:rPr dirty="0"/>
              <a:t>The ARF contains the effective area as a function of energy.  The ARF includes the geometric collecting area of the instrument multiplied by the energy-dependent efficiencies of: </a:t>
            </a:r>
          </a:p>
          <a:p>
            <a:pPr marL="692404" indent="-692404" defTabSz="775969">
              <a:spcBef>
                <a:spcPts val="5500"/>
              </a:spcBef>
              <a:defRPr sz="4888"/>
            </a:pPr>
            <a:r>
              <a:rPr dirty="0"/>
              <a:t>mirrors</a:t>
            </a:r>
          </a:p>
          <a:p>
            <a:pPr marL="692404" indent="-692404" defTabSz="775969">
              <a:spcBef>
                <a:spcPts val="5500"/>
              </a:spcBef>
              <a:defRPr sz="4888"/>
            </a:pPr>
            <a:r>
              <a:rPr dirty="0"/>
              <a:t>filters</a:t>
            </a:r>
          </a:p>
          <a:p>
            <a:pPr marL="692404" indent="-692404" defTabSz="775969">
              <a:spcBef>
                <a:spcPts val="5500"/>
              </a:spcBef>
              <a:defRPr sz="4888"/>
            </a:pPr>
            <a:r>
              <a:rPr dirty="0"/>
              <a:t>detector</a:t>
            </a:r>
          </a:p>
        </p:txBody>
      </p:sp>
      <p:pic>
        <p:nvPicPr>
          <p:cNvPr id="359" name="point_arfs.pdf" descr="point_arf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458732" y="2452457"/>
            <a:ext cx="9182915" cy="1188377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Energy (keV)"/>
          <p:cNvSpPr txBox="1"/>
          <p:nvPr/>
        </p:nvSpPr>
        <p:spPr>
          <a:xfrm>
            <a:off x="17501362" y="12071972"/>
            <a:ext cx="26405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000000"/>
                </a:solidFill>
              </a:defRPr>
            </a:lvl1pPr>
          </a:lstStyle>
          <a:p>
            <a:r>
              <a:t>Energy (keV)</a:t>
            </a:r>
          </a:p>
        </p:txBody>
      </p:sp>
      <p:sp>
        <p:nvSpPr>
          <p:cNvPr id="361" name="Effective Area (cm2)"/>
          <p:cNvSpPr txBox="1"/>
          <p:nvPr/>
        </p:nvSpPr>
        <p:spPr>
          <a:xfrm rot="16200000">
            <a:off x="11547882" y="8612572"/>
            <a:ext cx="39016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 b="1">
                <a:solidFill>
                  <a:srgbClr val="000000"/>
                </a:solidFill>
              </a:defRPr>
            </a:pPr>
            <a:r>
              <a:t>Effective Area (cm</a:t>
            </a:r>
            <a:r>
              <a:rPr baseline="31999"/>
              <a:t>2</a:t>
            </a:r>
            <a:r>
              <a:t>)</a:t>
            </a:r>
          </a:p>
        </p:txBody>
      </p:sp>
      <p:sp>
        <p:nvSpPr>
          <p:cNvPr id="362" name="XRISM effective area curves (point source)"/>
          <p:cNvSpPr txBox="1"/>
          <p:nvPr/>
        </p:nvSpPr>
        <p:spPr>
          <a:xfrm>
            <a:off x="14706452" y="4231645"/>
            <a:ext cx="896876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XRISM effective area curves (point source) </a:t>
            </a:r>
          </a:p>
        </p:txBody>
      </p:sp>
      <p:sp>
        <p:nvSpPr>
          <p:cNvPr id="363" name="Xtend"/>
          <p:cNvSpPr txBox="1"/>
          <p:nvPr/>
        </p:nvSpPr>
        <p:spPr>
          <a:xfrm>
            <a:off x="17934398" y="5201977"/>
            <a:ext cx="125495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000000"/>
                </a:solidFill>
              </a:defRPr>
            </a:lvl1pPr>
          </a:lstStyle>
          <a:p>
            <a:r>
              <a:t>Xtend</a:t>
            </a:r>
          </a:p>
        </p:txBody>
      </p:sp>
      <p:sp>
        <p:nvSpPr>
          <p:cNvPr id="364" name="Resolve GVC"/>
          <p:cNvSpPr txBox="1"/>
          <p:nvPr/>
        </p:nvSpPr>
        <p:spPr>
          <a:xfrm>
            <a:off x="16437103" y="10321807"/>
            <a:ext cx="27103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EE220C"/>
                </a:solidFill>
              </a:defRPr>
            </a:lvl1pPr>
          </a:lstStyle>
          <a:p>
            <a:r>
              <a:t>Resolve GVC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he redistribution matrix file (RMF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rPr dirty="0"/>
              <a:t>The redistribution matrix file (RMF) </a:t>
            </a:r>
          </a:p>
        </p:txBody>
      </p:sp>
      <p:sp>
        <p:nvSpPr>
          <p:cNvPr id="367" name="The RMF maps the relationship between the indices photon energy and the event’s pulse height.   The RMF provides the probability that a photon of a given energy is registered in a given channel."/>
          <p:cNvSpPr txBox="1">
            <a:spLocks noGrp="1"/>
          </p:cNvSpPr>
          <p:nvPr>
            <p:ph type="body" sz="quarter" idx="4294967295"/>
          </p:nvPr>
        </p:nvSpPr>
        <p:spPr>
          <a:xfrm>
            <a:off x="655519" y="4004609"/>
            <a:ext cx="10872855" cy="570678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</a:lstStyle>
          <a:p>
            <a:r>
              <a:rPr dirty="0"/>
              <a:t>The RMF maps the relationship between the </a:t>
            </a:r>
            <a:r>
              <a:rPr lang="en-US" dirty="0"/>
              <a:t>incident </a:t>
            </a:r>
            <a:r>
              <a:rPr dirty="0"/>
              <a:t>photon energy and the event’s pulse height.   The RMF provides the probability that a photon of a given energy is registered in a given channel.</a:t>
            </a:r>
          </a:p>
        </p:txBody>
      </p:sp>
      <p:grpSp>
        <p:nvGrpSpPr>
          <p:cNvPr id="370" name="The width of the peak…"/>
          <p:cNvGrpSpPr/>
          <p:nvPr/>
        </p:nvGrpSpPr>
        <p:grpSpPr>
          <a:xfrm>
            <a:off x="18871776" y="1888408"/>
            <a:ext cx="5451464" cy="1676401"/>
            <a:chOff x="0" y="0"/>
            <a:chExt cx="5451462" cy="1676400"/>
          </a:xfrm>
        </p:grpSpPr>
        <p:sp>
          <p:nvSpPr>
            <p:cNvPr id="369" name="The width of the peak…"/>
            <p:cNvSpPr txBox="1"/>
            <p:nvPr/>
          </p:nvSpPr>
          <p:spPr>
            <a:xfrm>
              <a:off x="38100" y="38100"/>
              <a:ext cx="5375263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r>
                <a:t>The width of the peak</a:t>
              </a:r>
            </a:p>
            <a:p>
              <a:pPr>
                <a:defRPr>
                  <a:solidFill>
                    <a:srgbClr val="000000"/>
                  </a:solidFill>
                </a:defRPr>
              </a:pPr>
              <a:r>
                <a:t>gives the resolution</a:t>
              </a:r>
            </a:p>
          </p:txBody>
        </p:sp>
        <p:pic>
          <p:nvPicPr>
            <p:cNvPr id="368" name="The width of the peak… The width of the peakgives the resolution" descr="The width of the peak… The width of the peakgives the resolution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451463" cy="1676400"/>
            </a:xfrm>
            <a:prstGeom prst="rect">
              <a:avLst/>
            </a:prstGeom>
            <a:effectLst/>
          </p:spPr>
        </p:pic>
      </p:grpSp>
      <p:sp>
        <p:nvSpPr>
          <p:cNvPr id="371" name="Line"/>
          <p:cNvSpPr/>
          <p:nvPr/>
        </p:nvSpPr>
        <p:spPr>
          <a:xfrm flipV="1">
            <a:off x="19767042" y="3513952"/>
            <a:ext cx="400596" cy="644404"/>
          </a:xfrm>
          <a:prstGeom prst="line">
            <a:avLst/>
          </a:prstGeom>
          <a:ln w="1016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pic>
        <p:nvPicPr>
          <p:cNvPr id="372" name="xtnd_2_4keV.pdf" descr="xtnd_2_4keV.pdf"/>
          <p:cNvPicPr>
            <a:picLocks noChangeAspect="1"/>
          </p:cNvPicPr>
          <p:nvPr/>
        </p:nvPicPr>
        <p:blipFill>
          <a:blip r:embed="rId3"/>
          <a:srcRect r="7327" b="3181"/>
          <a:stretch>
            <a:fillRect/>
          </a:stretch>
        </p:blipFill>
        <p:spPr>
          <a:xfrm rot="5400000">
            <a:off x="14150000" y="1062961"/>
            <a:ext cx="8572415" cy="11589991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Xtend RMF"/>
          <p:cNvSpPr txBox="1"/>
          <p:nvPr/>
        </p:nvSpPr>
        <p:spPr>
          <a:xfrm>
            <a:off x="13451768" y="3084040"/>
            <a:ext cx="291465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Xtend RMF</a:t>
            </a:r>
          </a:p>
        </p:txBody>
      </p:sp>
      <p:sp>
        <p:nvSpPr>
          <p:cNvPr id="374" name="2 keV"/>
          <p:cNvSpPr txBox="1"/>
          <p:nvPr/>
        </p:nvSpPr>
        <p:spPr>
          <a:xfrm>
            <a:off x="17260575" y="7714558"/>
            <a:ext cx="138772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b="1">
                <a:solidFill>
                  <a:srgbClr val="000000"/>
                </a:solidFill>
              </a:defRPr>
            </a:lvl1pPr>
          </a:lstStyle>
          <a:p>
            <a:r>
              <a:t>2 keV</a:t>
            </a:r>
          </a:p>
        </p:txBody>
      </p:sp>
      <p:sp>
        <p:nvSpPr>
          <p:cNvPr id="375" name="4 keV"/>
          <p:cNvSpPr txBox="1"/>
          <p:nvPr/>
        </p:nvSpPr>
        <p:spPr>
          <a:xfrm>
            <a:off x="21335288" y="8765444"/>
            <a:ext cx="1387724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 b="1">
                <a:solidFill>
                  <a:srgbClr val="EE220C"/>
                </a:solidFill>
              </a:defRPr>
            </a:lvl1pPr>
          </a:lstStyle>
          <a:p>
            <a:r>
              <a:t>4 keV</a:t>
            </a:r>
          </a:p>
        </p:txBody>
      </p:sp>
      <p:sp>
        <p:nvSpPr>
          <p:cNvPr id="376" name="Energy (keV)"/>
          <p:cNvSpPr txBox="1"/>
          <p:nvPr/>
        </p:nvSpPr>
        <p:spPr>
          <a:xfrm>
            <a:off x="17518943" y="11192953"/>
            <a:ext cx="26405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b="1">
                <a:solidFill>
                  <a:srgbClr val="000000"/>
                </a:solidFill>
              </a:defRPr>
            </a:lvl1pPr>
          </a:lstStyle>
          <a:p>
            <a:r>
              <a:t>Energy (keV)</a:t>
            </a:r>
          </a:p>
        </p:txBody>
      </p:sp>
      <p:sp>
        <p:nvSpPr>
          <p:cNvPr id="377" name="Counts/bin"/>
          <p:cNvSpPr txBox="1"/>
          <p:nvPr/>
        </p:nvSpPr>
        <p:spPr>
          <a:xfrm rot="16200000">
            <a:off x="10939235" y="7676458"/>
            <a:ext cx="2849278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Counts/bin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he redistribution matrix file (RMF)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t>The redistribution matrix file (RMF) </a:t>
            </a:r>
          </a:p>
        </p:txBody>
      </p:sp>
      <p:pic>
        <p:nvPicPr>
          <p:cNvPr id="400" name="image (2).png" descr="image (2).png"/>
          <p:cNvPicPr>
            <a:picLocks noChangeAspect="1"/>
          </p:cNvPicPr>
          <p:nvPr/>
        </p:nvPicPr>
        <p:blipFill>
          <a:blip r:embed="rId2"/>
          <a:srcRect t="4384" r="615"/>
          <a:stretch>
            <a:fillRect/>
          </a:stretch>
        </p:blipFill>
        <p:spPr>
          <a:xfrm>
            <a:off x="1722797" y="3306554"/>
            <a:ext cx="20462991" cy="9064686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Photopeak"/>
          <p:cNvSpPr txBox="1"/>
          <p:nvPr/>
        </p:nvSpPr>
        <p:spPr>
          <a:xfrm rot="18780000">
            <a:off x="5543771" y="7432467"/>
            <a:ext cx="264274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Photopeak</a:t>
            </a:r>
          </a:p>
        </p:txBody>
      </p:sp>
      <p:sp>
        <p:nvSpPr>
          <p:cNvPr id="402" name="Photopeak"/>
          <p:cNvSpPr txBox="1"/>
          <p:nvPr/>
        </p:nvSpPr>
        <p:spPr>
          <a:xfrm rot="18360000">
            <a:off x="15867397" y="6701663"/>
            <a:ext cx="264274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Photopeak</a:t>
            </a:r>
          </a:p>
        </p:txBody>
      </p:sp>
      <p:sp>
        <p:nvSpPr>
          <p:cNvPr id="403" name="Credits: Ogorzalek"/>
          <p:cNvSpPr txBox="1"/>
          <p:nvPr/>
        </p:nvSpPr>
        <p:spPr>
          <a:xfrm>
            <a:off x="18920922" y="12492103"/>
            <a:ext cx="507709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3200">
                <a:solidFill>
                  <a:srgbClr val="000000"/>
                </a:solidFill>
              </a:defRPr>
            </a:lvl1pPr>
          </a:lstStyle>
          <a:p>
            <a:r>
              <a:t>Credits: Ogorzalek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solve Responses…"/>
          <p:cNvSpPr txBox="1">
            <a:spLocks noGrp="1"/>
          </p:cNvSpPr>
          <p:nvPr>
            <p:ph type="body" idx="4294967295"/>
          </p:nvPr>
        </p:nvSpPr>
        <p:spPr>
          <a:xfrm>
            <a:off x="666750" y="2766988"/>
            <a:ext cx="23050500" cy="8890001"/>
          </a:xfrm>
          <a:prstGeom prst="rect">
            <a:avLst/>
          </a:prstGeom>
        </p:spPr>
        <p:txBody>
          <a:bodyPr/>
          <a:lstStyle/>
          <a:p>
            <a:pPr marL="721868" indent="-721868" defTabSz="808990">
              <a:spcBef>
                <a:spcPts val="5700"/>
              </a:spcBef>
              <a:defRPr sz="5096"/>
            </a:pPr>
            <a:r>
              <a:rPr dirty="0"/>
              <a:t>Resolve Responses</a:t>
            </a:r>
          </a:p>
          <a:p>
            <a:pPr marL="1443736" lvl="1" indent="-721868" defTabSz="808990">
              <a:spcBef>
                <a:spcPts val="5700"/>
              </a:spcBef>
              <a:defRPr sz="5096"/>
            </a:pPr>
            <a:r>
              <a:rPr dirty="0"/>
              <a:t>3 RMFs </a:t>
            </a:r>
          </a:p>
          <a:p>
            <a:pPr marL="1443736" lvl="1" indent="-721868" defTabSz="808990">
              <a:spcBef>
                <a:spcPts val="5700"/>
              </a:spcBef>
              <a:defRPr sz="5096"/>
            </a:pPr>
            <a:r>
              <a:rPr dirty="0"/>
              <a:t>6 ARFs</a:t>
            </a:r>
          </a:p>
          <a:p>
            <a:pPr marL="721868" indent="-721868" defTabSz="808990">
              <a:spcBef>
                <a:spcPts val="5700"/>
              </a:spcBef>
              <a:defRPr sz="5096"/>
            </a:pPr>
            <a:r>
              <a:rPr dirty="0" err="1"/>
              <a:t>Xtend</a:t>
            </a:r>
            <a:r>
              <a:rPr dirty="0"/>
              <a:t> Responses</a:t>
            </a:r>
          </a:p>
          <a:p>
            <a:pPr marL="1443736" lvl="1" indent="-721868" defTabSz="808990">
              <a:spcBef>
                <a:spcPts val="5700"/>
              </a:spcBef>
              <a:defRPr sz="5096"/>
            </a:pPr>
            <a:r>
              <a:rPr dirty="0"/>
              <a:t>1 RMF</a:t>
            </a:r>
          </a:p>
          <a:p>
            <a:pPr marL="1443736" lvl="1" indent="-721868" defTabSz="808990">
              <a:spcBef>
                <a:spcPts val="5700"/>
              </a:spcBef>
              <a:defRPr sz="5096"/>
            </a:pPr>
            <a:r>
              <a:rPr dirty="0"/>
              <a:t>2 ARFs</a:t>
            </a:r>
          </a:p>
        </p:txBody>
      </p:sp>
      <p:sp>
        <p:nvSpPr>
          <p:cNvPr id="406" name="What Response Files are Provided for Cycle1?"/>
          <p:cNvSpPr txBox="1">
            <a:spLocks noGrp="1"/>
          </p:cNvSpPr>
          <p:nvPr>
            <p:ph type="title" idx="4294967295"/>
          </p:nvPr>
        </p:nvSpPr>
        <p:spPr>
          <a:xfrm>
            <a:off x="666750" y="112468"/>
            <a:ext cx="23050500" cy="28702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t>What Response Files are Provided for Cycle1?</a:t>
            </a:r>
          </a:p>
        </p:txBody>
      </p:sp>
      <p:pic>
        <p:nvPicPr>
          <p:cNvPr id="407" name="Screenshot 2024-01-12 at 2.15.52 PM.png" descr="Screenshot 2024-01-12 at 2.15.5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953" y="2318720"/>
            <a:ext cx="10380897" cy="10424332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https://heasarc.gsfc.nasa.gov/docs/xrism/proposals/xrism_tools.html"/>
          <p:cNvSpPr txBox="1"/>
          <p:nvPr/>
        </p:nvSpPr>
        <p:spPr>
          <a:xfrm>
            <a:off x="9644234" y="12984618"/>
            <a:ext cx="1465813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b="1">
                <a:solidFill>
                  <a:srgbClr val="000000"/>
                </a:solidFill>
              </a:defRPr>
            </a:lvl1pPr>
          </a:lstStyle>
          <a:p>
            <a:r>
              <a:t>https://heasarc.gsfc.nasa.gov/docs/xrism/proposals/xrism_tools.html</a:t>
            </a:r>
          </a:p>
        </p:txBody>
      </p:sp>
      <p:pic>
        <p:nvPicPr>
          <p:cNvPr id="409" name="Oval Oval" descr="Oval Oval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891776" y="8686195"/>
            <a:ext cx="10252110" cy="458519"/>
          </a:xfrm>
          <a:prstGeom prst="rect">
            <a:avLst/>
          </a:prstGeom>
        </p:spPr>
      </p:pic>
      <p:sp>
        <p:nvSpPr>
          <p:cNvPr id="411" name="XRISM Cycle 1 ARFs and RMFs will be available by early Feb"/>
          <p:cNvSpPr txBox="1"/>
          <p:nvPr/>
        </p:nvSpPr>
        <p:spPr>
          <a:xfrm>
            <a:off x="7956982" y="6413286"/>
            <a:ext cx="6363549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300" b="1">
                <a:solidFill>
                  <a:srgbClr val="B51700"/>
                </a:solidFill>
              </a:defRPr>
            </a:lvl1pPr>
          </a:lstStyle>
          <a:p>
            <a:r>
              <a:t>XRISM Cycle 1 ARFs and RMFs will be available by early Feb</a:t>
            </a:r>
          </a:p>
        </p:txBody>
      </p:sp>
      <p:sp>
        <p:nvSpPr>
          <p:cNvPr id="412" name="These files will be used for Webspec and Webpimms…"/>
          <p:cNvSpPr txBox="1"/>
          <p:nvPr/>
        </p:nvSpPr>
        <p:spPr>
          <a:xfrm>
            <a:off x="278289" y="11704325"/>
            <a:ext cx="13257601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300" b="1">
                <a:solidFill>
                  <a:srgbClr val="0076BA"/>
                </a:solidFill>
              </a:defRPr>
            </a:pPr>
            <a:r>
              <a:rPr dirty="0"/>
              <a:t>These files will be used for </a:t>
            </a:r>
            <a:r>
              <a:rPr dirty="0" err="1"/>
              <a:t>Webspec</a:t>
            </a:r>
            <a:r>
              <a:rPr dirty="0"/>
              <a:t> and </a:t>
            </a:r>
            <a:r>
              <a:rPr dirty="0" err="1"/>
              <a:t>Webpimms</a:t>
            </a:r>
            <a:r>
              <a:rPr lang="en-US" dirty="0"/>
              <a:t> </a:t>
            </a:r>
            <a:r>
              <a:rPr dirty="0"/>
              <a:t>at the HEASARC web.  </a:t>
            </a:r>
          </a:p>
        </p:txBody>
      </p:sp>
      <p:sp>
        <p:nvSpPr>
          <p:cNvPr id="413" name="For both point and extended sources:"/>
          <p:cNvSpPr txBox="1"/>
          <p:nvPr/>
        </p:nvSpPr>
        <p:spPr>
          <a:xfrm>
            <a:off x="822560" y="2003774"/>
            <a:ext cx="1509954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l">
              <a:spcBef>
                <a:spcPts val="1400"/>
              </a:spcBef>
              <a:defRPr sz="4000">
                <a:solidFill>
                  <a:srgbClr val="5C86B9"/>
                </a:solidFill>
              </a:defRPr>
            </a:lvl1pPr>
          </a:lstStyle>
          <a:p>
            <a:r>
              <a:t>For both point and extended sources: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1303</Words>
  <Application>Microsoft Macintosh PowerPoint</Application>
  <PresentationFormat>Custom</PresentationFormat>
  <Paragraphs>176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Didot</vt:lpstr>
      <vt:lpstr>Helvetica</vt:lpstr>
      <vt:lpstr>Helvetica Neue</vt:lpstr>
      <vt:lpstr>Palatino</vt:lpstr>
      <vt:lpstr>Times Roman</vt:lpstr>
      <vt:lpstr>Zapf Dingbats</vt:lpstr>
      <vt:lpstr>Editorial</vt:lpstr>
      <vt:lpstr>What XRISM response files are provided for the Cycle 1 GO proposers?</vt:lpstr>
      <vt:lpstr>What Are Response Files?</vt:lpstr>
      <vt:lpstr>What Are Response Files?</vt:lpstr>
      <vt:lpstr>What Are Response Files?</vt:lpstr>
      <vt:lpstr>What Are Response Files?</vt:lpstr>
      <vt:lpstr>The ancillary response file (ARF)</vt:lpstr>
      <vt:lpstr>The redistribution matrix file (RMF) </vt:lpstr>
      <vt:lpstr>The redistribution matrix file (RMF) </vt:lpstr>
      <vt:lpstr>What Response Files are Provided for Cycle1?</vt:lpstr>
      <vt:lpstr>Resolve RMFs</vt:lpstr>
      <vt:lpstr>Resolve RMFs</vt:lpstr>
      <vt:lpstr>Resolve RMFs</vt:lpstr>
      <vt:lpstr>Resolve ARFs - Gate Valve Closed </vt:lpstr>
      <vt:lpstr>Resolve ARFs - Gate Valve Closed </vt:lpstr>
      <vt:lpstr>Resolve ARFs - Gate Valve Closed </vt:lpstr>
      <vt:lpstr>Resolve ARFs - Gate Valve Closed </vt:lpstr>
      <vt:lpstr>Resolve ARFs - Gate Valve Closed </vt:lpstr>
      <vt:lpstr>Xtend ARFs and RMF</vt:lpstr>
      <vt:lpstr>These XRISM response files are:</vt:lpstr>
      <vt:lpstr>PowerPoint Presentation</vt:lpstr>
      <vt:lpstr>Xtend RMF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XRISM response files are provided for the Cycle 1 GO proposers?</dc:title>
  <cp:lastModifiedBy>Yukita, Mihoko (GSFC-662.0)[JOHN HOPKINS UNIVERSITY]</cp:lastModifiedBy>
  <cp:revision>6</cp:revision>
  <dcterms:modified xsi:type="dcterms:W3CDTF">2024-01-17T07:03:02Z</dcterms:modified>
</cp:coreProperties>
</file>