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57" r:id="rId9"/>
    <p:sldId id="258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5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3B52-7433-8444-9C1F-4CFE55AD3E3F}" type="datetimeFigureOut">
              <a:rPr lang="en-US" smtClean="0"/>
              <a:pPr/>
              <a:t>3/27/12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91A8-DEE8-3240-A417-296FECCBA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3B52-7433-8444-9C1F-4CFE55AD3E3F}" type="datetimeFigureOut">
              <a:rPr lang="en-US" smtClean="0"/>
              <a:pPr/>
              <a:t>3/27/12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91A8-DEE8-3240-A417-296FECCBA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3B52-7433-8444-9C1F-4CFE55AD3E3F}" type="datetimeFigureOut">
              <a:rPr lang="en-US" smtClean="0"/>
              <a:pPr/>
              <a:t>3/27/12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91A8-DEE8-3240-A417-296FECCBA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3B52-7433-8444-9C1F-4CFE55AD3E3F}" type="datetimeFigureOut">
              <a:rPr lang="en-US" smtClean="0"/>
              <a:pPr/>
              <a:t>3/27/12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91A8-DEE8-3240-A417-296FECCBA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3B52-7433-8444-9C1F-4CFE55AD3E3F}" type="datetimeFigureOut">
              <a:rPr lang="en-US" smtClean="0"/>
              <a:pPr/>
              <a:t>3/27/12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91A8-DEE8-3240-A417-296FECCBA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3B52-7433-8444-9C1F-4CFE55AD3E3F}" type="datetimeFigureOut">
              <a:rPr lang="en-US" smtClean="0"/>
              <a:pPr/>
              <a:t>3/27/12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91A8-DEE8-3240-A417-296FECCBA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3B52-7433-8444-9C1F-4CFE55AD3E3F}" type="datetimeFigureOut">
              <a:rPr lang="en-US" smtClean="0"/>
              <a:pPr/>
              <a:t>3/27/12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91A8-DEE8-3240-A417-296FECCBA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3B52-7433-8444-9C1F-4CFE55AD3E3F}" type="datetimeFigureOut">
              <a:rPr lang="en-US" smtClean="0"/>
              <a:pPr/>
              <a:t>3/27/12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91A8-DEE8-3240-A417-296FECCBA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3B52-7433-8444-9C1F-4CFE55AD3E3F}" type="datetimeFigureOut">
              <a:rPr lang="en-US" smtClean="0"/>
              <a:pPr/>
              <a:t>3/27/12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91A8-DEE8-3240-A417-296FECCBA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3B52-7433-8444-9C1F-4CFE55AD3E3F}" type="datetimeFigureOut">
              <a:rPr lang="en-US" smtClean="0"/>
              <a:pPr/>
              <a:t>3/27/12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91A8-DEE8-3240-A417-296FECCBA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3B52-7433-8444-9C1F-4CFE55AD3E3F}" type="datetimeFigureOut">
              <a:rPr lang="en-US" smtClean="0"/>
              <a:pPr/>
              <a:t>3/27/12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E91A8-DEE8-3240-A417-296FECCBA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73B52-7433-8444-9C1F-4CFE55AD3E3F}" type="datetimeFigureOut">
              <a:rPr lang="en-US" smtClean="0"/>
              <a:pPr/>
              <a:t>3/27/12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E91A8-DEE8-3240-A417-296FECCBAE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df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11684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PCA Energy Calibration – Lessons for the future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667459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Remember to be alert:  the data might answer questions you didn’t ask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Keith Jahoda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29 March 2012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/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a physics </a:t>
            </a:r>
            <a:r>
              <a:rPr lang="en-US" smtClean="0"/>
              <a:t>based detector model</a:t>
            </a:r>
            <a:endParaRPr lang="en-US" dirty="0" smtClean="0"/>
          </a:p>
          <a:p>
            <a:r>
              <a:rPr lang="en-US" dirty="0" smtClean="0"/>
              <a:t>Calibrate in the middle of the band</a:t>
            </a:r>
          </a:p>
          <a:p>
            <a:pPr lvl="1"/>
            <a:r>
              <a:rPr lang="en-US" dirty="0" smtClean="0"/>
              <a:t> and on both sides of atomic edges</a:t>
            </a:r>
          </a:p>
          <a:p>
            <a:r>
              <a:rPr lang="en-US" dirty="0" smtClean="0"/>
              <a:t>Do (many) more </a:t>
            </a:r>
            <a:r>
              <a:rPr lang="en-US" dirty="0" smtClean="0"/>
              <a:t>calibration observations than you</a:t>
            </a:r>
            <a:r>
              <a:rPr lang="en-US" dirty="0" smtClean="0"/>
              <a:t> (think you) need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PCA Energy Calibration - status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467726" y="1898316"/>
            <a:ext cx="3771900" cy="2620210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Current (final) calibration is described in </a:t>
            </a:r>
            <a:r>
              <a:rPr lang="en-US" sz="1800" dirty="0" err="1" smtClean="0"/>
              <a:t>Shaposhnikov</a:t>
            </a:r>
            <a:r>
              <a:rPr lang="en-US" sz="1800" dirty="0" smtClean="0"/>
              <a:t> et al.  “Advances in the RXTE PCA Calibration:  Nearing the Statistical Limit” (in preparation)</a:t>
            </a:r>
          </a:p>
          <a:p>
            <a:endParaRPr lang="en-US" sz="1800" dirty="0" smtClean="0"/>
          </a:p>
          <a:p>
            <a:r>
              <a:rPr lang="en-US" sz="1800" dirty="0" smtClean="0"/>
              <a:t>Example shows Crab data with 7 </a:t>
            </a:r>
            <a:r>
              <a:rPr lang="en-US" sz="1800" dirty="0" err="1" smtClean="0"/>
              <a:t>x</a:t>
            </a:r>
            <a:r>
              <a:rPr lang="en-US" sz="1800" dirty="0" smtClean="0"/>
              <a:t> 10</a:t>
            </a:r>
            <a:r>
              <a:rPr lang="en-US" sz="1800" baseline="30000" dirty="0" smtClean="0"/>
              <a:t>6</a:t>
            </a:r>
            <a:r>
              <a:rPr lang="en-US" sz="1800" dirty="0" smtClean="0"/>
              <a:t> counts and </a:t>
            </a:r>
            <a:r>
              <a:rPr lang="en-US" sz="1800" dirty="0" smtClean="0">
                <a:latin typeface="Symbol" charset="2"/>
                <a:cs typeface="Symbol" charset="2"/>
              </a:rPr>
              <a:t>c</a:t>
            </a:r>
            <a:r>
              <a:rPr lang="en-US" sz="1800" baseline="30000" dirty="0" smtClean="0">
                <a:cs typeface="Symbol" charset="2"/>
              </a:rPr>
              <a:t>2</a:t>
            </a:r>
            <a:r>
              <a:rPr lang="en-US" sz="1800" dirty="0" smtClean="0">
                <a:cs typeface="Symbol" charset="2"/>
              </a:rPr>
              <a:t> ~ 96 (84 degrees of freedom)</a:t>
            </a:r>
          </a:p>
          <a:p>
            <a:endParaRPr lang="en-US" sz="1800" dirty="0" smtClean="0">
              <a:cs typeface="Symbol" charset="2"/>
            </a:endParaRPr>
          </a:p>
          <a:p>
            <a:r>
              <a:rPr lang="en-US" sz="1800" dirty="0" smtClean="0">
                <a:cs typeface="Symbol" charset="2"/>
              </a:rPr>
              <a:t>Success relies on detailed physical model  …   and time.</a:t>
            </a:r>
            <a:endParaRPr lang="en-US" sz="1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410" y="1898316"/>
            <a:ext cx="4332316" cy="37465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7200" y="5644816"/>
            <a:ext cx="2961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M. C. </a:t>
            </a:r>
            <a:r>
              <a:rPr lang="en-US" sz="1200" dirty="0" err="1" smtClean="0"/>
              <a:t>Weisskopf</a:t>
            </a:r>
            <a:r>
              <a:rPr lang="en-US" sz="1200" dirty="0" smtClean="0"/>
              <a:t> et al. 2010 </a:t>
            </a:r>
            <a:r>
              <a:rPr lang="en-US" sz="1200" dirty="0" err="1" smtClean="0"/>
              <a:t>ApJ</a:t>
            </a:r>
            <a:r>
              <a:rPr lang="en-US" sz="1200" dirty="0" smtClean="0"/>
              <a:t> 713 912 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Atomic Edges complicate the response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PCA response matrix includes 3 discontinuities at the </a:t>
            </a:r>
            <a:r>
              <a:rPr lang="en-US" dirty="0" err="1" smtClean="0"/>
              <a:t>Xe</a:t>
            </a:r>
            <a:r>
              <a:rPr lang="en-US" dirty="0" smtClean="0"/>
              <a:t>-L edges  (4.78, 5.10, 5.45 </a:t>
            </a:r>
            <a:r>
              <a:rPr lang="en-US" dirty="0" err="1" smtClean="0"/>
              <a:t>keV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Jumps in the energy to channel relationship</a:t>
            </a:r>
          </a:p>
          <a:p>
            <a:pPr lvl="1"/>
            <a:r>
              <a:rPr lang="en-US" dirty="0" smtClean="0"/>
              <a:t>Changes in the quantum efficiency</a:t>
            </a:r>
          </a:p>
          <a:p>
            <a:pPr lvl="1"/>
            <a:r>
              <a:rPr lang="en-US" dirty="0" smtClean="0"/>
              <a:t>Changes in the redistribution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Large residuals in early matrices are evidence of the difficulty in separating the three effects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sz="2595" dirty="0" smtClean="0"/>
              <a:t>Deliberate calibration lines are continually present at energies ≥ 13 </a:t>
            </a:r>
            <a:r>
              <a:rPr lang="en-US" sz="2595" dirty="0" err="1" smtClean="0"/>
              <a:t>keV</a:t>
            </a:r>
            <a:endParaRPr lang="en-US" sz="2595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 txBox="1">
            <a:spLocks/>
          </p:cNvSpPr>
          <p:nvPr/>
        </p:nvSpPr>
        <p:spPr>
          <a:xfrm>
            <a:off x="1212696" y="649038"/>
            <a:ext cx="7409936" cy="874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PCA count rate from the Crab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</a:t>
            </a:r>
            <a:r>
              <a:rPr lang="en-US" dirty="0" smtClean="0"/>
              <a:t>~2800 ct/</a:t>
            </a:r>
            <a:r>
              <a:rPr lang="en-US" dirty="0" err="1" smtClean="0"/>
              <a:t>s</a:t>
            </a:r>
            <a:r>
              <a:rPr lang="en-US" dirty="0" smtClean="0"/>
              <a:t> (total) with overall with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~2500 ct/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front layer;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lang="en-US" noProof="0" dirty="0" smtClean="0"/>
              <a:t>&gt; </a:t>
            </a:r>
            <a:r>
              <a:rPr lang="en-US" dirty="0" smtClean="0"/>
              <a:t>95% of photons in the front layer (and &gt;90% of all detected photons) have energy lower than all of the Am</a:t>
            </a:r>
            <a:r>
              <a:rPr lang="en-US" baseline="30000" dirty="0" smtClean="0"/>
              <a:t>241</a:t>
            </a:r>
            <a:r>
              <a:rPr lang="en-US" dirty="0" smtClean="0"/>
              <a:t> calibration lines.   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cts_above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1" y="1828801"/>
            <a:ext cx="5648325" cy="43148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ts_abo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1" y="1828800"/>
            <a:ext cx="5648325" cy="4314825"/>
          </a:xfrm>
          <a:prstGeom prst="rect">
            <a:avLst/>
          </a:prstGeom>
        </p:spPr>
      </p:pic>
      <p:sp>
        <p:nvSpPr>
          <p:cNvPr id="4" name="Content Placeholder 6"/>
          <p:cNvSpPr txBox="1">
            <a:spLocks/>
          </p:cNvSpPr>
          <p:nvPr/>
        </p:nvSpPr>
        <p:spPr>
          <a:xfrm>
            <a:off x="1212696" y="649038"/>
            <a:ext cx="7409936" cy="874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Cosmic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lines, and a design flaw/feature fill in the gap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4" descr="cal_dates.pdf"/>
          <p:cNvPicPr>
            <a:picLocks noChangeAspect="1"/>
          </p:cNvPicPr>
          <p:nvPr/>
        </p:nvPicPr>
        <p:blipFill>
          <a:blip r:embed="rId2"/>
          <a:srcRect t="55556" b="7777"/>
          <a:stretch>
            <a:fillRect/>
          </a:stretch>
        </p:blipFill>
        <p:spPr bwMode="auto">
          <a:xfrm>
            <a:off x="76200" y="0"/>
            <a:ext cx="88757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46"/>
          <p:cNvSpPr txBox="1">
            <a:spLocks noChangeArrowheads="1"/>
          </p:cNvSpPr>
          <p:nvPr/>
        </p:nvSpPr>
        <p:spPr bwMode="auto">
          <a:xfrm>
            <a:off x="5040313" y="2990347"/>
            <a:ext cx="370332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Simultaneous fitting of many Crab and Am</a:t>
            </a:r>
            <a:r>
              <a:rPr lang="en-US" baseline="30000" dirty="0" smtClean="0"/>
              <a:t>241</a:t>
            </a:r>
            <a:r>
              <a:rPr lang="en-US" dirty="0" smtClean="0"/>
              <a:t> observations breaks the </a:t>
            </a:r>
            <a:r>
              <a:rPr lang="en-US" dirty="0" err="1" smtClean="0"/>
              <a:t>degeneracies</a:t>
            </a:r>
            <a:r>
              <a:rPr lang="en-US" dirty="0" smtClean="0"/>
              <a:t>,  largely because the quantum efficiency is time dependent.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 Non physics based parts of the model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  Time dependent Quadratic charge-to-channel relationship</a:t>
            </a:r>
          </a:p>
          <a:p>
            <a:pPr lvl="1"/>
            <a:endParaRPr lang="en-US" dirty="0"/>
          </a:p>
        </p:txBody>
      </p:sp>
      <p:pic>
        <p:nvPicPr>
          <p:cNvPr id="5" name="Picture 4" descr="pcu2sessio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5720" y="2404872"/>
            <a:ext cx="5532120" cy="42748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rab_p2x3_index_norm_iachec.pdf"/>
          <p:cNvPicPr>
            <a:picLocks noChangeAspect="1"/>
          </p:cNvPicPr>
          <p:nvPr/>
        </p:nvPicPr>
        <p:blipFill>
          <a:blip r:embed="rId2"/>
          <a:srcRect t="-18027"/>
          <a:stretch>
            <a:fillRect/>
          </a:stretch>
        </p:blipFill>
        <p:spPr bwMode="auto">
          <a:xfrm>
            <a:off x="134938" y="381000"/>
            <a:ext cx="626586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46"/>
          <p:cNvSpPr txBox="1">
            <a:spLocks noChangeArrowheads="1"/>
          </p:cNvSpPr>
          <p:nvPr/>
        </p:nvSpPr>
        <p:spPr bwMode="auto">
          <a:xfrm>
            <a:off x="5200734" y="1537368"/>
            <a:ext cx="370332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 Current model provides a single parameterization that gives consistent results and good fits over many years.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 Figure shows results for single PCU fits to Crab  (1996-2010)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What else should we have been paying attention to?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1094" y="5644816"/>
            <a:ext cx="2733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N. </a:t>
            </a:r>
            <a:r>
              <a:rPr lang="en-US" sz="1200" dirty="0" err="1" smtClean="0"/>
              <a:t>Shaposhnikov</a:t>
            </a:r>
            <a:r>
              <a:rPr lang="en-US" sz="1200" dirty="0" smtClean="0"/>
              <a:t> </a:t>
            </a:r>
            <a:r>
              <a:rPr lang="en-US" sz="1200" dirty="0" smtClean="0"/>
              <a:t>et al. 2010</a:t>
            </a:r>
            <a:r>
              <a:rPr lang="en-US" sz="1200" dirty="0" smtClean="0"/>
              <a:t> IACHEC 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rat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021468"/>
            <a:ext cx="6670842" cy="5154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E-mail attachment 2/23/2007</a:t>
            </a:r>
            <a:endParaRPr lang="en-US" sz="3200" dirty="0"/>
          </a:p>
        </p:txBody>
      </p:sp>
      <p:sp>
        <p:nvSpPr>
          <p:cNvPr id="5" name="TextBox 46"/>
          <p:cNvSpPr txBox="1">
            <a:spLocks noChangeArrowheads="1"/>
          </p:cNvSpPr>
          <p:nvPr/>
        </p:nvSpPr>
        <p:spPr bwMode="auto">
          <a:xfrm>
            <a:off x="5681578" y="1537368"/>
            <a:ext cx="32224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 Raw count rate shows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 loss of propane layer in </a:t>
            </a:r>
            <a:r>
              <a:rPr lang="en-US" dirty="0" err="1" smtClean="0"/>
              <a:t>pcu</a:t>
            </a:r>
            <a:r>
              <a:rPr lang="en-US" dirty="0" smtClean="0"/>
              <a:t> 0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  gradual decline in counting rate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 channel boundary shifts</a:t>
            </a:r>
          </a:p>
          <a:p>
            <a:pPr lvl="2">
              <a:buFont typeface="Arial" charset="0"/>
              <a:buChar char="•"/>
            </a:pPr>
            <a:r>
              <a:rPr lang="en-US" dirty="0" smtClean="0"/>
              <a:t>  accumulation of Xenon in propane layer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  unexplained bump centered on MJD 52300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from the same e-mail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70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“….</a:t>
            </a:r>
          </a:p>
          <a:p>
            <a:pPr>
              <a:buNone/>
            </a:pPr>
            <a:r>
              <a:rPr lang="en-US" dirty="0" smtClean="0"/>
              <a:t>So,</a:t>
            </a:r>
            <a:r>
              <a:rPr lang="en-US" dirty="0" smtClean="0"/>
              <a:t>  </a:t>
            </a:r>
            <a:r>
              <a:rPr lang="en-US" dirty="0" smtClean="0"/>
              <a:t>re </a:t>
            </a:r>
            <a:r>
              <a:rPr lang="en-US" dirty="0" smtClean="0"/>
              <a:t>your offer,</a:t>
            </a:r>
          </a:p>
          <a:p>
            <a:pPr>
              <a:buNone/>
            </a:pPr>
            <a:r>
              <a:rPr lang="en-US" dirty="0" smtClean="0"/>
              <a:t>If it is easy for a student to examine the HEXTE fluxes and compare</a:t>
            </a:r>
            <a:r>
              <a:rPr lang="en-US" dirty="0"/>
              <a:t> </a:t>
            </a:r>
            <a:r>
              <a:rPr lang="en-US" dirty="0" smtClean="0"/>
              <a:t>to the PCA, I would be grateful.  The student would either (a) become a co-author on a paper about long term variability in the Crab integrated flux or (</a:t>
            </a:r>
            <a:r>
              <a:rPr lang="en-US" dirty="0" err="1" smtClean="0"/>
              <a:t>b</a:t>
            </a:r>
            <a:r>
              <a:rPr lang="en-US" dirty="0" smtClean="0"/>
              <a:t>) contribute in an important way to tracking down a previously unknown PCA instrument </a:t>
            </a:r>
            <a:r>
              <a:rPr lang="en-US" dirty="0" smtClean="0"/>
              <a:t>signature.   </a:t>
            </a:r>
            <a:r>
              <a:rPr lang="en-US" dirty="0" smtClean="0">
                <a:solidFill>
                  <a:srgbClr val="FF0000"/>
                </a:solidFill>
              </a:rPr>
              <a:t>I hope for (a) and expect (</a:t>
            </a:r>
            <a:r>
              <a:rPr lang="en-US" dirty="0" err="1" smtClean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smtClean="0"/>
              <a:t>….”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It turned out not to be easy (HEXTE was not rocking for most of these observations in order to increase timing sensitivity).  The bump was first forgotten, then explained by others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4091</TotalTime>
  <Words>546</Words>
  <Application>Microsoft Macintosh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PCA Energy Calibration – Lessons for the future</vt:lpstr>
      <vt:lpstr>PCA Energy Calibration - status</vt:lpstr>
      <vt:lpstr>Atomic Edges complicate the response</vt:lpstr>
      <vt:lpstr>Slide 4</vt:lpstr>
      <vt:lpstr>Slide 5</vt:lpstr>
      <vt:lpstr>Slide 6</vt:lpstr>
      <vt:lpstr>Slide 7</vt:lpstr>
      <vt:lpstr>E-mail attachment 2/23/2007</vt:lpstr>
      <vt:lpstr>Text from the same e-mail</vt:lpstr>
      <vt:lpstr>Conclusions / Advice</vt:lpstr>
    </vt:vector>
  </TitlesOfParts>
  <Company>Laboratory for High Energy Astrophysics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Keith Jahoda</dc:creator>
  <cp:lastModifiedBy>Keith Jahoda</cp:lastModifiedBy>
  <cp:revision>4</cp:revision>
  <dcterms:created xsi:type="dcterms:W3CDTF">2012-03-27T12:56:35Z</dcterms:created>
  <dcterms:modified xsi:type="dcterms:W3CDTF">2012-03-29T14:58:45Z</dcterms:modified>
</cp:coreProperties>
</file>