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38679-0F6E-C94E-B786-8E3F4758CB11}" type="datetimeFigureOut">
              <a:rPr lang="en-US" smtClean="0"/>
              <a:t>3/28/12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82EF7-0F2F-8949-B888-510073CA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521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F6F65-C895-EC48-8902-DCCBBADB0BA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79573-9267-8E40-B6CC-9C12057FC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369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04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9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2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7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4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0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1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7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0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5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E10F-624B-E842-AEAB-9A3F04422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3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4" Type="http://schemas.openxmlformats.org/officeDocument/2006/relationships/image" Target="../media/image18.gif"/><Relationship Id="rId5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Relationship Id="rId3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Relationship Id="rId3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574"/>
            <a:ext cx="7772400" cy="19579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RXTE Observations of Cataclysmic Variables and Symbiotic Stars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31267"/>
            <a:ext cx="6400800" cy="1752600"/>
          </a:xfrm>
        </p:spPr>
        <p:txBody>
          <a:bodyPr/>
          <a:lstStyle/>
          <a:p>
            <a:r>
              <a:rPr lang="en-US" dirty="0" smtClean="0"/>
              <a:t>Koji Mukai</a:t>
            </a:r>
          </a:p>
          <a:p>
            <a:r>
              <a:rPr lang="en-US" dirty="0" smtClean="0"/>
              <a:t>NASA/GSFC/CRESST and UMBC</a:t>
            </a:r>
            <a:endParaRPr lang="en-US" dirty="0"/>
          </a:p>
        </p:txBody>
      </p:sp>
      <p:pic>
        <p:nvPicPr>
          <p:cNvPr id="4" name="Picture 3" descr="cv_ip_mov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00" y="1803400"/>
            <a:ext cx="32512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0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during quiescence</a:t>
            </a:r>
            <a:endParaRPr lang="en-US" dirty="0"/>
          </a:p>
        </p:txBody>
      </p:sp>
      <p:pic>
        <p:nvPicPr>
          <p:cNvPr id="7" name="Content Placeholder 6" descr="collins_wheatley_f5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814" r="-30814"/>
          <a:stretch>
            <a:fillRect/>
          </a:stretch>
        </p:blipFill>
        <p:spPr>
          <a:xfrm>
            <a:off x="1905000" y="1600200"/>
            <a:ext cx="822960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80533" y="1600199"/>
            <a:ext cx="259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Collins &amp; </a:t>
            </a:r>
            <a:r>
              <a:rPr lang="en-US" dirty="0" err="1" smtClean="0"/>
              <a:t>Whately</a:t>
            </a:r>
            <a:r>
              <a:rPr lang="en-US" dirty="0" smtClean="0"/>
              <a:t> (2010) found a slow decline in hard X-ray luminosity during quiescence in SU </a:t>
            </a:r>
            <a:r>
              <a:rPr lang="en-US" dirty="0" err="1" smtClean="0"/>
              <a:t>UMa</a:t>
            </a:r>
            <a:r>
              <a:rPr lang="en-US" dirty="0" smtClean="0"/>
              <a:t>.  This is another phenomenon that the standard Disk Instability Model (DIM) cannot explain.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DIM does not provide a good description of observations in quiescent dwarf novae – and in other quiescent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442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Not Done Yet</a:t>
            </a:r>
            <a:endParaRPr lang="en-US" dirty="0"/>
          </a:p>
        </p:txBody>
      </p:sp>
      <p:pic>
        <p:nvPicPr>
          <p:cNvPr id="7" name="Content Placeholder 6" descr="exhya-ecli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927" r="-79927"/>
          <a:stretch>
            <a:fillRect/>
          </a:stretch>
        </p:blipFill>
        <p:spPr>
          <a:xfrm>
            <a:off x="-1998133" y="1600200"/>
            <a:ext cx="822960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7" descr="v1223pca-meg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00" y="1278467"/>
            <a:ext cx="3619500" cy="1492714"/>
          </a:xfrm>
          <a:prstGeom prst="rect">
            <a:avLst/>
          </a:prstGeom>
        </p:spPr>
      </p:pic>
      <p:pic>
        <p:nvPicPr>
          <p:cNvPr id="9" name="Picture 8" descr="tcrb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02" y="2771181"/>
            <a:ext cx="3333750" cy="1775192"/>
          </a:xfrm>
          <a:prstGeom prst="rect">
            <a:avLst/>
          </a:prstGeom>
        </p:spPr>
      </p:pic>
      <p:pic>
        <p:nvPicPr>
          <p:cNvPr id="10" name="Picture 9" descr="chcyg-fluxes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02" y="4546374"/>
            <a:ext cx="3467098" cy="177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3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RXTE matches up with WDs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Luminosity: up to ~a few x 10</a:t>
            </a:r>
            <a:r>
              <a:rPr lang="en-US" baseline="30000" dirty="0" smtClean="0"/>
              <a:t>34</a:t>
            </a:r>
            <a:r>
              <a:rPr lang="en-US" dirty="0" smtClean="0"/>
              <a:t> erg s</a:t>
            </a:r>
            <a:r>
              <a:rPr lang="en-US" baseline="30000" dirty="0" smtClean="0"/>
              <a:t>-1</a:t>
            </a:r>
            <a:r>
              <a:rPr lang="en-US" dirty="0" smtClean="0"/>
              <a:t> for symbiotic stars, ~a few x 10</a:t>
            </a:r>
            <a:r>
              <a:rPr lang="en-US" baseline="30000" dirty="0" smtClean="0"/>
              <a:t>33</a:t>
            </a:r>
            <a:r>
              <a:rPr lang="en-US" dirty="0" smtClean="0"/>
              <a:t> erg s</a:t>
            </a:r>
            <a:r>
              <a:rPr lang="en-US" baseline="30000" dirty="0" smtClean="0"/>
              <a:t>-1</a:t>
            </a:r>
            <a:r>
              <a:rPr lang="en-US" dirty="0" smtClean="0"/>
              <a:t> for typical intermediate </a:t>
            </a:r>
            <a:r>
              <a:rPr lang="en-US" dirty="0" err="1" smtClean="0"/>
              <a:t>polars</a:t>
            </a:r>
            <a:r>
              <a:rPr lang="en-US" dirty="0" smtClean="0"/>
              <a:t>, ~a few x 10</a:t>
            </a:r>
            <a:r>
              <a:rPr lang="en-US" baseline="30000" dirty="0" smtClean="0"/>
              <a:t>32</a:t>
            </a:r>
            <a:r>
              <a:rPr lang="en-US" dirty="0" smtClean="0"/>
              <a:t> erg s</a:t>
            </a:r>
            <a:r>
              <a:rPr lang="en-US" baseline="30000" dirty="0" smtClean="0"/>
              <a:t>-1</a:t>
            </a:r>
            <a:r>
              <a:rPr lang="en-US" dirty="0" smtClean="0"/>
              <a:t> for hard X-ray bright </a:t>
            </a:r>
            <a:r>
              <a:rPr lang="en-US" dirty="0" err="1" smtClean="0"/>
              <a:t>polars</a:t>
            </a:r>
            <a:r>
              <a:rPr lang="en-US" dirty="0" smtClean="0"/>
              <a:t>, and 10</a:t>
            </a:r>
            <a:r>
              <a:rPr lang="en-US" baseline="30000" dirty="0" smtClean="0"/>
              <a:t>29</a:t>
            </a:r>
            <a:r>
              <a:rPr lang="en-US" dirty="0" smtClean="0"/>
              <a:t>-10</a:t>
            </a:r>
            <a:r>
              <a:rPr lang="en-US" baseline="30000" dirty="0" smtClean="0"/>
              <a:t>31</a:t>
            </a:r>
            <a:r>
              <a:rPr lang="en-US" dirty="0" smtClean="0"/>
              <a:t> erg s</a:t>
            </a:r>
            <a:r>
              <a:rPr lang="en-US" baseline="30000" dirty="0" smtClean="0"/>
              <a:t>-1</a:t>
            </a:r>
            <a:r>
              <a:rPr lang="en-US" dirty="0" smtClean="0"/>
              <a:t> for dwarf novae – a few dozen systems are good targets for RXTE.</a:t>
            </a:r>
          </a:p>
          <a:p>
            <a:r>
              <a:rPr lang="en-US" dirty="0" smtClean="0"/>
              <a:t>If optically thin, shock temperature is 20-60 </a:t>
            </a:r>
            <a:r>
              <a:rPr lang="en-US" dirty="0" err="1" smtClean="0"/>
              <a:t>keV</a:t>
            </a:r>
            <a:r>
              <a:rPr lang="en-US" dirty="0" smtClean="0"/>
              <a:t> for magnetic systems (strong shock from free-fall), &lt;10-30 </a:t>
            </a:r>
            <a:r>
              <a:rPr lang="en-US" dirty="0" err="1" smtClean="0"/>
              <a:t>keV</a:t>
            </a:r>
            <a:r>
              <a:rPr lang="en-US" dirty="0" smtClean="0"/>
              <a:t> for most non-magnetic systems (from </a:t>
            </a:r>
            <a:r>
              <a:rPr lang="en-US" dirty="0" err="1" smtClean="0"/>
              <a:t>Keplerian</a:t>
            </a:r>
            <a:r>
              <a:rPr lang="en-US" dirty="0" smtClean="0"/>
              <a:t> flow)</a:t>
            </a:r>
          </a:p>
          <a:p>
            <a:r>
              <a:rPr lang="en-US" dirty="0" smtClean="0"/>
              <a:t>Timescales:</a:t>
            </a:r>
          </a:p>
          <a:p>
            <a:pPr lvl="1"/>
            <a:r>
              <a:rPr lang="en-US" dirty="0" smtClean="0"/>
              <a:t>Orbital period from a few minutes to a few days (CVs) and ~1 year to decades (symbiotic stars)</a:t>
            </a:r>
          </a:p>
          <a:p>
            <a:pPr lvl="1"/>
            <a:r>
              <a:rPr lang="en-US" dirty="0" smtClean="0"/>
              <a:t>Eclipse transitions from ~2 s to ~2 min</a:t>
            </a:r>
          </a:p>
          <a:p>
            <a:pPr lvl="1"/>
            <a:r>
              <a:rPr lang="en-US" dirty="0" smtClean="0"/>
              <a:t>Spin period from ~10 s to ~1 </a:t>
            </a:r>
            <a:r>
              <a:rPr lang="en-US" dirty="0" err="1" smtClean="0"/>
              <a:t>hr</a:t>
            </a:r>
            <a:endParaRPr lang="en-US" dirty="0" smtClean="0"/>
          </a:p>
          <a:p>
            <a:pPr lvl="1"/>
            <a:r>
              <a:rPr lang="en-US" dirty="0" smtClean="0"/>
              <a:t>Dwarf nova outbursts last from a few days to a few months</a:t>
            </a:r>
          </a:p>
          <a:p>
            <a:pPr lvl="1"/>
            <a:r>
              <a:rPr lang="en-US" dirty="0" smtClean="0"/>
              <a:t>Nova outbursts create shocked X-rays for first 100-1000 days</a:t>
            </a:r>
          </a:p>
          <a:p>
            <a:r>
              <a:rPr lang="en-US" dirty="0" smtClean="0"/>
              <a:t>CVs and symbiotic stars are unpredictable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7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Eclipses in the IP, XY Ari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3</a:t>
            </a:fld>
            <a:endParaRPr lang="en-US"/>
          </a:p>
        </p:txBody>
      </p:sp>
      <p:pic>
        <p:nvPicPr>
          <p:cNvPr id="17" name="Content Placeholder 16" descr="hellier_f1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13" b="-4713"/>
          <a:stretch>
            <a:fillRect/>
          </a:stretch>
        </p:blipFill>
        <p:spPr>
          <a:xfrm>
            <a:off x="626534" y="1417638"/>
            <a:ext cx="4165600" cy="2290919"/>
          </a:xfrm>
        </p:spPr>
      </p:pic>
      <p:pic>
        <p:nvPicPr>
          <p:cNvPr id="18" name="Picture 17" descr="hellier_f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9" y="1549400"/>
            <a:ext cx="3462755" cy="415713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5867" y="3759357"/>
            <a:ext cx="43010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Sharp (&lt;2 s) eclipse transitions whose timings wander as a function of spin phase allowed </a:t>
            </a:r>
            <a:r>
              <a:rPr lang="en-US" dirty="0" err="1" smtClean="0"/>
              <a:t>Hellier</a:t>
            </a:r>
            <a:r>
              <a:rPr lang="en-US" dirty="0" smtClean="0"/>
              <a:t> (1997) to put tight constraints on system parameters.</a:t>
            </a:r>
          </a:p>
          <a:p>
            <a:r>
              <a:rPr lang="en-US" dirty="0" smtClean="0"/>
              <a:t>Since XY Ari is the only deeply eclipsing IP</a:t>
            </a:r>
          </a:p>
          <a:p>
            <a:r>
              <a:rPr lang="en-US" dirty="0" smtClean="0"/>
              <a:t>Known, this work still provides the best constraints on the accretion spot size in 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5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WD Mass in IPs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4</a:t>
            </a:fld>
            <a:endParaRPr lang="en-US"/>
          </a:p>
        </p:txBody>
      </p:sp>
      <p:pic>
        <p:nvPicPr>
          <p:cNvPr id="9" name="Content Placeholder 8" descr="suleimanov_f3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669" b="-8669"/>
          <a:stretch>
            <a:fillRect/>
          </a:stretch>
        </p:blipFill>
        <p:spPr>
          <a:xfrm>
            <a:off x="457200" y="1600201"/>
            <a:ext cx="4470400" cy="2458548"/>
          </a:xfrm>
        </p:spPr>
      </p:pic>
      <p:pic>
        <p:nvPicPr>
          <p:cNvPr id="10" name="Picture 9" descr="suleimanov_t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867" y="1417638"/>
            <a:ext cx="3115345" cy="359462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5867" y="4156669"/>
            <a:ext cx="4131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kTmax</a:t>
            </a:r>
            <a:r>
              <a:rPr lang="en-US" dirty="0" smtClean="0"/>
              <a:t> is best determined using high energy data, particularly because IPs suffer complex absorption below 5 </a:t>
            </a:r>
            <a:r>
              <a:rPr lang="en-US" dirty="0" err="1" smtClean="0"/>
              <a:t>keV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5867" y="5298701"/>
            <a:ext cx="7560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Suleimanov</a:t>
            </a:r>
            <a:r>
              <a:rPr lang="en-US" dirty="0" smtClean="0"/>
              <a:t> et al. (2005) used PCA+HEXTE data to estimate the white dwarf mass (via </a:t>
            </a:r>
            <a:r>
              <a:rPr lang="en-US" dirty="0" err="1" smtClean="0"/>
              <a:t>kTmax</a:t>
            </a:r>
            <a:r>
              <a:rPr lang="en-US" dirty="0" smtClean="0"/>
              <a:t>) in 14 IPs, often revising previous estimates downward.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3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Ejecta</a:t>
            </a:r>
            <a:r>
              <a:rPr lang="en-US" dirty="0" smtClean="0"/>
              <a:t> Mass of RS </a:t>
            </a:r>
            <a:r>
              <a:rPr lang="en-US" dirty="0" err="1" smtClean="0"/>
              <a:t>Oph</a:t>
            </a:r>
            <a:r>
              <a:rPr lang="en-US" dirty="0" smtClean="0"/>
              <a:t> (2006)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5</a:t>
            </a:fld>
            <a:endParaRPr lang="en-US"/>
          </a:p>
        </p:txBody>
      </p:sp>
      <p:pic>
        <p:nvPicPr>
          <p:cNvPr id="11" name="Content Placeholder 10" descr="sokoloski-f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825" r="-51825"/>
          <a:stretch>
            <a:fillRect/>
          </a:stretch>
        </p:blipFill>
        <p:spPr>
          <a:xfrm>
            <a:off x="-1676400" y="1600200"/>
            <a:ext cx="8229600" cy="4525963"/>
          </a:xfrm>
        </p:spPr>
      </p:pic>
      <p:pic>
        <p:nvPicPr>
          <p:cNvPr id="12" name="Picture 11" descr="sokoloski-f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494" y="1417638"/>
            <a:ext cx="3705411" cy="20997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42933" y="3540840"/>
            <a:ext cx="35629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Novae (thermonuclear runaway) eject a large fraction of the accreted envelope – internal shocks (novae in CVs) or shocks against the red giant wind (Symbiotic systems) generate early hard X-rays.</a:t>
            </a:r>
          </a:p>
          <a:p>
            <a:r>
              <a:rPr lang="en-US" dirty="0" err="1" smtClean="0"/>
              <a:t>Sokoloski</a:t>
            </a:r>
            <a:r>
              <a:rPr lang="en-US" dirty="0" smtClean="0"/>
              <a:t> et al. (2006) used the evolution of X-ray spectrum to estimate the </a:t>
            </a:r>
            <a:r>
              <a:rPr lang="en-US" dirty="0" err="1" smtClean="0"/>
              <a:t>ejecta</a:t>
            </a:r>
            <a:r>
              <a:rPr lang="en-US" dirty="0" smtClean="0"/>
              <a:t> mass in RS </a:t>
            </a:r>
            <a:r>
              <a:rPr lang="en-US" dirty="0" err="1" smtClean="0"/>
              <a:t>Oph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3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Dwarf </a:t>
            </a:r>
            <a:r>
              <a:rPr lang="en-US" smtClean="0"/>
              <a:t>Nova Outbursts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6</a:t>
            </a:fld>
            <a:endParaRPr lang="en-US"/>
          </a:p>
        </p:txBody>
      </p:sp>
      <p:pic>
        <p:nvPicPr>
          <p:cNvPr id="3" name="Content Placeholder 2" descr="blsketch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88" r="-16488"/>
          <a:stretch>
            <a:fillRect/>
          </a:stretch>
        </p:blipFill>
        <p:spPr>
          <a:xfrm>
            <a:off x="-278880" y="1600200"/>
            <a:ext cx="6298680" cy="3464031"/>
          </a:xfrm>
        </p:spPr>
      </p:pic>
      <p:sp>
        <p:nvSpPr>
          <p:cNvPr id="7" name="TextBox 6"/>
          <p:cNvSpPr txBox="1"/>
          <p:nvPr/>
        </p:nvSpPr>
        <p:spPr>
          <a:xfrm>
            <a:off x="5604933" y="1600200"/>
            <a:ext cx="29125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Dwarf nova outbursts are explained as due to disk instability.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/>
              <a:t>What do X-rays tell us about the changes in the boundary layer?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/>
              <a:t>What do X-rays tell us about the continued  accretion during quiescence?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dirty="0" smtClean="0"/>
              <a:t>High luminosity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dirty="0" smtClean="0"/>
              <a:t>Eclipse shape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dirty="0" smtClean="0"/>
              <a:t>Intra-quiescence evolution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66" y="5350933"/>
            <a:ext cx="5427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expect the boundary layer to be completely optically thin during  quiescence, but (mostly) optically thick in outburst (Patterson &amp; Raymond 1985)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00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 </a:t>
            </a:r>
            <a:r>
              <a:rPr lang="en-US" dirty="0" err="1" smtClean="0"/>
              <a:t>Cyg</a:t>
            </a:r>
            <a:r>
              <a:rPr lang="en-US" dirty="0" smtClean="0"/>
              <a:t>: The Paradigm or Outlier?</a:t>
            </a:r>
            <a:endParaRPr lang="en-US" dirty="0"/>
          </a:p>
        </p:txBody>
      </p:sp>
      <p:pic>
        <p:nvPicPr>
          <p:cNvPr id="7" name="Content Placeholder 6" descr="sscyg_xea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405" r="-53405"/>
          <a:stretch>
            <a:fillRect/>
          </a:stretch>
        </p:blipFill>
        <p:spPr>
          <a:xfrm>
            <a:off x="-1524000" y="1600200"/>
            <a:ext cx="822960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27600" y="1600199"/>
            <a:ext cx="360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SS </a:t>
            </a:r>
            <a:r>
              <a:rPr lang="en-US" dirty="0" err="1" smtClean="0"/>
              <a:t>Cyg</a:t>
            </a:r>
            <a:r>
              <a:rPr lang="en-US" dirty="0" smtClean="0"/>
              <a:t>,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/>
              <a:t>Hard X-rays rise with a delay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/>
              <a:t>Sudden drop in hard X-rays, with simultaneous turn-on of soft X-rays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/>
              <a:t>Hard component weaker and softer during outburst peak than in quiescence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/>
              <a:t>Another hard X-ray enhancement during outburst decay</a:t>
            </a:r>
          </a:p>
          <a:p>
            <a:r>
              <a:rPr lang="en-US" dirty="0" smtClean="0"/>
              <a:t>(Wheatley, </a:t>
            </a:r>
            <a:r>
              <a:rPr lang="en-US" dirty="0" err="1" smtClean="0"/>
              <a:t>Mauche</a:t>
            </a:r>
            <a:r>
              <a:rPr lang="en-US" dirty="0" smtClean="0"/>
              <a:t> &amp; </a:t>
            </a:r>
            <a:r>
              <a:rPr lang="en-US" dirty="0" err="1" smtClean="0"/>
              <a:t>Mattei</a:t>
            </a:r>
            <a:r>
              <a:rPr lang="en-US" dirty="0" smtClean="0"/>
              <a:t> 2003)</a:t>
            </a:r>
          </a:p>
          <a:p>
            <a:endParaRPr lang="en-US" dirty="0"/>
          </a:p>
          <a:p>
            <a:r>
              <a:rPr lang="en-US" dirty="0" smtClean="0"/>
              <a:t>Is this generally true of all dwarf novae, and do we have a model that can explain these behavior?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203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Dwarf Novae</a:t>
            </a:r>
            <a:endParaRPr lang="en-US" dirty="0"/>
          </a:p>
        </p:txBody>
      </p:sp>
      <p:pic>
        <p:nvPicPr>
          <p:cNvPr id="7" name="Content Placeholder 6" descr="ugemoutburst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186" r="-35186"/>
          <a:stretch>
            <a:fillRect/>
          </a:stretch>
        </p:blipFill>
        <p:spPr>
          <a:xfrm>
            <a:off x="-770467" y="1600201"/>
            <a:ext cx="6722533" cy="369713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 descr="fertig_fg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036" y="1600201"/>
            <a:ext cx="3738430" cy="20785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59866" y="3877733"/>
            <a:ext cx="3276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 X-ray suppression during outburst is often observed (e.g., WW </a:t>
            </a:r>
            <a:r>
              <a:rPr lang="en-US" dirty="0" err="1" smtClean="0"/>
              <a:t>Cet</a:t>
            </a:r>
            <a:r>
              <a:rPr lang="en-US" dirty="0" smtClean="0"/>
              <a:t>, above) but not always (U Gem, left).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16001" y="5297335"/>
            <a:ext cx="7120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early and late hard X-ray enhancement has so far only been seen in SS </a:t>
            </a:r>
            <a:r>
              <a:rPr lang="en-US" dirty="0" err="1" smtClean="0">
                <a:solidFill>
                  <a:srgbClr val="FF0000"/>
                </a:solidFill>
              </a:rPr>
              <a:t>Cyg</a:t>
            </a:r>
            <a:r>
              <a:rPr lang="en-US" dirty="0" smtClean="0">
                <a:solidFill>
                  <a:srgbClr val="FF0000"/>
                </a:solidFill>
              </a:rPr>
              <a:t>, despite RXTE campaigns on other systems capable of detecting them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0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and Softening</a:t>
            </a:r>
            <a:endParaRPr lang="en-US" dirty="0"/>
          </a:p>
        </p:txBody>
      </p:sp>
      <p:pic>
        <p:nvPicPr>
          <p:cNvPr id="7" name="Content Placeholder 6" descr="mcgowan-fg5c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36" r="-38036"/>
          <a:stretch>
            <a:fillRect/>
          </a:stretch>
        </p:blipFill>
        <p:spPr>
          <a:xfrm>
            <a:off x="-1007534" y="1600200"/>
            <a:ext cx="719666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 Years of Discovery with RXTE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E10F-624B-E842-AEAB-9A3F04422CA4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 descr="fertig_fg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27" y="1600200"/>
            <a:ext cx="3803973" cy="21378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82827" y="3996267"/>
            <a:ext cx="39225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accretion rates at which the boundary layer transitions from optically thin to thick are different from system to system, and from theory.</a:t>
            </a:r>
          </a:p>
          <a:p>
            <a:endParaRPr lang="en-US" dirty="0"/>
          </a:p>
          <a:p>
            <a:r>
              <a:rPr lang="en-US" dirty="0" smtClean="0"/>
              <a:t>Softening: separate origin of outburst hard X-rays, or Compton cooling?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853</Words>
  <Application>Microsoft Macintosh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RXTE Observations of Cataclysmic Variables and Symbiotic Stars</vt:lpstr>
      <vt:lpstr>How RXTE matches up with WDs</vt:lpstr>
      <vt:lpstr>Eclipses in the IP, XY Ari</vt:lpstr>
      <vt:lpstr>WD Mass in IPs</vt:lpstr>
      <vt:lpstr>Ejecta Mass of RS Oph (2006)</vt:lpstr>
      <vt:lpstr>Dwarf Nova Outbursts</vt:lpstr>
      <vt:lpstr>SS Cyg: The Paradigm or Outlier?</vt:lpstr>
      <vt:lpstr>Other Dwarf Novae</vt:lpstr>
      <vt:lpstr>Transition and Softening</vt:lpstr>
      <vt:lpstr>Trend during quiescence</vt:lpstr>
      <vt:lpstr>We Are Not Done Yet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RXTE Observations of Cataclysmic Variables and Symbiotic Stars</dc:title>
  <dc:creator>Koji Mukai</dc:creator>
  <cp:lastModifiedBy>Koji Mukai</cp:lastModifiedBy>
  <cp:revision>16</cp:revision>
  <dcterms:created xsi:type="dcterms:W3CDTF">2012-03-23T13:55:25Z</dcterms:created>
  <dcterms:modified xsi:type="dcterms:W3CDTF">2012-03-28T20:41:30Z</dcterms:modified>
</cp:coreProperties>
</file>